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19"/>
  </p:notesMasterIdLst>
  <p:sldIdLst>
    <p:sldId id="1546" r:id="rId5"/>
    <p:sldId id="1548" r:id="rId6"/>
    <p:sldId id="450" r:id="rId7"/>
    <p:sldId id="1485" r:id="rId8"/>
    <p:sldId id="1547" r:id="rId9"/>
    <p:sldId id="1639" r:id="rId10"/>
    <p:sldId id="1596" r:id="rId11"/>
    <p:sldId id="1612" r:id="rId12"/>
    <p:sldId id="1613" r:id="rId13"/>
    <p:sldId id="1614" r:id="rId14"/>
    <p:sldId id="1615" r:id="rId15"/>
    <p:sldId id="1616" r:id="rId16"/>
    <p:sldId id="1617" r:id="rId17"/>
    <p:sldId id="1631" r:id="rId18"/>
    <p:sldId id="1618" r:id="rId19"/>
    <p:sldId id="1585" r:id="rId20"/>
    <p:sldId id="1604" r:id="rId21"/>
    <p:sldId id="1632" r:id="rId22"/>
    <p:sldId id="1634" r:id="rId23"/>
    <p:sldId id="1633" r:id="rId24"/>
    <p:sldId id="1640" r:id="rId25"/>
    <p:sldId id="1635" r:id="rId26"/>
    <p:sldId id="1636" r:id="rId27"/>
    <p:sldId id="1637" r:id="rId28"/>
    <p:sldId id="1641" r:id="rId29"/>
    <p:sldId id="1642" r:id="rId30"/>
    <p:sldId id="1643" r:id="rId31"/>
    <p:sldId id="1644" r:id="rId32"/>
    <p:sldId id="1646" r:id="rId33"/>
    <p:sldId id="1647" r:id="rId34"/>
    <p:sldId id="1648" r:id="rId35"/>
    <p:sldId id="1649" r:id="rId36"/>
    <p:sldId id="1645" r:id="rId37"/>
    <p:sldId id="1650" r:id="rId38"/>
    <p:sldId id="1651" r:id="rId39"/>
    <p:sldId id="1652" r:id="rId40"/>
    <p:sldId id="1655" r:id="rId41"/>
    <p:sldId id="1653" r:id="rId42"/>
    <p:sldId id="1656" r:id="rId43"/>
    <p:sldId id="1654" r:id="rId44"/>
    <p:sldId id="1657" r:id="rId45"/>
    <p:sldId id="1594" r:id="rId46"/>
    <p:sldId id="1588" r:id="rId47"/>
    <p:sldId id="1605" r:id="rId48"/>
    <p:sldId id="1658" r:id="rId49"/>
    <p:sldId id="1659" r:id="rId50"/>
    <p:sldId id="1660" r:id="rId51"/>
    <p:sldId id="1661" r:id="rId52"/>
    <p:sldId id="1662" r:id="rId53"/>
    <p:sldId id="1663" r:id="rId54"/>
    <p:sldId id="1664" r:id="rId55"/>
    <p:sldId id="1666" r:id="rId56"/>
    <p:sldId id="1667" r:id="rId57"/>
    <p:sldId id="1668" r:id="rId58"/>
    <p:sldId id="1669" r:id="rId59"/>
    <p:sldId id="1670" r:id="rId60"/>
    <p:sldId id="1671" r:id="rId61"/>
    <p:sldId id="1595" r:id="rId62"/>
    <p:sldId id="1589" r:id="rId63"/>
    <p:sldId id="1606" r:id="rId64"/>
    <p:sldId id="1672" r:id="rId65"/>
    <p:sldId id="1673" r:id="rId66"/>
    <p:sldId id="1674" r:id="rId67"/>
    <p:sldId id="1675" r:id="rId68"/>
    <p:sldId id="1676" r:id="rId69"/>
    <p:sldId id="1677" r:id="rId70"/>
    <p:sldId id="1678" r:id="rId71"/>
    <p:sldId id="1680" r:id="rId72"/>
    <p:sldId id="1597" r:id="rId73"/>
    <p:sldId id="1590" r:id="rId74"/>
    <p:sldId id="1611" r:id="rId75"/>
    <p:sldId id="1598" r:id="rId76"/>
    <p:sldId id="1681" r:id="rId77"/>
    <p:sldId id="1683" r:id="rId78"/>
    <p:sldId id="1682" r:id="rId79"/>
    <p:sldId id="1684" r:id="rId80"/>
    <p:sldId id="1591" r:id="rId81"/>
    <p:sldId id="1609" r:id="rId82"/>
    <p:sldId id="1685" r:id="rId83"/>
    <p:sldId id="1686" r:id="rId84"/>
    <p:sldId id="1690" r:id="rId85"/>
    <p:sldId id="1691" r:id="rId86"/>
    <p:sldId id="1693" r:id="rId87"/>
    <p:sldId id="1694" r:id="rId88"/>
    <p:sldId id="1695" r:id="rId89"/>
    <p:sldId id="1696" r:id="rId90"/>
    <p:sldId id="1697" r:id="rId91"/>
    <p:sldId id="1698" r:id="rId92"/>
    <p:sldId id="1699" r:id="rId93"/>
    <p:sldId id="1700" r:id="rId94"/>
    <p:sldId id="1701" r:id="rId95"/>
    <p:sldId id="1702" r:id="rId96"/>
    <p:sldId id="1687" r:id="rId97"/>
    <p:sldId id="1688" r:id="rId98"/>
    <p:sldId id="1689" r:id="rId99"/>
    <p:sldId id="1599" r:id="rId100"/>
    <p:sldId id="1592" r:id="rId101"/>
    <p:sldId id="1610" r:id="rId102"/>
    <p:sldId id="1703" r:id="rId103"/>
    <p:sldId id="1704" r:id="rId104"/>
    <p:sldId id="1705" r:id="rId105"/>
    <p:sldId id="1706" r:id="rId106"/>
    <p:sldId id="1707" r:id="rId107"/>
    <p:sldId id="1708" r:id="rId108"/>
    <p:sldId id="1709" r:id="rId109"/>
    <p:sldId id="1600" r:id="rId110"/>
    <p:sldId id="1593" r:id="rId111"/>
    <p:sldId id="1608" r:id="rId112"/>
    <p:sldId id="1710" r:id="rId113"/>
    <p:sldId id="1601" r:id="rId114"/>
    <p:sldId id="1602" r:id="rId115"/>
    <p:sldId id="1603" r:id="rId116"/>
    <p:sldId id="1553" r:id="rId117"/>
    <p:sldId id="1570" r:id="rId118"/>
  </p:sldIdLst>
  <p:sldSz cx="12192000" cy="6858000"/>
  <p:notesSz cx="6884988" cy="100187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76213"/>
    <a:srgbClr val="FF66FF"/>
    <a:srgbClr val="00FF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9"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microsoft.com/office/2016/11/relationships/changesInfo" Target="changesInfos/changesInfo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notesMaster" Target="notesMasters/notesMaster1.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drey VANNEREUX" userId="a3e004c5-e24f-49c5-89b9-a32f5e22d1ca" providerId="ADAL" clId="{582A5F3F-8CAD-48C6-8B7B-B80A12A373AA}"/>
    <pc:docChg chg="modSld">
      <pc:chgData name="Audrey VANNEREUX" userId="a3e004c5-e24f-49c5-89b9-a32f5e22d1ca" providerId="ADAL" clId="{582A5F3F-8CAD-48C6-8B7B-B80A12A373AA}" dt="2026-03-10T14:37:27.448" v="20" actId="6549"/>
      <pc:docMkLst>
        <pc:docMk/>
      </pc:docMkLst>
      <pc:sldChg chg="modSp mod">
        <pc:chgData name="Audrey VANNEREUX" userId="a3e004c5-e24f-49c5-89b9-a32f5e22d1ca" providerId="ADAL" clId="{582A5F3F-8CAD-48C6-8B7B-B80A12A373AA}" dt="2026-03-10T14:37:27.448" v="20" actId="6549"/>
        <pc:sldMkLst>
          <pc:docMk/>
          <pc:sldMk cId="2463811312" sldId="1548"/>
        </pc:sldMkLst>
        <pc:spChg chg="mod">
          <ac:chgData name="Audrey VANNEREUX" userId="a3e004c5-e24f-49c5-89b9-a32f5e22d1ca" providerId="ADAL" clId="{582A5F3F-8CAD-48C6-8B7B-B80A12A373AA}" dt="2026-03-10T14:37:27.448" v="20" actId="6549"/>
          <ac:spMkLst>
            <pc:docMk/>
            <pc:sldMk cId="2463811312" sldId="1548"/>
            <ac:spMk id="3" creationId="{A5A7A117-D3D7-D823-6659-3B37C95F7ED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1C640B-B512-4492-964F-FE46D69B359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fr-FR"/>
        </a:p>
      </dgm:t>
    </dgm:pt>
    <dgm:pt modelId="{FFB4D65F-F460-4C64-9DAE-E3761E65F7DA}">
      <dgm:prSet phldrT="[Text]"/>
      <dgm:spPr/>
      <dgm:t>
        <a:bodyPr/>
        <a:lstStyle/>
        <a:p>
          <a:r>
            <a:rPr lang="fr-FR"/>
            <a:t>Comment choisir le tuteur?</a:t>
          </a:r>
        </a:p>
      </dgm:t>
    </dgm:pt>
    <dgm:pt modelId="{2F2A66AA-F7D7-4E29-97B4-59C5CCD2C4B1}" type="parTrans" cxnId="{FF30A6B9-EB7E-421E-92C4-DE79A748E617}">
      <dgm:prSet/>
      <dgm:spPr/>
      <dgm:t>
        <a:bodyPr/>
        <a:lstStyle/>
        <a:p>
          <a:endParaRPr lang="fr-FR"/>
        </a:p>
      </dgm:t>
    </dgm:pt>
    <dgm:pt modelId="{99F765A4-55B9-4E29-A535-457E6CC29C8F}" type="sibTrans" cxnId="{FF30A6B9-EB7E-421E-92C4-DE79A748E617}">
      <dgm:prSet/>
      <dgm:spPr/>
      <dgm:t>
        <a:bodyPr/>
        <a:lstStyle/>
        <a:p>
          <a:endParaRPr lang="fr-FR"/>
        </a:p>
      </dgm:t>
    </dgm:pt>
    <dgm:pt modelId="{1B77F6FC-EB73-49D7-B915-CB7B046AC1ED}">
      <dgm:prSet phldrT="[Text]"/>
      <dgm:spPr/>
      <dgm:t>
        <a:bodyPr/>
        <a:lstStyle/>
        <a:p>
          <a:r>
            <a:rPr lang="fr-FR"/>
            <a:t>Un acteur reconnu</a:t>
          </a:r>
        </a:p>
      </dgm:t>
    </dgm:pt>
    <dgm:pt modelId="{0996574F-6E64-495F-8585-3C518CAFC6B7}" type="parTrans" cxnId="{40A72384-FA84-40B6-A21F-B0E701F29FDE}">
      <dgm:prSet/>
      <dgm:spPr/>
      <dgm:t>
        <a:bodyPr/>
        <a:lstStyle/>
        <a:p>
          <a:endParaRPr lang="fr-FR"/>
        </a:p>
      </dgm:t>
    </dgm:pt>
    <dgm:pt modelId="{37524431-CFD8-41F6-9670-86CAB3712A38}" type="sibTrans" cxnId="{40A72384-FA84-40B6-A21F-B0E701F29FDE}">
      <dgm:prSet/>
      <dgm:spPr/>
      <dgm:t>
        <a:bodyPr/>
        <a:lstStyle/>
        <a:p>
          <a:endParaRPr lang="fr-FR"/>
        </a:p>
      </dgm:t>
    </dgm:pt>
    <dgm:pt modelId="{C67212FE-F20B-4DA6-89C4-E9B23915E401}">
      <dgm:prSet phldrT="[Text]"/>
      <dgm:spPr/>
      <dgm:t>
        <a:bodyPr/>
        <a:lstStyle/>
        <a:p>
          <a:r>
            <a:rPr lang="fr-FR"/>
            <a:t>Un acteur volontaire</a:t>
          </a:r>
        </a:p>
      </dgm:t>
    </dgm:pt>
    <dgm:pt modelId="{711E9671-5543-4B11-A4C8-75B9541F231F}" type="parTrans" cxnId="{0E991B8F-61CE-4CFA-9EA4-CA75F745EF73}">
      <dgm:prSet/>
      <dgm:spPr/>
      <dgm:t>
        <a:bodyPr/>
        <a:lstStyle/>
        <a:p>
          <a:endParaRPr lang="fr-FR"/>
        </a:p>
      </dgm:t>
    </dgm:pt>
    <dgm:pt modelId="{DFBF4204-6486-4987-A114-8676E005988B}" type="sibTrans" cxnId="{0E991B8F-61CE-4CFA-9EA4-CA75F745EF73}">
      <dgm:prSet/>
      <dgm:spPr/>
      <dgm:t>
        <a:bodyPr/>
        <a:lstStyle/>
        <a:p>
          <a:endParaRPr lang="fr-FR"/>
        </a:p>
      </dgm:t>
    </dgm:pt>
    <dgm:pt modelId="{0C0A45C0-DE72-418E-A894-20371741C081}">
      <dgm:prSet phldrT="[Text]"/>
      <dgm:spPr/>
      <dgm:t>
        <a:bodyPr/>
        <a:lstStyle/>
        <a:p>
          <a:r>
            <a:rPr lang="fr-FR"/>
            <a:t>Profil recommandé</a:t>
          </a:r>
        </a:p>
      </dgm:t>
    </dgm:pt>
    <dgm:pt modelId="{206DE705-1C5E-4B25-A095-EF8258FE7561}" type="parTrans" cxnId="{C7477763-F221-44DB-BA47-262E6BD9D9F6}">
      <dgm:prSet/>
      <dgm:spPr/>
      <dgm:t>
        <a:bodyPr/>
        <a:lstStyle/>
        <a:p>
          <a:endParaRPr lang="fr-FR"/>
        </a:p>
      </dgm:t>
    </dgm:pt>
    <dgm:pt modelId="{EC54D824-AE6A-4091-A023-B8B301B1043E}" type="sibTrans" cxnId="{C7477763-F221-44DB-BA47-262E6BD9D9F6}">
      <dgm:prSet/>
      <dgm:spPr/>
      <dgm:t>
        <a:bodyPr/>
        <a:lstStyle/>
        <a:p>
          <a:endParaRPr lang="fr-FR"/>
        </a:p>
      </dgm:t>
    </dgm:pt>
    <dgm:pt modelId="{9E9FA26B-59F1-46EB-8F34-756AD1F48184}" type="pres">
      <dgm:prSet presAssocID="{661C640B-B512-4492-964F-FE46D69B3597}" presName="hierChild1" presStyleCnt="0">
        <dgm:presLayoutVars>
          <dgm:chPref val="1"/>
          <dgm:dir/>
          <dgm:animOne val="branch"/>
          <dgm:animLvl val="lvl"/>
          <dgm:resizeHandles/>
        </dgm:presLayoutVars>
      </dgm:prSet>
      <dgm:spPr/>
    </dgm:pt>
    <dgm:pt modelId="{DB2831B3-8ADD-4CFC-99C2-941AED9BC9B8}" type="pres">
      <dgm:prSet presAssocID="{FFB4D65F-F460-4C64-9DAE-E3761E65F7DA}" presName="hierRoot1" presStyleCnt="0"/>
      <dgm:spPr/>
    </dgm:pt>
    <dgm:pt modelId="{35D5F827-9EAD-4D73-972F-E93DB25AC20E}" type="pres">
      <dgm:prSet presAssocID="{FFB4D65F-F460-4C64-9DAE-E3761E65F7DA}" presName="composite" presStyleCnt="0"/>
      <dgm:spPr/>
    </dgm:pt>
    <dgm:pt modelId="{BDA27FBE-44B8-4355-A361-136418F01949}" type="pres">
      <dgm:prSet presAssocID="{FFB4D65F-F460-4C64-9DAE-E3761E65F7DA}" presName="background" presStyleLbl="node0" presStyleIdx="0" presStyleCnt="1"/>
      <dgm:spPr/>
    </dgm:pt>
    <dgm:pt modelId="{893387A9-067D-4A4A-84D3-6DBAD50D63B2}" type="pres">
      <dgm:prSet presAssocID="{FFB4D65F-F460-4C64-9DAE-E3761E65F7DA}" presName="text" presStyleLbl="fgAcc0" presStyleIdx="0" presStyleCnt="1">
        <dgm:presLayoutVars>
          <dgm:chPref val="3"/>
        </dgm:presLayoutVars>
      </dgm:prSet>
      <dgm:spPr/>
    </dgm:pt>
    <dgm:pt modelId="{91A8664B-FB98-45C1-9EE9-4F29CD9206F9}" type="pres">
      <dgm:prSet presAssocID="{FFB4D65F-F460-4C64-9DAE-E3761E65F7DA}" presName="hierChild2" presStyleCnt="0"/>
      <dgm:spPr/>
    </dgm:pt>
    <dgm:pt modelId="{423B511B-2CE0-4D13-9207-B0D4EC6185FE}" type="pres">
      <dgm:prSet presAssocID="{0996574F-6E64-495F-8585-3C518CAFC6B7}" presName="Name10" presStyleLbl="parChTrans1D2" presStyleIdx="0" presStyleCnt="3"/>
      <dgm:spPr/>
    </dgm:pt>
    <dgm:pt modelId="{4EC53A56-1044-4C13-80D8-DE3EC78DD2E6}" type="pres">
      <dgm:prSet presAssocID="{1B77F6FC-EB73-49D7-B915-CB7B046AC1ED}" presName="hierRoot2" presStyleCnt="0"/>
      <dgm:spPr/>
    </dgm:pt>
    <dgm:pt modelId="{2290F4E9-39CD-4E6D-A434-251B2EAFCA09}" type="pres">
      <dgm:prSet presAssocID="{1B77F6FC-EB73-49D7-B915-CB7B046AC1ED}" presName="composite2" presStyleCnt="0"/>
      <dgm:spPr/>
    </dgm:pt>
    <dgm:pt modelId="{3CB4310F-C62D-49D5-8854-846D7F48C6F5}" type="pres">
      <dgm:prSet presAssocID="{1B77F6FC-EB73-49D7-B915-CB7B046AC1ED}" presName="background2" presStyleLbl="node2" presStyleIdx="0" presStyleCnt="3"/>
      <dgm:spPr/>
    </dgm:pt>
    <dgm:pt modelId="{C327BB03-A71D-46A0-B420-0C30F5E19014}" type="pres">
      <dgm:prSet presAssocID="{1B77F6FC-EB73-49D7-B915-CB7B046AC1ED}" presName="text2" presStyleLbl="fgAcc2" presStyleIdx="0" presStyleCnt="3">
        <dgm:presLayoutVars>
          <dgm:chPref val="3"/>
        </dgm:presLayoutVars>
      </dgm:prSet>
      <dgm:spPr/>
    </dgm:pt>
    <dgm:pt modelId="{04ED977D-28CC-4660-A50D-3417AE901BAD}" type="pres">
      <dgm:prSet presAssocID="{1B77F6FC-EB73-49D7-B915-CB7B046AC1ED}" presName="hierChild3" presStyleCnt="0"/>
      <dgm:spPr/>
    </dgm:pt>
    <dgm:pt modelId="{C4315B7B-2AEF-42A2-984C-099070695319}" type="pres">
      <dgm:prSet presAssocID="{711E9671-5543-4B11-A4C8-75B9541F231F}" presName="Name10" presStyleLbl="parChTrans1D2" presStyleIdx="1" presStyleCnt="3"/>
      <dgm:spPr/>
    </dgm:pt>
    <dgm:pt modelId="{0CF35A11-9C31-453B-9D5D-60E27835B3DB}" type="pres">
      <dgm:prSet presAssocID="{C67212FE-F20B-4DA6-89C4-E9B23915E401}" presName="hierRoot2" presStyleCnt="0"/>
      <dgm:spPr/>
    </dgm:pt>
    <dgm:pt modelId="{7D75BE1B-A832-4BCD-8C4A-8A17DE2BF528}" type="pres">
      <dgm:prSet presAssocID="{C67212FE-F20B-4DA6-89C4-E9B23915E401}" presName="composite2" presStyleCnt="0"/>
      <dgm:spPr/>
    </dgm:pt>
    <dgm:pt modelId="{13967B83-FC38-4EAB-8A3B-EDCB07809484}" type="pres">
      <dgm:prSet presAssocID="{C67212FE-F20B-4DA6-89C4-E9B23915E401}" presName="background2" presStyleLbl="node2" presStyleIdx="1" presStyleCnt="3"/>
      <dgm:spPr/>
    </dgm:pt>
    <dgm:pt modelId="{671EBCF0-CB93-4462-892A-3F2E4368B436}" type="pres">
      <dgm:prSet presAssocID="{C67212FE-F20B-4DA6-89C4-E9B23915E401}" presName="text2" presStyleLbl="fgAcc2" presStyleIdx="1" presStyleCnt="3">
        <dgm:presLayoutVars>
          <dgm:chPref val="3"/>
        </dgm:presLayoutVars>
      </dgm:prSet>
      <dgm:spPr/>
    </dgm:pt>
    <dgm:pt modelId="{F0F07590-EA7A-415F-A81E-8B69DACAA28D}" type="pres">
      <dgm:prSet presAssocID="{C67212FE-F20B-4DA6-89C4-E9B23915E401}" presName="hierChild3" presStyleCnt="0"/>
      <dgm:spPr/>
    </dgm:pt>
    <dgm:pt modelId="{2653C2F0-D673-4035-B45A-5BCFA29A4648}" type="pres">
      <dgm:prSet presAssocID="{206DE705-1C5E-4B25-A095-EF8258FE7561}" presName="Name10" presStyleLbl="parChTrans1D2" presStyleIdx="2" presStyleCnt="3"/>
      <dgm:spPr/>
    </dgm:pt>
    <dgm:pt modelId="{C92B67E3-0BEE-424F-B037-244A13C2A392}" type="pres">
      <dgm:prSet presAssocID="{0C0A45C0-DE72-418E-A894-20371741C081}" presName="hierRoot2" presStyleCnt="0"/>
      <dgm:spPr/>
    </dgm:pt>
    <dgm:pt modelId="{7D43E679-4242-4480-8683-0AEA7F0DC8EA}" type="pres">
      <dgm:prSet presAssocID="{0C0A45C0-DE72-418E-A894-20371741C081}" presName="composite2" presStyleCnt="0"/>
      <dgm:spPr/>
    </dgm:pt>
    <dgm:pt modelId="{04EAD90B-A934-46F2-9FFF-AD4BCD949767}" type="pres">
      <dgm:prSet presAssocID="{0C0A45C0-DE72-418E-A894-20371741C081}" presName="background2" presStyleLbl="node2" presStyleIdx="2" presStyleCnt="3"/>
      <dgm:spPr/>
    </dgm:pt>
    <dgm:pt modelId="{318124F6-7E50-426E-BCB1-DA28A5977B8C}" type="pres">
      <dgm:prSet presAssocID="{0C0A45C0-DE72-418E-A894-20371741C081}" presName="text2" presStyleLbl="fgAcc2" presStyleIdx="2" presStyleCnt="3">
        <dgm:presLayoutVars>
          <dgm:chPref val="3"/>
        </dgm:presLayoutVars>
      </dgm:prSet>
      <dgm:spPr/>
    </dgm:pt>
    <dgm:pt modelId="{C3371DAF-BC4C-4E65-B9B4-5BD08E2E7009}" type="pres">
      <dgm:prSet presAssocID="{0C0A45C0-DE72-418E-A894-20371741C081}" presName="hierChild3" presStyleCnt="0"/>
      <dgm:spPr/>
    </dgm:pt>
  </dgm:ptLst>
  <dgm:cxnLst>
    <dgm:cxn modelId="{71873E38-AEC1-43FC-9DCB-71E573824FF5}" type="presOf" srcId="{1B77F6FC-EB73-49D7-B915-CB7B046AC1ED}" destId="{C327BB03-A71D-46A0-B420-0C30F5E19014}" srcOrd="0" destOrd="0" presId="urn:microsoft.com/office/officeart/2005/8/layout/hierarchy1"/>
    <dgm:cxn modelId="{C221213E-44AE-4E24-8F5D-020C63B2B108}" type="presOf" srcId="{711E9671-5543-4B11-A4C8-75B9541F231F}" destId="{C4315B7B-2AEF-42A2-984C-099070695319}" srcOrd="0" destOrd="0" presId="urn:microsoft.com/office/officeart/2005/8/layout/hierarchy1"/>
    <dgm:cxn modelId="{C7477763-F221-44DB-BA47-262E6BD9D9F6}" srcId="{FFB4D65F-F460-4C64-9DAE-E3761E65F7DA}" destId="{0C0A45C0-DE72-418E-A894-20371741C081}" srcOrd="2" destOrd="0" parTransId="{206DE705-1C5E-4B25-A095-EF8258FE7561}" sibTransId="{EC54D824-AE6A-4091-A023-B8B301B1043E}"/>
    <dgm:cxn modelId="{2F30DC7B-30B9-4FA2-B1B1-A8F86210D4F7}" type="presOf" srcId="{206DE705-1C5E-4B25-A095-EF8258FE7561}" destId="{2653C2F0-D673-4035-B45A-5BCFA29A4648}" srcOrd="0" destOrd="0" presId="urn:microsoft.com/office/officeart/2005/8/layout/hierarchy1"/>
    <dgm:cxn modelId="{40A72384-FA84-40B6-A21F-B0E701F29FDE}" srcId="{FFB4D65F-F460-4C64-9DAE-E3761E65F7DA}" destId="{1B77F6FC-EB73-49D7-B915-CB7B046AC1ED}" srcOrd="0" destOrd="0" parTransId="{0996574F-6E64-495F-8585-3C518CAFC6B7}" sibTransId="{37524431-CFD8-41F6-9670-86CAB3712A38}"/>
    <dgm:cxn modelId="{0E991B8F-61CE-4CFA-9EA4-CA75F745EF73}" srcId="{FFB4D65F-F460-4C64-9DAE-E3761E65F7DA}" destId="{C67212FE-F20B-4DA6-89C4-E9B23915E401}" srcOrd="1" destOrd="0" parTransId="{711E9671-5543-4B11-A4C8-75B9541F231F}" sibTransId="{DFBF4204-6486-4987-A114-8676E005988B}"/>
    <dgm:cxn modelId="{27370EA3-639A-4237-815C-5951AB62141E}" type="presOf" srcId="{FFB4D65F-F460-4C64-9DAE-E3761E65F7DA}" destId="{893387A9-067D-4A4A-84D3-6DBAD50D63B2}" srcOrd="0" destOrd="0" presId="urn:microsoft.com/office/officeart/2005/8/layout/hierarchy1"/>
    <dgm:cxn modelId="{FF30A6B9-EB7E-421E-92C4-DE79A748E617}" srcId="{661C640B-B512-4492-964F-FE46D69B3597}" destId="{FFB4D65F-F460-4C64-9DAE-E3761E65F7DA}" srcOrd="0" destOrd="0" parTransId="{2F2A66AA-F7D7-4E29-97B4-59C5CCD2C4B1}" sibTransId="{99F765A4-55B9-4E29-A535-457E6CC29C8F}"/>
    <dgm:cxn modelId="{026C46BD-6DBD-46B0-A046-99E9209478CE}" type="presOf" srcId="{661C640B-B512-4492-964F-FE46D69B3597}" destId="{9E9FA26B-59F1-46EB-8F34-756AD1F48184}" srcOrd="0" destOrd="0" presId="urn:microsoft.com/office/officeart/2005/8/layout/hierarchy1"/>
    <dgm:cxn modelId="{8CC6CCCE-6A14-44CD-B2B1-439FEF332044}" type="presOf" srcId="{0C0A45C0-DE72-418E-A894-20371741C081}" destId="{318124F6-7E50-426E-BCB1-DA28A5977B8C}" srcOrd="0" destOrd="0" presId="urn:microsoft.com/office/officeart/2005/8/layout/hierarchy1"/>
    <dgm:cxn modelId="{479668EE-5D58-4079-9077-D0175728C00A}" type="presOf" srcId="{0996574F-6E64-495F-8585-3C518CAFC6B7}" destId="{423B511B-2CE0-4D13-9207-B0D4EC6185FE}" srcOrd="0" destOrd="0" presId="urn:microsoft.com/office/officeart/2005/8/layout/hierarchy1"/>
    <dgm:cxn modelId="{15C47BF7-FCEC-4B9E-8455-10334A844E72}" type="presOf" srcId="{C67212FE-F20B-4DA6-89C4-E9B23915E401}" destId="{671EBCF0-CB93-4462-892A-3F2E4368B436}" srcOrd="0" destOrd="0" presId="urn:microsoft.com/office/officeart/2005/8/layout/hierarchy1"/>
    <dgm:cxn modelId="{5DD69543-A5EB-4F86-A0DD-1A2379E4A551}" type="presParOf" srcId="{9E9FA26B-59F1-46EB-8F34-756AD1F48184}" destId="{DB2831B3-8ADD-4CFC-99C2-941AED9BC9B8}" srcOrd="0" destOrd="0" presId="urn:microsoft.com/office/officeart/2005/8/layout/hierarchy1"/>
    <dgm:cxn modelId="{074BC42C-250C-4926-B990-3CB174D1F665}" type="presParOf" srcId="{DB2831B3-8ADD-4CFC-99C2-941AED9BC9B8}" destId="{35D5F827-9EAD-4D73-972F-E93DB25AC20E}" srcOrd="0" destOrd="0" presId="urn:microsoft.com/office/officeart/2005/8/layout/hierarchy1"/>
    <dgm:cxn modelId="{D82C01E9-703A-4194-BAA6-2F920C150E74}" type="presParOf" srcId="{35D5F827-9EAD-4D73-972F-E93DB25AC20E}" destId="{BDA27FBE-44B8-4355-A361-136418F01949}" srcOrd="0" destOrd="0" presId="urn:microsoft.com/office/officeart/2005/8/layout/hierarchy1"/>
    <dgm:cxn modelId="{20E2190D-0FD4-4D9D-B773-6889E0AF5E7A}" type="presParOf" srcId="{35D5F827-9EAD-4D73-972F-E93DB25AC20E}" destId="{893387A9-067D-4A4A-84D3-6DBAD50D63B2}" srcOrd="1" destOrd="0" presId="urn:microsoft.com/office/officeart/2005/8/layout/hierarchy1"/>
    <dgm:cxn modelId="{AAE3024E-B8AE-4090-A0BB-C7209A8651CC}" type="presParOf" srcId="{DB2831B3-8ADD-4CFC-99C2-941AED9BC9B8}" destId="{91A8664B-FB98-45C1-9EE9-4F29CD9206F9}" srcOrd="1" destOrd="0" presId="urn:microsoft.com/office/officeart/2005/8/layout/hierarchy1"/>
    <dgm:cxn modelId="{54A506FB-0EFE-4E10-9947-B85943534DF0}" type="presParOf" srcId="{91A8664B-FB98-45C1-9EE9-4F29CD9206F9}" destId="{423B511B-2CE0-4D13-9207-B0D4EC6185FE}" srcOrd="0" destOrd="0" presId="urn:microsoft.com/office/officeart/2005/8/layout/hierarchy1"/>
    <dgm:cxn modelId="{82888F48-BAB1-4DD0-B98D-471F51F3201B}" type="presParOf" srcId="{91A8664B-FB98-45C1-9EE9-4F29CD9206F9}" destId="{4EC53A56-1044-4C13-80D8-DE3EC78DD2E6}" srcOrd="1" destOrd="0" presId="urn:microsoft.com/office/officeart/2005/8/layout/hierarchy1"/>
    <dgm:cxn modelId="{CD2E3432-3CE3-466D-92A2-E91006C3F9A9}" type="presParOf" srcId="{4EC53A56-1044-4C13-80D8-DE3EC78DD2E6}" destId="{2290F4E9-39CD-4E6D-A434-251B2EAFCA09}" srcOrd="0" destOrd="0" presId="urn:microsoft.com/office/officeart/2005/8/layout/hierarchy1"/>
    <dgm:cxn modelId="{D3A813C0-B10E-4F93-AD95-6039C3FA629D}" type="presParOf" srcId="{2290F4E9-39CD-4E6D-A434-251B2EAFCA09}" destId="{3CB4310F-C62D-49D5-8854-846D7F48C6F5}" srcOrd="0" destOrd="0" presId="urn:microsoft.com/office/officeart/2005/8/layout/hierarchy1"/>
    <dgm:cxn modelId="{0FFEAA99-7D71-44BC-8FBF-AA4A68B0DED9}" type="presParOf" srcId="{2290F4E9-39CD-4E6D-A434-251B2EAFCA09}" destId="{C327BB03-A71D-46A0-B420-0C30F5E19014}" srcOrd="1" destOrd="0" presId="urn:microsoft.com/office/officeart/2005/8/layout/hierarchy1"/>
    <dgm:cxn modelId="{68DB6D63-6B55-4AA1-9469-8D59843B8754}" type="presParOf" srcId="{4EC53A56-1044-4C13-80D8-DE3EC78DD2E6}" destId="{04ED977D-28CC-4660-A50D-3417AE901BAD}" srcOrd="1" destOrd="0" presId="urn:microsoft.com/office/officeart/2005/8/layout/hierarchy1"/>
    <dgm:cxn modelId="{A906DAE3-1E54-446A-87D7-4CBB4279FDC8}" type="presParOf" srcId="{91A8664B-FB98-45C1-9EE9-4F29CD9206F9}" destId="{C4315B7B-2AEF-42A2-984C-099070695319}" srcOrd="2" destOrd="0" presId="urn:microsoft.com/office/officeart/2005/8/layout/hierarchy1"/>
    <dgm:cxn modelId="{67A2F319-DD95-47B2-BAE4-59FA2B4B1D69}" type="presParOf" srcId="{91A8664B-FB98-45C1-9EE9-4F29CD9206F9}" destId="{0CF35A11-9C31-453B-9D5D-60E27835B3DB}" srcOrd="3" destOrd="0" presId="urn:microsoft.com/office/officeart/2005/8/layout/hierarchy1"/>
    <dgm:cxn modelId="{4715CF26-9152-498A-8BB7-0494929E3494}" type="presParOf" srcId="{0CF35A11-9C31-453B-9D5D-60E27835B3DB}" destId="{7D75BE1B-A832-4BCD-8C4A-8A17DE2BF528}" srcOrd="0" destOrd="0" presId="urn:microsoft.com/office/officeart/2005/8/layout/hierarchy1"/>
    <dgm:cxn modelId="{07D506F8-CCE4-4545-82F8-AF19BEE87212}" type="presParOf" srcId="{7D75BE1B-A832-4BCD-8C4A-8A17DE2BF528}" destId="{13967B83-FC38-4EAB-8A3B-EDCB07809484}" srcOrd="0" destOrd="0" presId="urn:microsoft.com/office/officeart/2005/8/layout/hierarchy1"/>
    <dgm:cxn modelId="{B8B94D14-339E-4567-BF04-D08E3FC4993D}" type="presParOf" srcId="{7D75BE1B-A832-4BCD-8C4A-8A17DE2BF528}" destId="{671EBCF0-CB93-4462-892A-3F2E4368B436}" srcOrd="1" destOrd="0" presId="urn:microsoft.com/office/officeart/2005/8/layout/hierarchy1"/>
    <dgm:cxn modelId="{245F2C6D-FAF4-430C-A2C0-03DC08D9C6CF}" type="presParOf" srcId="{0CF35A11-9C31-453B-9D5D-60E27835B3DB}" destId="{F0F07590-EA7A-415F-A81E-8B69DACAA28D}" srcOrd="1" destOrd="0" presId="urn:microsoft.com/office/officeart/2005/8/layout/hierarchy1"/>
    <dgm:cxn modelId="{8CD262F0-A97E-439D-B8B8-C66771C02D49}" type="presParOf" srcId="{91A8664B-FB98-45C1-9EE9-4F29CD9206F9}" destId="{2653C2F0-D673-4035-B45A-5BCFA29A4648}" srcOrd="4" destOrd="0" presId="urn:microsoft.com/office/officeart/2005/8/layout/hierarchy1"/>
    <dgm:cxn modelId="{3BFFC7FD-4D0E-4D36-B58A-AC87747E94A7}" type="presParOf" srcId="{91A8664B-FB98-45C1-9EE9-4F29CD9206F9}" destId="{C92B67E3-0BEE-424F-B037-244A13C2A392}" srcOrd="5" destOrd="0" presId="urn:microsoft.com/office/officeart/2005/8/layout/hierarchy1"/>
    <dgm:cxn modelId="{F96C0944-9CCE-4B3E-A292-5342814C49B2}" type="presParOf" srcId="{C92B67E3-0BEE-424F-B037-244A13C2A392}" destId="{7D43E679-4242-4480-8683-0AEA7F0DC8EA}" srcOrd="0" destOrd="0" presId="urn:microsoft.com/office/officeart/2005/8/layout/hierarchy1"/>
    <dgm:cxn modelId="{8A3769EC-8F46-48A3-B381-BEC4DABF0095}" type="presParOf" srcId="{7D43E679-4242-4480-8683-0AEA7F0DC8EA}" destId="{04EAD90B-A934-46F2-9FFF-AD4BCD949767}" srcOrd="0" destOrd="0" presId="urn:microsoft.com/office/officeart/2005/8/layout/hierarchy1"/>
    <dgm:cxn modelId="{E2F60DF4-5FEE-48A9-A788-A6726A99899F}" type="presParOf" srcId="{7D43E679-4242-4480-8683-0AEA7F0DC8EA}" destId="{318124F6-7E50-426E-BCB1-DA28A5977B8C}" srcOrd="1" destOrd="0" presId="urn:microsoft.com/office/officeart/2005/8/layout/hierarchy1"/>
    <dgm:cxn modelId="{02F4BA3B-AD9A-4694-928A-9FD693F9B5EF}" type="presParOf" srcId="{C92B67E3-0BEE-424F-B037-244A13C2A392}" destId="{C3371DAF-BC4C-4E65-B9B4-5BD08E2E7009}" srcOrd="1" destOrd="0" presId="urn:microsoft.com/office/officeart/2005/8/layout/hierarchy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3C2F0-D673-4035-B45A-5BCFA29A4648}">
      <dsp:nvSpPr>
        <dsp:cNvPr id="0" name=""/>
        <dsp:cNvSpPr/>
      </dsp:nvSpPr>
      <dsp:spPr>
        <a:xfrm>
          <a:off x="3937000" y="2256261"/>
          <a:ext cx="2793999" cy="664844"/>
        </a:xfrm>
        <a:custGeom>
          <a:avLst/>
          <a:gdLst/>
          <a:ahLst/>
          <a:cxnLst/>
          <a:rect l="0" t="0" r="0" b="0"/>
          <a:pathLst>
            <a:path>
              <a:moveTo>
                <a:pt x="0" y="0"/>
              </a:moveTo>
              <a:lnTo>
                <a:pt x="0" y="453072"/>
              </a:lnTo>
              <a:lnTo>
                <a:pt x="2793999" y="453072"/>
              </a:lnTo>
              <a:lnTo>
                <a:pt x="2793999" y="6648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315B7B-2AEF-42A2-984C-099070695319}">
      <dsp:nvSpPr>
        <dsp:cNvPr id="0" name=""/>
        <dsp:cNvSpPr/>
      </dsp:nvSpPr>
      <dsp:spPr>
        <a:xfrm>
          <a:off x="3891280" y="2256261"/>
          <a:ext cx="91440" cy="664844"/>
        </a:xfrm>
        <a:custGeom>
          <a:avLst/>
          <a:gdLst/>
          <a:ahLst/>
          <a:cxnLst/>
          <a:rect l="0" t="0" r="0" b="0"/>
          <a:pathLst>
            <a:path>
              <a:moveTo>
                <a:pt x="45720" y="0"/>
              </a:moveTo>
              <a:lnTo>
                <a:pt x="45720" y="6648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3B511B-2CE0-4D13-9207-B0D4EC6185FE}">
      <dsp:nvSpPr>
        <dsp:cNvPr id="0" name=""/>
        <dsp:cNvSpPr/>
      </dsp:nvSpPr>
      <dsp:spPr>
        <a:xfrm>
          <a:off x="1143000" y="2256261"/>
          <a:ext cx="2793999" cy="664844"/>
        </a:xfrm>
        <a:custGeom>
          <a:avLst/>
          <a:gdLst/>
          <a:ahLst/>
          <a:cxnLst/>
          <a:rect l="0" t="0" r="0" b="0"/>
          <a:pathLst>
            <a:path>
              <a:moveTo>
                <a:pt x="2793999" y="0"/>
              </a:moveTo>
              <a:lnTo>
                <a:pt x="2793999" y="453072"/>
              </a:lnTo>
              <a:lnTo>
                <a:pt x="0" y="453072"/>
              </a:lnTo>
              <a:lnTo>
                <a:pt x="0" y="6648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A27FBE-44B8-4355-A361-136418F01949}">
      <dsp:nvSpPr>
        <dsp:cNvPr id="0" name=""/>
        <dsp:cNvSpPr/>
      </dsp:nvSpPr>
      <dsp:spPr>
        <a:xfrm>
          <a:off x="2794000" y="804651"/>
          <a:ext cx="2285999" cy="14516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3387A9-067D-4A4A-84D3-6DBAD50D63B2}">
      <dsp:nvSpPr>
        <dsp:cNvPr id="0" name=""/>
        <dsp:cNvSpPr/>
      </dsp:nvSpPr>
      <dsp:spPr>
        <a:xfrm>
          <a:off x="3048000" y="1045951"/>
          <a:ext cx="2285999" cy="14516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fr-FR" sz="2700" kern="1200"/>
            <a:t>Comment choisir le tuteur?</a:t>
          </a:r>
        </a:p>
      </dsp:txBody>
      <dsp:txXfrm>
        <a:off x="3090516" y="1088467"/>
        <a:ext cx="2200967" cy="1366577"/>
      </dsp:txXfrm>
    </dsp:sp>
    <dsp:sp modelId="{3CB4310F-C62D-49D5-8854-846D7F48C6F5}">
      <dsp:nvSpPr>
        <dsp:cNvPr id="0" name=""/>
        <dsp:cNvSpPr/>
      </dsp:nvSpPr>
      <dsp:spPr>
        <a:xfrm>
          <a:off x="0" y="2921105"/>
          <a:ext cx="2285999" cy="14516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27BB03-A71D-46A0-B420-0C30F5E19014}">
      <dsp:nvSpPr>
        <dsp:cNvPr id="0" name=""/>
        <dsp:cNvSpPr/>
      </dsp:nvSpPr>
      <dsp:spPr>
        <a:xfrm>
          <a:off x="254000" y="3162406"/>
          <a:ext cx="2285999" cy="14516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fr-FR" sz="2700" kern="1200"/>
            <a:t>Un acteur reconnu</a:t>
          </a:r>
        </a:p>
      </dsp:txBody>
      <dsp:txXfrm>
        <a:off x="296516" y="3204922"/>
        <a:ext cx="2200967" cy="1366577"/>
      </dsp:txXfrm>
    </dsp:sp>
    <dsp:sp modelId="{13967B83-FC38-4EAB-8A3B-EDCB07809484}">
      <dsp:nvSpPr>
        <dsp:cNvPr id="0" name=""/>
        <dsp:cNvSpPr/>
      </dsp:nvSpPr>
      <dsp:spPr>
        <a:xfrm>
          <a:off x="2794000" y="2921105"/>
          <a:ext cx="2285999" cy="14516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1EBCF0-CB93-4462-892A-3F2E4368B436}">
      <dsp:nvSpPr>
        <dsp:cNvPr id="0" name=""/>
        <dsp:cNvSpPr/>
      </dsp:nvSpPr>
      <dsp:spPr>
        <a:xfrm>
          <a:off x="3048000" y="3162406"/>
          <a:ext cx="2285999" cy="14516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fr-FR" sz="2700" kern="1200"/>
            <a:t>Un acteur volontaire</a:t>
          </a:r>
        </a:p>
      </dsp:txBody>
      <dsp:txXfrm>
        <a:off x="3090516" y="3204922"/>
        <a:ext cx="2200967" cy="1366577"/>
      </dsp:txXfrm>
    </dsp:sp>
    <dsp:sp modelId="{04EAD90B-A934-46F2-9FFF-AD4BCD949767}">
      <dsp:nvSpPr>
        <dsp:cNvPr id="0" name=""/>
        <dsp:cNvSpPr/>
      </dsp:nvSpPr>
      <dsp:spPr>
        <a:xfrm>
          <a:off x="5587999" y="2921105"/>
          <a:ext cx="2285999" cy="14516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8124F6-7E50-426E-BCB1-DA28A5977B8C}">
      <dsp:nvSpPr>
        <dsp:cNvPr id="0" name=""/>
        <dsp:cNvSpPr/>
      </dsp:nvSpPr>
      <dsp:spPr>
        <a:xfrm>
          <a:off x="5841999" y="3162406"/>
          <a:ext cx="2285999" cy="14516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fr-FR" sz="2700" kern="1200"/>
            <a:t>Profil recommandé</a:t>
          </a:r>
        </a:p>
      </dsp:txBody>
      <dsp:txXfrm>
        <a:off x="5884515" y="3204922"/>
        <a:ext cx="2200967" cy="136657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2983495" cy="502676"/>
          </a:xfrm>
          <a:prstGeom prst="rect">
            <a:avLst/>
          </a:prstGeom>
        </p:spPr>
        <p:txBody>
          <a:bodyPr vert="horz" lIns="96583" tIns="48292" rIns="96583" bIns="48292" rtlCol="0"/>
          <a:lstStyle>
            <a:lvl1pPr algn="l">
              <a:defRPr sz="1300"/>
            </a:lvl1pPr>
          </a:lstStyle>
          <a:p>
            <a:endParaRPr lang="fr-FR"/>
          </a:p>
        </p:txBody>
      </p:sp>
      <p:sp>
        <p:nvSpPr>
          <p:cNvPr id="3" name="Espace réservé de la date 2"/>
          <p:cNvSpPr>
            <a:spLocks noGrp="1"/>
          </p:cNvSpPr>
          <p:nvPr>
            <p:ph type="dt" idx="1"/>
          </p:nvPr>
        </p:nvSpPr>
        <p:spPr>
          <a:xfrm>
            <a:off x="3899900" y="1"/>
            <a:ext cx="2983495" cy="502676"/>
          </a:xfrm>
          <a:prstGeom prst="rect">
            <a:avLst/>
          </a:prstGeom>
        </p:spPr>
        <p:txBody>
          <a:bodyPr vert="horz" lIns="96583" tIns="48292" rIns="96583" bIns="48292" rtlCol="0"/>
          <a:lstStyle>
            <a:lvl1pPr algn="r">
              <a:defRPr sz="1300"/>
            </a:lvl1pPr>
          </a:lstStyle>
          <a:p>
            <a:fld id="{D642D87B-E989-4820-AB36-E968F3A11E36}" type="datetimeFigureOut">
              <a:rPr lang="fr-FR" smtClean="0"/>
              <a:t>10/03/2026</a:t>
            </a:fld>
            <a:endParaRPr lang="fr-FR"/>
          </a:p>
        </p:txBody>
      </p:sp>
      <p:sp>
        <p:nvSpPr>
          <p:cNvPr id="4" name="Espace réservé de l'image des diapositives 3"/>
          <p:cNvSpPr>
            <a:spLocks noGrp="1" noRot="1" noChangeAspect="1"/>
          </p:cNvSpPr>
          <p:nvPr>
            <p:ph type="sldImg" idx="2"/>
          </p:nvPr>
        </p:nvSpPr>
        <p:spPr>
          <a:xfrm>
            <a:off x="438150" y="1252538"/>
            <a:ext cx="6008688" cy="3381375"/>
          </a:xfrm>
          <a:prstGeom prst="rect">
            <a:avLst/>
          </a:prstGeom>
          <a:noFill/>
          <a:ln w="12700">
            <a:solidFill>
              <a:prstClr val="black"/>
            </a:solidFill>
          </a:ln>
        </p:spPr>
        <p:txBody>
          <a:bodyPr vert="horz" lIns="96583" tIns="48292" rIns="96583" bIns="48292" rtlCol="0" anchor="ctr"/>
          <a:lstStyle/>
          <a:p>
            <a:endParaRPr lang="fr-FR"/>
          </a:p>
        </p:txBody>
      </p:sp>
      <p:sp>
        <p:nvSpPr>
          <p:cNvPr id="5" name="Espace réservé des notes 4"/>
          <p:cNvSpPr>
            <a:spLocks noGrp="1"/>
          </p:cNvSpPr>
          <p:nvPr>
            <p:ph type="body" sz="quarter" idx="3"/>
          </p:nvPr>
        </p:nvSpPr>
        <p:spPr>
          <a:xfrm>
            <a:off x="688499" y="4821507"/>
            <a:ext cx="5507990" cy="3944868"/>
          </a:xfrm>
          <a:prstGeom prst="rect">
            <a:avLst/>
          </a:prstGeom>
        </p:spPr>
        <p:txBody>
          <a:bodyPr vert="horz" lIns="96583" tIns="48292" rIns="96583" bIns="48292"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516039"/>
            <a:ext cx="2983495" cy="502674"/>
          </a:xfrm>
          <a:prstGeom prst="rect">
            <a:avLst/>
          </a:prstGeom>
        </p:spPr>
        <p:txBody>
          <a:bodyPr vert="horz" lIns="96583" tIns="48292" rIns="96583" bIns="48292"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3899900" y="9516039"/>
            <a:ext cx="2983495" cy="502674"/>
          </a:xfrm>
          <a:prstGeom prst="rect">
            <a:avLst/>
          </a:prstGeom>
        </p:spPr>
        <p:txBody>
          <a:bodyPr vert="horz" lIns="96583" tIns="48292" rIns="96583" bIns="48292" rtlCol="0" anchor="b"/>
          <a:lstStyle>
            <a:lvl1pPr algn="r">
              <a:defRPr sz="1300"/>
            </a:lvl1pPr>
          </a:lstStyle>
          <a:p>
            <a:fld id="{FDE43570-4064-432E-85D0-3EA05150E4B6}" type="slidenum">
              <a:rPr lang="fr-FR" smtClean="0"/>
              <a:t>‹N°›</a:t>
            </a:fld>
            <a:endParaRPr lang="fr-FR"/>
          </a:p>
        </p:txBody>
      </p:sp>
    </p:spTree>
    <p:extLst>
      <p:ext uri="{BB962C8B-B14F-4D97-AF65-F5344CB8AC3E}">
        <p14:creationId xmlns:p14="http://schemas.microsoft.com/office/powerpoint/2010/main" val="2684159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fr.wikipedia.org/wiki/Grammairien" TargetMode="External"/><Relationship Id="rId3" Type="http://schemas.openxmlformats.org/officeDocument/2006/relationships/hyperlink" Target="https://fr.wikipedia.org/wiki/Uhersk%C3%BD_Brod" TargetMode="External"/><Relationship Id="rId7" Type="http://schemas.openxmlformats.org/officeDocument/2006/relationships/hyperlink" Target="https://fr.wikipedia.org/wiki/Philosophe"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fr.wikipedia.org/wiki/Pays-Bas" TargetMode="External"/><Relationship Id="rId5" Type="http://schemas.openxmlformats.org/officeDocument/2006/relationships/hyperlink" Target="https://fr.wikipedia.org/wiki/Amsterdam" TargetMode="External"/><Relationship Id="rId4" Type="http://schemas.openxmlformats.org/officeDocument/2006/relationships/hyperlink" Target="https://fr.wikipedia.org/wiki/Margraviat_de_Moravie" TargetMode="External"/><Relationship Id="rId9" Type="http://schemas.openxmlformats.org/officeDocument/2006/relationships/hyperlink" Target="https://fr.wikipedia.org/wiki/P%C3%A9dagogue"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1</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b="1" i="0">
                <a:solidFill>
                  <a:srgbClr val="202122"/>
                </a:solidFill>
                <a:effectLst/>
                <a:highlight>
                  <a:srgbClr val="FFFFFF"/>
                </a:highlight>
                <a:latin typeface="Arial" panose="020B0604020202020204" pitchFamily="34" charset="0"/>
              </a:rPr>
              <a:t>Comenius</a:t>
            </a:r>
            <a:r>
              <a:rPr lang="fr-FR" b="0" i="0">
                <a:solidFill>
                  <a:srgbClr val="202122"/>
                </a:solidFill>
                <a:effectLst/>
                <a:highlight>
                  <a:srgbClr val="FFFFFF"/>
                </a:highlight>
                <a:latin typeface="Arial" panose="020B0604020202020204" pitchFamily="34" charset="0"/>
              </a:rPr>
              <a:t>, né </a:t>
            </a:r>
            <a:r>
              <a:rPr lang="fr-FR" b="1" i="0">
                <a:solidFill>
                  <a:srgbClr val="202122"/>
                </a:solidFill>
                <a:effectLst/>
                <a:highlight>
                  <a:srgbClr val="FFFFFF"/>
                </a:highlight>
                <a:latin typeface="Arial" panose="020B0604020202020204" pitchFamily="34" charset="0"/>
              </a:rPr>
              <a:t>Jan Amos </a:t>
            </a:r>
            <a:r>
              <a:rPr lang="fr-FR" b="1" i="0" err="1">
                <a:solidFill>
                  <a:srgbClr val="202122"/>
                </a:solidFill>
                <a:effectLst/>
                <a:highlight>
                  <a:srgbClr val="FFFFFF"/>
                </a:highlight>
                <a:latin typeface="Arial" panose="020B0604020202020204" pitchFamily="34" charset="0"/>
              </a:rPr>
              <a:t>Komenský</a:t>
            </a:r>
            <a:r>
              <a:rPr lang="fr-FR" b="0" i="0">
                <a:solidFill>
                  <a:srgbClr val="202122"/>
                </a:solidFill>
                <a:effectLst/>
                <a:highlight>
                  <a:srgbClr val="FFFFFF"/>
                </a:highlight>
                <a:latin typeface="Arial" panose="020B0604020202020204" pitchFamily="34" charset="0"/>
              </a:rPr>
              <a:t> le </a:t>
            </a:r>
            <a:r>
              <a:rPr lang="fr-FR"/>
              <a:t>28 mars 1592</a:t>
            </a:r>
            <a:r>
              <a:rPr lang="fr-FR" b="0" i="0">
                <a:solidFill>
                  <a:srgbClr val="202122"/>
                </a:solidFill>
                <a:effectLst/>
                <a:highlight>
                  <a:srgbClr val="FFFFFF"/>
                </a:highlight>
                <a:latin typeface="Arial" panose="020B0604020202020204" pitchFamily="34" charset="0"/>
              </a:rPr>
              <a:t> à </a:t>
            </a:r>
            <a:r>
              <a:rPr lang="fr-FR" b="0" i="0" u="none" strike="noStrike" err="1">
                <a:effectLst/>
                <a:highlight>
                  <a:srgbClr val="FFFFFF"/>
                </a:highlight>
                <a:latin typeface="Arial" panose="020B0604020202020204" pitchFamily="34" charset="0"/>
                <a:hlinkClick r:id="rId3" tooltip="Uherský Brod"/>
              </a:rPr>
              <a:t>Uherský</a:t>
            </a:r>
            <a:r>
              <a:rPr lang="fr-FR" b="0" i="0" u="none" strike="noStrike">
                <a:effectLst/>
                <a:highlight>
                  <a:srgbClr val="FFFFFF"/>
                </a:highlight>
                <a:latin typeface="Arial" panose="020B0604020202020204" pitchFamily="34" charset="0"/>
                <a:hlinkClick r:id="rId3" tooltip="Uherský Brod"/>
              </a:rPr>
              <a:t> Brod</a:t>
            </a:r>
            <a:r>
              <a:rPr lang="fr-FR" b="0" i="0">
                <a:solidFill>
                  <a:srgbClr val="202122"/>
                </a:solidFill>
                <a:effectLst/>
                <a:highlight>
                  <a:srgbClr val="FFFFFF"/>
                </a:highlight>
                <a:latin typeface="Arial" panose="020B0604020202020204" pitchFamily="34" charset="0"/>
              </a:rPr>
              <a:t> en </a:t>
            </a:r>
            <a:r>
              <a:rPr lang="fr-FR" b="0" i="0" u="none" strike="noStrike">
                <a:effectLst/>
                <a:highlight>
                  <a:srgbClr val="FFFFFF"/>
                </a:highlight>
                <a:latin typeface="Arial" panose="020B0604020202020204" pitchFamily="34" charset="0"/>
                <a:hlinkClick r:id="rId4" tooltip="Margraviat de Moravie"/>
              </a:rPr>
              <a:t>margraviat de Moravie</a:t>
            </a:r>
            <a:r>
              <a:rPr lang="fr-FR" b="0" i="0">
                <a:solidFill>
                  <a:srgbClr val="202122"/>
                </a:solidFill>
                <a:effectLst/>
                <a:highlight>
                  <a:srgbClr val="FFFFFF"/>
                </a:highlight>
                <a:latin typeface="Arial" panose="020B0604020202020204" pitchFamily="34" charset="0"/>
              </a:rPr>
              <a:t> et mort le </a:t>
            </a:r>
            <a:r>
              <a:rPr lang="fr-FR"/>
              <a:t>15 novembre 1670</a:t>
            </a:r>
            <a:r>
              <a:rPr lang="fr-FR" b="0" i="0">
                <a:solidFill>
                  <a:srgbClr val="202122"/>
                </a:solidFill>
                <a:effectLst/>
                <a:highlight>
                  <a:srgbClr val="FFFFFF"/>
                </a:highlight>
                <a:latin typeface="Arial" panose="020B0604020202020204" pitchFamily="34" charset="0"/>
              </a:rPr>
              <a:t> à </a:t>
            </a:r>
            <a:r>
              <a:rPr lang="fr-FR" b="0" i="0" u="none" strike="noStrike">
                <a:effectLst/>
                <a:highlight>
                  <a:srgbClr val="FFFFFF"/>
                </a:highlight>
                <a:latin typeface="Arial" panose="020B0604020202020204" pitchFamily="34" charset="0"/>
                <a:hlinkClick r:id="rId5" tooltip="Amsterdam"/>
              </a:rPr>
              <a:t>Amsterdam</a:t>
            </a:r>
            <a:r>
              <a:rPr lang="fr-FR" b="0" i="0">
                <a:solidFill>
                  <a:srgbClr val="202122"/>
                </a:solidFill>
                <a:effectLst/>
                <a:highlight>
                  <a:srgbClr val="FFFFFF"/>
                </a:highlight>
                <a:latin typeface="Arial" panose="020B0604020202020204" pitchFamily="34" charset="0"/>
              </a:rPr>
              <a:t> (</a:t>
            </a:r>
            <a:r>
              <a:rPr lang="fr-FR" b="0" i="0" u="none" strike="noStrike">
                <a:effectLst/>
                <a:highlight>
                  <a:srgbClr val="FFFFFF"/>
                </a:highlight>
                <a:latin typeface="Arial" panose="020B0604020202020204" pitchFamily="34" charset="0"/>
                <a:hlinkClick r:id="rId6" tooltip="Pays-Bas"/>
              </a:rPr>
              <a:t>Pays-Bas</a:t>
            </a:r>
            <a:r>
              <a:rPr lang="fr-FR" b="0" i="0">
                <a:solidFill>
                  <a:srgbClr val="202122"/>
                </a:solidFill>
                <a:effectLst/>
                <a:highlight>
                  <a:srgbClr val="FFFFFF"/>
                </a:highlight>
                <a:latin typeface="Arial" panose="020B0604020202020204" pitchFamily="34" charset="0"/>
              </a:rPr>
              <a:t>), est un </a:t>
            </a:r>
            <a:r>
              <a:rPr lang="fr-FR" b="0" i="0" u="none" strike="noStrike">
                <a:effectLst/>
                <a:highlight>
                  <a:srgbClr val="FFFFFF"/>
                </a:highlight>
                <a:latin typeface="Arial" panose="020B0604020202020204" pitchFamily="34" charset="0"/>
                <a:hlinkClick r:id="rId7" tooltip="Philosophe"/>
              </a:rPr>
              <a:t>philosophe</a:t>
            </a:r>
            <a:r>
              <a:rPr lang="fr-FR" b="0" i="0">
                <a:solidFill>
                  <a:srgbClr val="202122"/>
                </a:solidFill>
                <a:effectLst/>
                <a:highlight>
                  <a:srgbClr val="FFFFFF"/>
                </a:highlight>
                <a:latin typeface="Arial" panose="020B0604020202020204" pitchFamily="34" charset="0"/>
              </a:rPr>
              <a:t>, </a:t>
            </a:r>
            <a:r>
              <a:rPr lang="fr-FR" b="0" i="0" u="none" strike="noStrike">
                <a:effectLst/>
                <a:highlight>
                  <a:srgbClr val="FFFFFF"/>
                </a:highlight>
                <a:latin typeface="Arial" panose="020B0604020202020204" pitchFamily="34" charset="0"/>
                <a:hlinkClick r:id="rId8" tooltip="Grammairien"/>
              </a:rPr>
              <a:t>grammairien</a:t>
            </a:r>
            <a:r>
              <a:rPr lang="fr-FR" b="0" i="0">
                <a:solidFill>
                  <a:srgbClr val="202122"/>
                </a:solidFill>
                <a:effectLst/>
                <a:highlight>
                  <a:srgbClr val="FFFFFF"/>
                </a:highlight>
                <a:latin typeface="Arial" panose="020B0604020202020204" pitchFamily="34" charset="0"/>
              </a:rPr>
              <a:t> et </a:t>
            </a:r>
            <a:r>
              <a:rPr lang="fr-FR" b="0" i="0" u="none" strike="noStrike">
                <a:effectLst/>
                <a:highlight>
                  <a:srgbClr val="FFFFFF"/>
                </a:highlight>
                <a:latin typeface="Arial" panose="020B0604020202020204" pitchFamily="34" charset="0"/>
                <a:hlinkClick r:id="rId9" tooltip="Pédagogue"/>
              </a:rPr>
              <a:t>pédagogue</a:t>
            </a:r>
            <a:r>
              <a:rPr lang="fr-FR" b="0" i="0">
                <a:solidFill>
                  <a:srgbClr val="202122"/>
                </a:solidFill>
                <a:effectLst/>
                <a:highlight>
                  <a:srgbClr val="FFFFFF"/>
                </a:highlight>
                <a:latin typeface="Arial" panose="020B0604020202020204" pitchFamily="34" charset="0"/>
              </a:rPr>
              <a:t> </a:t>
            </a:r>
            <a:r>
              <a:rPr lang="fr-FR" b="0" i="0" u="none" strike="noStrike">
                <a:effectLst/>
                <a:highlight>
                  <a:srgbClr val="FFFFFF"/>
                </a:highlight>
                <a:latin typeface="Arial" panose="020B0604020202020204" pitchFamily="34" charset="0"/>
                <a:hlinkClick r:id="rId4" tooltip="Margraviat de Moravie"/>
              </a:rPr>
              <a:t>morave</a:t>
            </a:r>
            <a:r>
              <a:rPr lang="fr-FR" b="0" i="0">
                <a:solidFill>
                  <a:srgbClr val="202122"/>
                </a:solidFill>
                <a:effectLst/>
                <a:highlight>
                  <a:srgbClr val="FFFFFF"/>
                </a:highlight>
                <a:latin typeface="Arial" panose="020B0604020202020204" pitchFamily="34" charset="0"/>
              </a:rPr>
              <a:t>.</a:t>
            </a:r>
            <a:endParaRPr lang="en-GB" altLang="fr-FR"/>
          </a:p>
        </p:txBody>
      </p:sp>
    </p:spTree>
    <p:extLst>
      <p:ext uri="{BB962C8B-B14F-4D97-AF65-F5344CB8AC3E}">
        <p14:creationId xmlns:p14="http://schemas.microsoft.com/office/powerpoint/2010/main" val="379180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11</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b="1"/>
              <a:t>Partie 1 : Les enjeux du tutorat</a:t>
            </a:r>
          </a:p>
          <a:p>
            <a:pPr>
              <a:buFont typeface="+mj-lt"/>
              <a:buAutoNum type="arabicPeriod"/>
            </a:pPr>
            <a:r>
              <a:rPr lang="fr-FR" b="1"/>
              <a:t>Le tutorat permet uniquement de transmettre des connaissances académiques.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Le tutorat ne se limite pas à la transmission de connaissances académiques. Il inclut également le développement de compétences personnelles, l'orientation et le soutien moral des tutoré(e)s.</a:t>
            </a:r>
          </a:p>
          <a:p>
            <a:pPr>
              <a:buFont typeface="+mj-lt"/>
              <a:buAutoNum type="arabicPeriod"/>
            </a:pPr>
            <a:r>
              <a:rPr lang="fr-FR" b="1"/>
              <a:t>Les enjeux du tutorat incluent la réduction du décrochage scolaire.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Un des principaux enjeux du tutorat est de fournir un soutien personnalisé aux élèves en difficulté, ce qui peut aider à prévenir le décrochage scolaire et améliorer les taux de réussite.</a:t>
            </a:r>
          </a:p>
          <a:p>
            <a:r>
              <a:rPr lang="fr-FR" b="1"/>
              <a:t>Partie 2 : Les besoins et attentes des tutoré(e)s</a:t>
            </a:r>
          </a:p>
          <a:p>
            <a:pPr>
              <a:buFont typeface="+mj-lt"/>
              <a:buAutoNum type="arabicPeriod"/>
            </a:pPr>
            <a:r>
              <a:rPr lang="fr-FR" b="1"/>
              <a:t>Les tutoré(e)s s'attendent principalement à recevoir des solutions toutes faites à leurs problèmes académiques.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Les tutoré(e)s recherchent généralement une aide pour développer leurs propres compétences et stratégies de résolution de problèmes, pas simplement des solutions toutes faites.</a:t>
            </a:r>
          </a:p>
          <a:p>
            <a:pPr>
              <a:buFont typeface="+mj-lt"/>
              <a:buAutoNum type="arabicPeriod"/>
            </a:pPr>
            <a:r>
              <a:rPr lang="fr-FR" b="1"/>
              <a:t>Les besoins des tutoré(e)s varient en fonction de leur niveau académique et de leur contexte personnel.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Chaque tutoré(e) a des besoins spécifiques qui dépendent de leur niveau de compétence, de leur contexte familial et de leurs objectifs personnels, nécessitant une approche individualisée.</a:t>
            </a:r>
          </a:p>
          <a:p>
            <a:r>
              <a:rPr lang="fr-FR" b="1"/>
              <a:t>Partie 3 : Assumer son rôle de tuteur / tutrice</a:t>
            </a:r>
          </a:p>
          <a:p>
            <a:pPr>
              <a:buFont typeface="+mj-lt"/>
              <a:buAutoNum type="arabicPeriod"/>
            </a:pPr>
            <a:r>
              <a:rPr lang="fr-FR" b="1"/>
              <a:t>Un bon tuteur doit impérativement être un expert dans toutes les matières qu'il enseigne.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Un bon tuteur doit avoir une bonne compréhension des matières qu'il enseigne, mais il doit surtout être capable de guider, de motiver et de développer des stratégies d'apprentissage adaptées aux besoins de ses tutoré(e)s.</a:t>
            </a:r>
          </a:p>
          <a:p>
            <a:pPr>
              <a:buFont typeface="+mj-lt"/>
              <a:buAutoNum type="arabicPeriod"/>
            </a:pPr>
            <a:r>
              <a:rPr lang="fr-FR" b="1"/>
              <a:t>La communication est une compétence essentielle pour assumer le rôle de tuteur.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La communication est cruciale pour établir une relation de confiance avec le tutoré, expliquer clairement les concepts et écouter activement les préoccupations et besoins du tutoré.</a:t>
            </a:r>
          </a:p>
          <a:p>
            <a:r>
              <a:rPr lang="fr-FR" b="1"/>
              <a:t>Partie 4 : Accueillir un(e) tutoré(e)</a:t>
            </a:r>
          </a:p>
          <a:p>
            <a:pPr>
              <a:buFont typeface="+mj-lt"/>
              <a:buAutoNum type="arabicPeriod"/>
            </a:pPr>
            <a:r>
              <a:rPr lang="fr-FR" b="1"/>
              <a:t>La première rencontre avec un(e) tutoré(e) est déterminante pour établir une relation de confiance.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La première rencontre permet de poser les bases de la relation tutorale, de comprendre les attentes du tutoré et de créer un environnement de confiance et de respect mutuel.</a:t>
            </a:r>
          </a:p>
          <a:p>
            <a:pPr>
              <a:buFont typeface="+mj-lt"/>
              <a:buAutoNum type="arabicPeriod"/>
            </a:pPr>
            <a:r>
              <a:rPr lang="fr-FR" b="1"/>
              <a:t>Il est inutile de discuter des objectifs de la tutelle dès la première rencontre.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Discuter des objectifs dès la première rencontre permet de clarifier les attentes, de fixer des buts précis et de planifier les étapes nécessaires pour les atteindre, ce qui est essentiel pour le succès du tutorat.</a:t>
            </a:r>
          </a:p>
          <a:p>
            <a:r>
              <a:rPr lang="fr-FR" b="1"/>
              <a:t>Partie 5 : La transmission du savoir</a:t>
            </a:r>
          </a:p>
          <a:p>
            <a:pPr>
              <a:buFont typeface="+mj-lt"/>
              <a:buAutoNum type="arabicPeriod"/>
            </a:pPr>
            <a:r>
              <a:rPr lang="fr-FR" b="1"/>
              <a:t>La transmission du savoir dans le cadre du tutorat est un processus unidirectionnel du tuteur vers le tutoré.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La transmission du savoir est un processus interactif où le tuteur et le tutoré échangent, posent des questions et participent activement à l'apprentissage.</a:t>
            </a:r>
          </a:p>
          <a:p>
            <a:pPr>
              <a:buFont typeface="+mj-lt"/>
              <a:buAutoNum type="arabicPeriod"/>
            </a:pPr>
            <a:r>
              <a:rPr lang="fr-FR" b="1"/>
              <a:t>Les techniques pédagogiques variées sont importantes pour une transmission efficace du savoir.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Utiliser des techniques pédagogiques variées permet de s'adapter aux différents styles d'apprentissage des tutoré(e)s et de rendre l'apprentissage plus engageant et efficace.</a:t>
            </a:r>
          </a:p>
          <a:p>
            <a:r>
              <a:rPr lang="fr-FR" b="1"/>
              <a:t>Partie 6 : Jalonner le parcours du (de la) tutoré(e)</a:t>
            </a:r>
          </a:p>
          <a:p>
            <a:pPr>
              <a:buFont typeface="+mj-lt"/>
              <a:buAutoNum type="arabicPeriod"/>
            </a:pPr>
            <a:r>
              <a:rPr lang="fr-FR" b="1"/>
              <a:t>Il est important de fixer des étapes intermédiaires pour mesurer les progrès du tutoré.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Fixer des étapes intermédiaires permet de suivre les progrès, de motiver le tutoré en célébrant les petites réussites et d'ajuster les stratégies si nécessaire.</a:t>
            </a:r>
          </a:p>
          <a:p>
            <a:pPr>
              <a:buFont typeface="+mj-lt"/>
              <a:buAutoNum type="arabicPeriod"/>
            </a:pPr>
            <a:r>
              <a:rPr lang="fr-FR" b="1"/>
              <a:t>L'évaluation régulière des compétences du tutoré n'est pas nécessaire dans un parcours de tutelle.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L'évaluation régulière permet d'identifier les points forts et les domaines à améliorer, et de s'assurer que le tutoré progresse de manière cohérente vers ses objectifs.</a:t>
            </a:r>
          </a:p>
          <a:p>
            <a:r>
              <a:rPr lang="fr-FR" b="1"/>
              <a:t>Partie 7 : Agir avant qu'il ne soit trop tard</a:t>
            </a:r>
          </a:p>
          <a:p>
            <a:pPr>
              <a:buFont typeface="+mj-lt"/>
              <a:buAutoNum type="arabicPeriod"/>
            </a:pPr>
            <a:r>
              <a:rPr lang="fr-FR" b="1"/>
              <a:t>Il est crucial d'intervenir rapidement lorsqu'un tutoré montre des signes de découragement.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Intervenir rapidement peut aider à remonter le moral du tutoré, à résoudre les difficultés avant qu'elles ne s'aggravent et à éviter un décrochage scolaire ou un abandon de l'apprentissage.</a:t>
            </a:r>
          </a:p>
          <a:p>
            <a:pPr>
              <a:buFont typeface="+mj-lt"/>
              <a:buAutoNum type="arabicPeriod"/>
            </a:pPr>
            <a:r>
              <a:rPr lang="fr-FR" b="1"/>
              <a:t>Attendre que le tutoré demande de l'aide est la meilleure stratégie pour gérer les problèmes.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Attendre que le tutoré demande de l'aide peut retarder la résolution des problèmes. Il est préférable que le tuteur soit proactif, observe les signes de difficultés et propose son aide rapidement.</a:t>
            </a:r>
          </a:p>
          <a:p>
            <a:pPr eaLnBrk="1" hangingPunct="1"/>
            <a:endParaRPr lang="en-GB" altLang="fr-FR"/>
          </a:p>
        </p:txBody>
      </p:sp>
    </p:spTree>
    <p:extLst>
      <p:ext uri="{BB962C8B-B14F-4D97-AF65-F5344CB8AC3E}">
        <p14:creationId xmlns:p14="http://schemas.microsoft.com/office/powerpoint/2010/main" val="135672619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101</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fr-FR"/>
              <a:t>https://tutorats.org/tutorats-1/quelles-etapes-du-tutorat</a:t>
            </a:r>
          </a:p>
          <a:p>
            <a:pPr eaLnBrk="1" hangingPunct="1"/>
            <a:endParaRPr lang="en-GB" altLang="fr-FR"/>
          </a:p>
        </p:txBody>
      </p:sp>
    </p:spTree>
    <p:extLst>
      <p:ext uri="{BB962C8B-B14F-4D97-AF65-F5344CB8AC3E}">
        <p14:creationId xmlns:p14="http://schemas.microsoft.com/office/powerpoint/2010/main" val="427672845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102</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fr-FR"/>
              <a:t>https://tutorats.org/tutorats-1/quelles-etapes-du-tutorat</a:t>
            </a:r>
          </a:p>
          <a:p>
            <a:pPr eaLnBrk="1" hangingPunct="1"/>
            <a:endParaRPr lang="en-GB" altLang="fr-FR"/>
          </a:p>
        </p:txBody>
      </p:sp>
    </p:spTree>
    <p:extLst>
      <p:ext uri="{BB962C8B-B14F-4D97-AF65-F5344CB8AC3E}">
        <p14:creationId xmlns:p14="http://schemas.microsoft.com/office/powerpoint/2010/main" val="84816379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103</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fr-FR"/>
              <a:t>https://tutorats.org/tutorats-1/quelles-etapes-du-tutorat</a:t>
            </a:r>
          </a:p>
          <a:p>
            <a:pPr eaLnBrk="1" hangingPunct="1"/>
            <a:endParaRPr lang="en-GB" altLang="fr-FR"/>
          </a:p>
        </p:txBody>
      </p:sp>
    </p:spTree>
    <p:extLst>
      <p:ext uri="{BB962C8B-B14F-4D97-AF65-F5344CB8AC3E}">
        <p14:creationId xmlns:p14="http://schemas.microsoft.com/office/powerpoint/2010/main" val="208482270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104</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fr-FR"/>
              <a:t>https://tutorats.org/tutorats-1/quelles-etapes-du-tutorat</a:t>
            </a:r>
          </a:p>
          <a:p>
            <a:pPr eaLnBrk="1" hangingPunct="1"/>
            <a:endParaRPr lang="en-GB" altLang="fr-FR"/>
          </a:p>
        </p:txBody>
      </p:sp>
    </p:spTree>
    <p:extLst>
      <p:ext uri="{BB962C8B-B14F-4D97-AF65-F5344CB8AC3E}">
        <p14:creationId xmlns:p14="http://schemas.microsoft.com/office/powerpoint/2010/main" val="119727135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105</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fr-FR"/>
              <a:t>https://tutorats.org/tutorats-1/quelles-etapes-du-tutorat</a:t>
            </a:r>
          </a:p>
          <a:p>
            <a:pPr eaLnBrk="1" hangingPunct="1"/>
            <a:endParaRPr lang="en-GB" altLang="fr-FR"/>
          </a:p>
        </p:txBody>
      </p:sp>
    </p:spTree>
    <p:extLst>
      <p:ext uri="{BB962C8B-B14F-4D97-AF65-F5344CB8AC3E}">
        <p14:creationId xmlns:p14="http://schemas.microsoft.com/office/powerpoint/2010/main" val="16615022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106</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415928398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107</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358530889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108</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332608064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109</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324610489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110</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4118004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12</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b="1"/>
              <a:t>Partie 1 : Les enjeux du tutorat</a:t>
            </a:r>
          </a:p>
          <a:p>
            <a:pPr>
              <a:buFont typeface="+mj-lt"/>
              <a:buAutoNum type="arabicPeriod"/>
            </a:pPr>
            <a:r>
              <a:rPr lang="fr-FR" b="1"/>
              <a:t>Le tutorat permet uniquement de transmettre des connaissances académiques.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Le tutorat ne se limite pas à la transmission de connaissances académiques. Il inclut également le développement de compétences personnelles, l'orientation et le soutien moral des tutoré(e)s.</a:t>
            </a:r>
          </a:p>
          <a:p>
            <a:pPr>
              <a:buFont typeface="+mj-lt"/>
              <a:buAutoNum type="arabicPeriod"/>
            </a:pPr>
            <a:r>
              <a:rPr lang="fr-FR" b="1"/>
              <a:t>Les enjeux du tutorat incluent la réduction du décrochage scolaire.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Un des principaux enjeux du tutorat est de fournir un soutien personnalisé aux élèves en difficulté, ce qui peut aider à prévenir le décrochage scolaire et améliorer les taux de réussite.</a:t>
            </a:r>
          </a:p>
          <a:p>
            <a:r>
              <a:rPr lang="fr-FR" b="1"/>
              <a:t>Partie 2 : Les besoins et attentes des tutoré(e)s</a:t>
            </a:r>
          </a:p>
          <a:p>
            <a:pPr>
              <a:buFont typeface="+mj-lt"/>
              <a:buAutoNum type="arabicPeriod"/>
            </a:pPr>
            <a:r>
              <a:rPr lang="fr-FR" b="1"/>
              <a:t>Les tutoré(e)s s'attendent principalement à recevoir des solutions toutes faites à leurs problèmes académiques.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Les tutoré(e)s recherchent généralement une aide pour développer leurs propres compétences et stratégies de résolution de problèmes, pas simplement des solutions toutes faites.</a:t>
            </a:r>
          </a:p>
          <a:p>
            <a:pPr>
              <a:buFont typeface="+mj-lt"/>
              <a:buAutoNum type="arabicPeriod"/>
            </a:pPr>
            <a:r>
              <a:rPr lang="fr-FR" b="1"/>
              <a:t>Les besoins des tutoré(e)s varient en fonction de leur niveau académique et de leur contexte personnel.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Chaque tutoré(e) a des besoins spécifiques qui dépendent de leur niveau de compétence, de leur contexte familial et de leurs objectifs personnels, nécessitant une approche individualisée.</a:t>
            </a:r>
          </a:p>
          <a:p>
            <a:r>
              <a:rPr lang="fr-FR" b="1"/>
              <a:t>Partie 3 : Assumer son rôle de tuteur / tutrice</a:t>
            </a:r>
          </a:p>
          <a:p>
            <a:pPr>
              <a:buFont typeface="+mj-lt"/>
              <a:buAutoNum type="arabicPeriod"/>
            </a:pPr>
            <a:r>
              <a:rPr lang="fr-FR" b="1"/>
              <a:t>Un bon tuteur doit impérativement être un expert dans toutes les matières qu'il enseigne.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Un bon tuteur doit avoir une bonne compréhension des matières qu'il enseigne, mais il doit surtout être capable de guider, de motiver et de développer des stratégies d'apprentissage adaptées aux besoins de ses tutoré(e)s.</a:t>
            </a:r>
          </a:p>
          <a:p>
            <a:pPr>
              <a:buFont typeface="+mj-lt"/>
              <a:buAutoNum type="arabicPeriod"/>
            </a:pPr>
            <a:r>
              <a:rPr lang="fr-FR" b="1"/>
              <a:t>La communication est une compétence essentielle pour assumer le rôle de tuteur.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La communication est cruciale pour établir une relation de confiance avec le tutoré, expliquer clairement les concepts et écouter activement les préoccupations et besoins du tutoré.</a:t>
            </a:r>
          </a:p>
          <a:p>
            <a:r>
              <a:rPr lang="fr-FR" b="1"/>
              <a:t>Partie 4 : Accueillir un(e) tutoré(e)</a:t>
            </a:r>
          </a:p>
          <a:p>
            <a:pPr>
              <a:buFont typeface="+mj-lt"/>
              <a:buAutoNum type="arabicPeriod"/>
            </a:pPr>
            <a:r>
              <a:rPr lang="fr-FR" b="1"/>
              <a:t>La première rencontre avec un(e) tutoré(e) est déterminante pour établir une relation de confiance.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La première rencontre permet de poser les bases de la relation tutorale, de comprendre les attentes du tutoré et de créer un environnement de confiance et de respect mutuel.</a:t>
            </a:r>
          </a:p>
          <a:p>
            <a:pPr>
              <a:buFont typeface="+mj-lt"/>
              <a:buAutoNum type="arabicPeriod"/>
            </a:pPr>
            <a:r>
              <a:rPr lang="fr-FR" b="1"/>
              <a:t>Il est inutile de discuter des objectifs de la tutelle dès la première rencontre.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Discuter des objectifs dès la première rencontre permet de clarifier les attentes, de fixer des buts précis et de planifier les étapes nécessaires pour les atteindre, ce qui est essentiel pour le succès du tutorat.</a:t>
            </a:r>
          </a:p>
          <a:p>
            <a:r>
              <a:rPr lang="fr-FR" b="1"/>
              <a:t>Partie 5 : La transmission du savoir</a:t>
            </a:r>
          </a:p>
          <a:p>
            <a:pPr>
              <a:buFont typeface="+mj-lt"/>
              <a:buAutoNum type="arabicPeriod"/>
            </a:pPr>
            <a:r>
              <a:rPr lang="fr-FR" b="1"/>
              <a:t>La transmission du savoir dans le cadre du tutorat est un processus unidirectionnel du tuteur vers le tutoré.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La transmission du savoir est un processus interactif où le tuteur et le tutoré échangent, posent des questions et participent activement à l'apprentissage.</a:t>
            </a:r>
          </a:p>
          <a:p>
            <a:pPr>
              <a:buFont typeface="+mj-lt"/>
              <a:buAutoNum type="arabicPeriod"/>
            </a:pPr>
            <a:r>
              <a:rPr lang="fr-FR" b="1"/>
              <a:t>Les techniques pédagogiques variées sont importantes pour une transmission efficace du savoir.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Utiliser des techniques pédagogiques variées permet de s'adapter aux différents styles d'apprentissage des tutoré(e)s et de rendre l'apprentissage plus engageant et efficace.</a:t>
            </a:r>
          </a:p>
          <a:p>
            <a:r>
              <a:rPr lang="fr-FR" b="1"/>
              <a:t>Partie 6 : Jalonner le parcours du (de la) tutoré(e)</a:t>
            </a:r>
          </a:p>
          <a:p>
            <a:pPr>
              <a:buFont typeface="+mj-lt"/>
              <a:buAutoNum type="arabicPeriod"/>
            </a:pPr>
            <a:r>
              <a:rPr lang="fr-FR" b="1"/>
              <a:t>Il est important de fixer des étapes intermédiaires pour mesurer les progrès du tutoré.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Fixer des étapes intermédiaires permet de suivre les progrès, de motiver le tutoré en célébrant les petites réussites et d'ajuster les stratégies si nécessaire.</a:t>
            </a:r>
          </a:p>
          <a:p>
            <a:pPr>
              <a:buFont typeface="+mj-lt"/>
              <a:buAutoNum type="arabicPeriod"/>
            </a:pPr>
            <a:r>
              <a:rPr lang="fr-FR" b="1"/>
              <a:t>L'évaluation régulière des compétences du tutoré n'est pas nécessaire dans un parcours de tutelle.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L'évaluation régulière permet d'identifier les points forts et les domaines à améliorer, et de s'assurer que le tutoré progresse de manière cohérente vers ses objectifs.</a:t>
            </a:r>
          </a:p>
          <a:p>
            <a:r>
              <a:rPr lang="fr-FR" b="1"/>
              <a:t>Partie 7 : Agir avant qu'il ne soit trop tard</a:t>
            </a:r>
          </a:p>
          <a:p>
            <a:pPr>
              <a:buFont typeface="+mj-lt"/>
              <a:buAutoNum type="arabicPeriod"/>
            </a:pPr>
            <a:r>
              <a:rPr lang="fr-FR" b="1"/>
              <a:t>Il est crucial d'intervenir rapidement lorsqu'un tutoré montre des signes de découragement.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Intervenir rapidement peut aider à remonter le moral du tutoré, à résoudre les difficultés avant qu'elles ne s'aggravent et à éviter un décrochage scolaire ou un abandon de l'apprentissage.</a:t>
            </a:r>
          </a:p>
          <a:p>
            <a:pPr>
              <a:buFont typeface="+mj-lt"/>
              <a:buAutoNum type="arabicPeriod"/>
            </a:pPr>
            <a:r>
              <a:rPr lang="fr-FR" b="1"/>
              <a:t>Attendre que le tutoré demande de l'aide est la meilleure stratégie pour gérer les problèmes.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Attendre que le tutoré demande de l'aide peut retarder la résolution des problèmes. Il est préférable que le tuteur soit proactif, observe les signes de difficultés et propose son aide rapidement.</a:t>
            </a:r>
          </a:p>
          <a:p>
            <a:pPr eaLnBrk="1" hangingPunct="1"/>
            <a:endParaRPr lang="en-GB" altLang="fr-FR"/>
          </a:p>
        </p:txBody>
      </p:sp>
    </p:spTree>
    <p:extLst>
      <p:ext uri="{BB962C8B-B14F-4D97-AF65-F5344CB8AC3E}">
        <p14:creationId xmlns:p14="http://schemas.microsoft.com/office/powerpoint/2010/main" val="56326038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111</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273967076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112</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16301590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113</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145216076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114</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2072905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13</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b="1"/>
              <a:t>Partie 1 : Les enjeux du tutorat</a:t>
            </a:r>
          </a:p>
          <a:p>
            <a:pPr>
              <a:buFont typeface="+mj-lt"/>
              <a:buAutoNum type="arabicPeriod"/>
            </a:pPr>
            <a:r>
              <a:rPr lang="fr-FR" b="1"/>
              <a:t>Le tutorat permet uniquement de transmettre des connaissances académiques.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Le tutorat ne se limite pas à la transmission de connaissances académiques. Il inclut également le développement de compétences personnelles, l'orientation et le soutien moral des tutoré(e)s.</a:t>
            </a:r>
          </a:p>
          <a:p>
            <a:pPr>
              <a:buFont typeface="+mj-lt"/>
              <a:buAutoNum type="arabicPeriod"/>
            </a:pPr>
            <a:r>
              <a:rPr lang="fr-FR" b="1"/>
              <a:t>Les enjeux du tutorat incluent la réduction du décrochage scolaire.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Un des principaux enjeux du tutorat est de fournir un soutien personnalisé aux élèves en difficulté, ce qui peut aider à prévenir le décrochage scolaire et améliorer les taux de réussite.</a:t>
            </a:r>
          </a:p>
          <a:p>
            <a:r>
              <a:rPr lang="fr-FR" b="1"/>
              <a:t>Partie 2 : Les besoins et attentes des tutoré(e)s</a:t>
            </a:r>
          </a:p>
          <a:p>
            <a:pPr>
              <a:buFont typeface="+mj-lt"/>
              <a:buAutoNum type="arabicPeriod"/>
            </a:pPr>
            <a:r>
              <a:rPr lang="fr-FR" b="1"/>
              <a:t>Les tutoré(e)s s'attendent principalement à recevoir des solutions toutes faites à leurs problèmes académiques.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Les tutoré(e)s recherchent généralement une aide pour développer leurs propres compétences et stratégies de résolution de problèmes, pas simplement des solutions toutes faites.</a:t>
            </a:r>
          </a:p>
          <a:p>
            <a:pPr>
              <a:buFont typeface="+mj-lt"/>
              <a:buAutoNum type="arabicPeriod"/>
            </a:pPr>
            <a:r>
              <a:rPr lang="fr-FR" b="1"/>
              <a:t>Les besoins des tutoré(e)s varient en fonction de leur niveau académique et de leur contexte personnel.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Chaque tutoré(e) a des besoins spécifiques qui dépendent de leur niveau de compétence, de leur contexte familial et de leurs objectifs personnels, nécessitant une approche individualisée.</a:t>
            </a:r>
          </a:p>
          <a:p>
            <a:r>
              <a:rPr lang="fr-FR" b="1"/>
              <a:t>Partie 3 : Assumer son rôle de tuteur / tutrice</a:t>
            </a:r>
          </a:p>
          <a:p>
            <a:pPr>
              <a:buFont typeface="+mj-lt"/>
              <a:buAutoNum type="arabicPeriod"/>
            </a:pPr>
            <a:r>
              <a:rPr lang="fr-FR" b="1"/>
              <a:t>Un bon tuteur doit impérativement être un expert dans toutes les matières qu'il enseigne.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Un bon tuteur doit avoir une bonne compréhension des matières qu'il enseigne, mais il doit surtout être capable de guider, de motiver et de développer des stratégies d'apprentissage adaptées aux besoins de ses tutoré(e)s.</a:t>
            </a:r>
          </a:p>
          <a:p>
            <a:pPr>
              <a:buFont typeface="+mj-lt"/>
              <a:buAutoNum type="arabicPeriod"/>
            </a:pPr>
            <a:r>
              <a:rPr lang="fr-FR" b="1"/>
              <a:t>La communication est une compétence essentielle pour assumer le rôle de tuteur.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La communication est cruciale pour établir une relation de confiance avec le tutoré, expliquer clairement les concepts et écouter activement les préoccupations et besoins du tutoré.</a:t>
            </a:r>
          </a:p>
          <a:p>
            <a:r>
              <a:rPr lang="fr-FR" b="1"/>
              <a:t>Partie 4 : Accueillir un(e) tutoré(e)</a:t>
            </a:r>
          </a:p>
          <a:p>
            <a:pPr>
              <a:buFont typeface="+mj-lt"/>
              <a:buAutoNum type="arabicPeriod"/>
            </a:pPr>
            <a:r>
              <a:rPr lang="fr-FR" b="1"/>
              <a:t>La première rencontre avec un(e) tutoré(e) est déterminante pour établir une relation de confiance.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La première rencontre permet de poser les bases de la relation tutorale, de comprendre les attentes du tutoré et de créer un environnement de confiance et de respect mutuel.</a:t>
            </a:r>
          </a:p>
          <a:p>
            <a:pPr>
              <a:buFont typeface="+mj-lt"/>
              <a:buAutoNum type="arabicPeriod"/>
            </a:pPr>
            <a:r>
              <a:rPr lang="fr-FR" b="1"/>
              <a:t>Il est inutile de discuter des objectifs de la tutelle dès la première rencontre.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Discuter des objectifs dès la première rencontre permet de clarifier les attentes, de fixer des buts précis et de planifier les étapes nécessaires pour les atteindre, ce qui est essentiel pour le succès du tutorat.</a:t>
            </a:r>
          </a:p>
          <a:p>
            <a:r>
              <a:rPr lang="fr-FR" b="1"/>
              <a:t>Partie 5 : La transmission du savoir</a:t>
            </a:r>
          </a:p>
          <a:p>
            <a:pPr>
              <a:buFont typeface="+mj-lt"/>
              <a:buAutoNum type="arabicPeriod"/>
            </a:pPr>
            <a:r>
              <a:rPr lang="fr-FR" b="1"/>
              <a:t>La transmission du savoir dans le cadre du tutorat est un processus unidirectionnel du tuteur vers le tutoré.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La transmission du savoir est un processus interactif où le tuteur et le tutoré échangent, posent des questions et participent activement à l'apprentissage.</a:t>
            </a:r>
          </a:p>
          <a:p>
            <a:pPr>
              <a:buFont typeface="+mj-lt"/>
              <a:buAutoNum type="arabicPeriod"/>
            </a:pPr>
            <a:r>
              <a:rPr lang="fr-FR" b="1"/>
              <a:t>Les techniques pédagogiques variées sont importantes pour une transmission efficace du savoir.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Utiliser des techniques pédagogiques variées permet de s'adapter aux différents styles d'apprentissage des tutoré(e)s et de rendre l'apprentissage plus engageant et efficace.</a:t>
            </a:r>
          </a:p>
          <a:p>
            <a:r>
              <a:rPr lang="fr-FR" b="1"/>
              <a:t>Partie 6 : Jalonner le parcours du (de la) tutoré(e)</a:t>
            </a:r>
          </a:p>
          <a:p>
            <a:pPr>
              <a:buFont typeface="+mj-lt"/>
              <a:buAutoNum type="arabicPeriod"/>
            </a:pPr>
            <a:r>
              <a:rPr lang="fr-FR" b="1"/>
              <a:t>Il est important de fixer des étapes intermédiaires pour mesurer les progrès du tutoré.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Fixer des étapes intermédiaires permet de suivre les progrès, de motiver le tutoré en célébrant les petites réussites et d'ajuster les stratégies si nécessaire.</a:t>
            </a:r>
          </a:p>
          <a:p>
            <a:pPr>
              <a:buFont typeface="+mj-lt"/>
              <a:buAutoNum type="arabicPeriod"/>
            </a:pPr>
            <a:r>
              <a:rPr lang="fr-FR" b="1"/>
              <a:t>L'évaluation régulière des compétences du tutoré n'est pas nécessaire dans un parcours de tutelle.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L'évaluation régulière permet d'identifier les points forts et les domaines à améliorer, et de s'assurer que le tutoré progresse de manière cohérente vers ses objectifs.</a:t>
            </a:r>
          </a:p>
          <a:p>
            <a:r>
              <a:rPr lang="fr-FR" b="1"/>
              <a:t>Partie 7 : Agir avant qu'il ne soit trop tard</a:t>
            </a:r>
          </a:p>
          <a:p>
            <a:pPr>
              <a:buFont typeface="+mj-lt"/>
              <a:buAutoNum type="arabicPeriod"/>
            </a:pPr>
            <a:r>
              <a:rPr lang="fr-FR" b="1"/>
              <a:t>Il est crucial d'intervenir rapidement lorsqu'un tutoré montre des signes de découragement.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Intervenir rapidement peut aider à remonter le moral du tutoré, à résoudre les difficultés avant qu'elles ne s'aggravent et à éviter un décrochage scolaire ou un abandon de l'apprentissage.</a:t>
            </a:r>
          </a:p>
          <a:p>
            <a:pPr>
              <a:buFont typeface="+mj-lt"/>
              <a:buAutoNum type="arabicPeriod"/>
            </a:pPr>
            <a:r>
              <a:rPr lang="fr-FR" b="1"/>
              <a:t>Attendre que le tutoré demande de l'aide est la meilleure stratégie pour gérer les problèmes.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Attendre que le tutoré demande de l'aide peut retarder la résolution des problèmes. Il est préférable que le tuteur soit proactif, observe les signes de difficultés et propose son aide rapidement.</a:t>
            </a:r>
          </a:p>
          <a:p>
            <a:pPr eaLnBrk="1" hangingPunct="1"/>
            <a:endParaRPr lang="en-GB" altLang="fr-FR"/>
          </a:p>
        </p:txBody>
      </p:sp>
    </p:spTree>
    <p:extLst>
      <p:ext uri="{BB962C8B-B14F-4D97-AF65-F5344CB8AC3E}">
        <p14:creationId xmlns:p14="http://schemas.microsoft.com/office/powerpoint/2010/main" val="842083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14</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b="1"/>
              <a:t>Partie 1 : Les enjeux du tutorat</a:t>
            </a:r>
          </a:p>
          <a:p>
            <a:pPr>
              <a:buFont typeface="+mj-lt"/>
              <a:buAutoNum type="arabicPeriod"/>
            </a:pPr>
            <a:r>
              <a:rPr lang="fr-FR" b="1"/>
              <a:t>Le tutorat permet uniquement de transmettre des connaissances académiques.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Le tutorat ne se limite pas à la transmission de connaissances académiques. Il inclut également le développement de compétences personnelles, l'orientation et le soutien moral des tutoré(e)s.</a:t>
            </a:r>
          </a:p>
          <a:p>
            <a:pPr>
              <a:buFont typeface="+mj-lt"/>
              <a:buAutoNum type="arabicPeriod"/>
            </a:pPr>
            <a:r>
              <a:rPr lang="fr-FR" b="1"/>
              <a:t>Les enjeux du tutorat incluent la réduction du décrochage scolaire.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Un des principaux enjeux du tutorat est de fournir un soutien personnalisé aux élèves en difficulté, ce qui peut aider à prévenir le décrochage scolaire et améliorer les taux de réussite.</a:t>
            </a:r>
          </a:p>
          <a:p>
            <a:r>
              <a:rPr lang="fr-FR" b="1"/>
              <a:t>Partie 2 : Les besoins et attentes des tutoré(e)s</a:t>
            </a:r>
          </a:p>
          <a:p>
            <a:pPr>
              <a:buFont typeface="+mj-lt"/>
              <a:buAutoNum type="arabicPeriod"/>
            </a:pPr>
            <a:r>
              <a:rPr lang="fr-FR" b="1"/>
              <a:t>Les tutoré(e)s s'attendent principalement à recevoir des solutions toutes faites à leurs problèmes académiques.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Les tutoré(e)s recherchent généralement une aide pour développer leurs propres compétences et stratégies de résolution de problèmes, pas simplement des solutions toutes faites.</a:t>
            </a:r>
          </a:p>
          <a:p>
            <a:pPr>
              <a:buFont typeface="+mj-lt"/>
              <a:buAutoNum type="arabicPeriod"/>
            </a:pPr>
            <a:r>
              <a:rPr lang="fr-FR" b="1"/>
              <a:t>Les besoins des tutoré(e)s varient en fonction de leur niveau académique et de leur contexte personnel.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Chaque tutoré(e) a des besoins spécifiques qui dépendent de leur niveau de compétence, de leur contexte familial et de leurs objectifs personnels, nécessitant une approche individualisée.</a:t>
            </a:r>
          </a:p>
          <a:p>
            <a:r>
              <a:rPr lang="fr-FR" b="1"/>
              <a:t>Partie 3 : Assumer son rôle de tuteur / tutrice</a:t>
            </a:r>
          </a:p>
          <a:p>
            <a:pPr>
              <a:buFont typeface="+mj-lt"/>
              <a:buAutoNum type="arabicPeriod"/>
            </a:pPr>
            <a:r>
              <a:rPr lang="fr-FR" b="1"/>
              <a:t>Un bon tuteur doit impérativement être un expert dans toutes les matières qu'il enseigne.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Un bon tuteur doit avoir une bonne compréhension des matières qu'il enseigne, mais il doit surtout être capable de guider, de motiver et de développer des stratégies d'apprentissage adaptées aux besoins de ses tutoré(e)s.</a:t>
            </a:r>
          </a:p>
          <a:p>
            <a:pPr>
              <a:buFont typeface="+mj-lt"/>
              <a:buAutoNum type="arabicPeriod"/>
            </a:pPr>
            <a:r>
              <a:rPr lang="fr-FR" b="1"/>
              <a:t>La communication est une compétence essentielle pour assumer le rôle de tuteur.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La communication est cruciale pour établir une relation de confiance avec le tutoré, expliquer clairement les concepts et écouter activement les préoccupations et besoins du tutoré.</a:t>
            </a:r>
          </a:p>
          <a:p>
            <a:r>
              <a:rPr lang="fr-FR" b="1"/>
              <a:t>Partie 4 : Accueillir un(e) tutoré(e)</a:t>
            </a:r>
          </a:p>
          <a:p>
            <a:pPr>
              <a:buFont typeface="+mj-lt"/>
              <a:buAutoNum type="arabicPeriod"/>
            </a:pPr>
            <a:r>
              <a:rPr lang="fr-FR" b="1"/>
              <a:t>La première rencontre avec un(e) tutoré(e) est déterminante pour établir une relation de confiance.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La première rencontre permet de poser les bases de la relation tutorale, de comprendre les attentes du tutoré et de créer un environnement de confiance et de respect mutuel.</a:t>
            </a:r>
          </a:p>
          <a:p>
            <a:pPr>
              <a:buFont typeface="+mj-lt"/>
              <a:buAutoNum type="arabicPeriod"/>
            </a:pPr>
            <a:r>
              <a:rPr lang="fr-FR" b="1"/>
              <a:t>Il est inutile de discuter des objectifs de la tutelle dès la première rencontre.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Discuter des objectifs dès la première rencontre permet de clarifier les attentes, de fixer des buts précis et de planifier les étapes nécessaires pour les atteindre, ce qui est essentiel pour le succès du tutorat.</a:t>
            </a:r>
          </a:p>
          <a:p>
            <a:r>
              <a:rPr lang="fr-FR" b="1"/>
              <a:t>Partie 5 : La transmission du savoir</a:t>
            </a:r>
          </a:p>
          <a:p>
            <a:pPr>
              <a:buFont typeface="+mj-lt"/>
              <a:buAutoNum type="arabicPeriod"/>
            </a:pPr>
            <a:r>
              <a:rPr lang="fr-FR" b="1"/>
              <a:t>La transmission du savoir dans le cadre du tutorat est un processus unidirectionnel du tuteur vers le tutoré.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La transmission du savoir est un processus interactif où le tuteur et le tutoré échangent, posent des questions et participent activement à l'apprentissage.</a:t>
            </a:r>
          </a:p>
          <a:p>
            <a:pPr>
              <a:buFont typeface="+mj-lt"/>
              <a:buAutoNum type="arabicPeriod"/>
            </a:pPr>
            <a:r>
              <a:rPr lang="fr-FR" b="1"/>
              <a:t>Les techniques pédagogiques variées sont importantes pour une transmission efficace du savoir.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Utiliser des techniques pédagogiques variées permet de s'adapter aux différents styles d'apprentissage des tutoré(e)s et de rendre l'apprentissage plus engageant et efficace.</a:t>
            </a:r>
          </a:p>
          <a:p>
            <a:r>
              <a:rPr lang="fr-FR" b="1"/>
              <a:t>Partie 6 : Jalonner le parcours du (de la) tutoré(e)</a:t>
            </a:r>
          </a:p>
          <a:p>
            <a:pPr>
              <a:buFont typeface="+mj-lt"/>
              <a:buAutoNum type="arabicPeriod"/>
            </a:pPr>
            <a:r>
              <a:rPr lang="fr-FR" b="1"/>
              <a:t>Il est important de fixer des étapes intermédiaires pour mesurer les progrès du tutoré.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Fixer des étapes intermédiaires permet de suivre les progrès, de motiver le tutoré en célébrant les petites réussites et d'ajuster les stratégies si nécessaire.</a:t>
            </a:r>
          </a:p>
          <a:p>
            <a:pPr>
              <a:buFont typeface="+mj-lt"/>
              <a:buAutoNum type="arabicPeriod"/>
            </a:pPr>
            <a:r>
              <a:rPr lang="fr-FR" b="1"/>
              <a:t>L'évaluation régulière des compétences du tutoré n'est pas nécessaire dans un parcours de tutelle.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L'évaluation régulière permet d'identifier les points forts et les domaines à améliorer, et de s'assurer que le tutoré progresse de manière cohérente vers ses objectifs.</a:t>
            </a:r>
          </a:p>
          <a:p>
            <a:r>
              <a:rPr lang="fr-FR" b="1"/>
              <a:t>Partie 7 : Agir avant qu'il ne soit trop tard</a:t>
            </a:r>
          </a:p>
          <a:p>
            <a:pPr>
              <a:buFont typeface="+mj-lt"/>
              <a:buAutoNum type="arabicPeriod"/>
            </a:pPr>
            <a:r>
              <a:rPr lang="fr-FR" b="1"/>
              <a:t>Il est crucial d'intervenir rapidement lorsqu'un tutoré montre des signes de découragement.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Intervenir rapidement peut aider à remonter le moral du tutoré, à résoudre les difficultés avant qu'elles ne s'aggravent et à éviter un décrochage scolaire ou un abandon de l'apprentissage.</a:t>
            </a:r>
          </a:p>
          <a:p>
            <a:pPr>
              <a:buFont typeface="+mj-lt"/>
              <a:buAutoNum type="arabicPeriod"/>
            </a:pPr>
            <a:r>
              <a:rPr lang="fr-FR" b="1"/>
              <a:t>Attendre que le tutoré demande de l'aide est la meilleure stratégie pour gérer les problèmes.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Attendre que le tutoré demande de l'aide peut retarder la résolution des problèmes. Il est préférable que le tuteur soit proactif, observe les signes de difficultés et propose son aide rapidement.</a:t>
            </a:r>
          </a:p>
          <a:p>
            <a:pPr eaLnBrk="1" hangingPunct="1"/>
            <a:endParaRPr lang="en-GB" altLang="fr-FR"/>
          </a:p>
        </p:txBody>
      </p:sp>
    </p:spTree>
    <p:extLst>
      <p:ext uri="{BB962C8B-B14F-4D97-AF65-F5344CB8AC3E}">
        <p14:creationId xmlns:p14="http://schemas.microsoft.com/office/powerpoint/2010/main" val="1745002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15</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b="1"/>
              <a:t>Partie 1 : Les enjeux du tutorat</a:t>
            </a:r>
          </a:p>
          <a:p>
            <a:pPr>
              <a:buFont typeface="+mj-lt"/>
              <a:buAutoNum type="arabicPeriod"/>
            </a:pPr>
            <a:r>
              <a:rPr lang="fr-FR" b="1"/>
              <a:t>Le tutorat permet uniquement de transmettre des connaissances académiques.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Le tutorat ne se limite pas à la transmission de connaissances académiques. Il inclut également le développement de compétences personnelles, l'orientation et le soutien moral des tutoré(e)s.</a:t>
            </a:r>
          </a:p>
          <a:p>
            <a:pPr>
              <a:buFont typeface="+mj-lt"/>
              <a:buAutoNum type="arabicPeriod"/>
            </a:pPr>
            <a:r>
              <a:rPr lang="fr-FR" b="1"/>
              <a:t>Les enjeux du tutorat incluent la réduction du décrochage scolaire.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Un des principaux enjeux du tutorat est de fournir un soutien personnalisé aux élèves en difficulté, ce qui peut aider à prévenir le décrochage scolaire et améliorer les taux de réussite.</a:t>
            </a:r>
          </a:p>
          <a:p>
            <a:r>
              <a:rPr lang="fr-FR" b="1"/>
              <a:t>Partie 2 : Les besoins et attentes des tutoré(e)s</a:t>
            </a:r>
          </a:p>
          <a:p>
            <a:pPr>
              <a:buFont typeface="+mj-lt"/>
              <a:buAutoNum type="arabicPeriod"/>
            </a:pPr>
            <a:r>
              <a:rPr lang="fr-FR" b="1"/>
              <a:t>Les tutoré(e)s s'attendent principalement à recevoir des solutions toutes faites à leurs problèmes académiques.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Les tutoré(e)s recherchent généralement une aide pour développer leurs propres compétences et stratégies de résolution de problèmes, pas simplement des solutions toutes faites.</a:t>
            </a:r>
          </a:p>
          <a:p>
            <a:pPr>
              <a:buFont typeface="+mj-lt"/>
              <a:buAutoNum type="arabicPeriod"/>
            </a:pPr>
            <a:r>
              <a:rPr lang="fr-FR" b="1"/>
              <a:t>Les besoins des tutoré(e)s varient en fonction de leur niveau académique et de leur contexte personnel.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Chaque tutoré(e) a des besoins spécifiques qui dépendent de leur niveau de compétence, de leur contexte familial et de leurs objectifs personnels, nécessitant une approche individualisée.</a:t>
            </a:r>
          </a:p>
          <a:p>
            <a:r>
              <a:rPr lang="fr-FR" b="1"/>
              <a:t>Partie 3 : Assumer son rôle de tuteur / tutrice</a:t>
            </a:r>
          </a:p>
          <a:p>
            <a:pPr>
              <a:buFont typeface="+mj-lt"/>
              <a:buAutoNum type="arabicPeriod"/>
            </a:pPr>
            <a:r>
              <a:rPr lang="fr-FR" b="1"/>
              <a:t>Un bon tuteur doit impérativement être un expert dans toutes les matières qu'il enseigne.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Un bon tuteur doit avoir une bonne compréhension des matières qu'il enseigne, mais il doit surtout être capable de guider, de motiver et de développer des stratégies d'apprentissage adaptées aux besoins de ses tutoré(e)s.</a:t>
            </a:r>
          </a:p>
          <a:p>
            <a:pPr>
              <a:buFont typeface="+mj-lt"/>
              <a:buAutoNum type="arabicPeriod"/>
            </a:pPr>
            <a:r>
              <a:rPr lang="fr-FR" b="1"/>
              <a:t>La communication est une compétence essentielle pour assumer le rôle de tuteur.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La communication est cruciale pour établir une relation de confiance avec le tutoré, expliquer clairement les concepts et écouter activement les préoccupations et besoins du tutoré.</a:t>
            </a:r>
          </a:p>
          <a:p>
            <a:r>
              <a:rPr lang="fr-FR" b="1"/>
              <a:t>Partie 4 : Accueillir un(e) tutoré(e)</a:t>
            </a:r>
          </a:p>
          <a:p>
            <a:pPr>
              <a:buFont typeface="+mj-lt"/>
              <a:buAutoNum type="arabicPeriod"/>
            </a:pPr>
            <a:r>
              <a:rPr lang="fr-FR" b="1"/>
              <a:t>La première rencontre avec un(e) tutoré(e) est déterminante pour établir une relation de confiance.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La première rencontre permet de poser les bases de la relation tutorale, de comprendre les attentes du tutoré et de créer un environnement de confiance et de respect mutuel.</a:t>
            </a:r>
          </a:p>
          <a:p>
            <a:pPr>
              <a:buFont typeface="+mj-lt"/>
              <a:buAutoNum type="arabicPeriod"/>
            </a:pPr>
            <a:r>
              <a:rPr lang="fr-FR" b="1"/>
              <a:t>Il est inutile de discuter des objectifs de la tutelle dès la première rencontre.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Discuter des objectifs dès la première rencontre permet de clarifier les attentes, de fixer des buts précis et de planifier les étapes nécessaires pour les atteindre, ce qui est essentiel pour le succès du tutorat.</a:t>
            </a:r>
          </a:p>
          <a:p>
            <a:r>
              <a:rPr lang="fr-FR" b="1"/>
              <a:t>Partie 5 : La transmission du savoir</a:t>
            </a:r>
          </a:p>
          <a:p>
            <a:pPr>
              <a:buFont typeface="+mj-lt"/>
              <a:buAutoNum type="arabicPeriod"/>
            </a:pPr>
            <a:r>
              <a:rPr lang="fr-FR" b="1"/>
              <a:t>La transmission du savoir dans le cadre du tutorat est un processus unidirectionnel du tuteur vers le tutoré.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La transmission du savoir est un processus interactif où le tuteur et le tutoré échangent, posent des questions et participent activement à l'apprentissage.</a:t>
            </a:r>
          </a:p>
          <a:p>
            <a:pPr>
              <a:buFont typeface="+mj-lt"/>
              <a:buAutoNum type="arabicPeriod"/>
            </a:pPr>
            <a:r>
              <a:rPr lang="fr-FR" b="1"/>
              <a:t>Les techniques pédagogiques variées sont importantes pour une transmission efficace du savoir.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Utiliser des techniques pédagogiques variées permet de s'adapter aux différents styles d'apprentissage des tutoré(e)s et de rendre l'apprentissage plus engageant et efficace.</a:t>
            </a:r>
          </a:p>
          <a:p>
            <a:r>
              <a:rPr lang="fr-FR" b="1"/>
              <a:t>Partie 6 : Jalonner le parcours du (de la) tutoré(e)</a:t>
            </a:r>
          </a:p>
          <a:p>
            <a:pPr>
              <a:buFont typeface="+mj-lt"/>
              <a:buAutoNum type="arabicPeriod"/>
            </a:pPr>
            <a:r>
              <a:rPr lang="fr-FR" b="1"/>
              <a:t>Il est important de fixer des étapes intermédiaires pour mesurer les progrès du tutoré.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Fixer des étapes intermédiaires permet de suivre les progrès, de motiver le tutoré en célébrant les petites réussites et d'ajuster les stratégies si nécessaire.</a:t>
            </a:r>
          </a:p>
          <a:p>
            <a:pPr>
              <a:buFont typeface="+mj-lt"/>
              <a:buAutoNum type="arabicPeriod"/>
            </a:pPr>
            <a:r>
              <a:rPr lang="fr-FR" b="1"/>
              <a:t>L'évaluation régulière des compétences du tutoré n'est pas nécessaire dans un parcours de tutelle.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L'évaluation régulière permet d'identifier les points forts et les domaines à améliorer, et de s'assurer que le tutoré progresse de manière cohérente vers ses objectifs.</a:t>
            </a:r>
          </a:p>
          <a:p>
            <a:r>
              <a:rPr lang="fr-FR" b="1"/>
              <a:t>Partie 7 : Agir avant qu'il ne soit trop tard</a:t>
            </a:r>
          </a:p>
          <a:p>
            <a:pPr>
              <a:buFont typeface="+mj-lt"/>
              <a:buAutoNum type="arabicPeriod"/>
            </a:pPr>
            <a:r>
              <a:rPr lang="fr-FR" b="1"/>
              <a:t>Il est crucial d'intervenir rapidement lorsqu'un tutoré montre des signes de découragement.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Intervenir rapidement peut aider à remonter le moral du tutoré, à résoudre les difficultés avant qu'elles ne s'aggravent et à éviter un décrochage scolaire ou un abandon de l'apprentissage.</a:t>
            </a:r>
          </a:p>
          <a:p>
            <a:pPr>
              <a:buFont typeface="+mj-lt"/>
              <a:buAutoNum type="arabicPeriod"/>
            </a:pPr>
            <a:r>
              <a:rPr lang="fr-FR" b="1"/>
              <a:t>Attendre que le tutoré demande de l'aide est la meilleure stratégie pour gérer les problèmes.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Attendre que le tutoré demande de l'aide peut retarder la résolution des problèmes. Il est préférable que le tuteur soit proactif, observe les signes de difficultés et propose son aide rapidement.</a:t>
            </a:r>
          </a:p>
          <a:p>
            <a:pPr eaLnBrk="1" hangingPunct="1"/>
            <a:endParaRPr lang="en-GB" altLang="fr-FR"/>
          </a:p>
        </p:txBody>
      </p:sp>
    </p:spTree>
    <p:extLst>
      <p:ext uri="{BB962C8B-B14F-4D97-AF65-F5344CB8AC3E}">
        <p14:creationId xmlns:p14="http://schemas.microsoft.com/office/powerpoint/2010/main" val="1048223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16</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fr-FR"/>
              <a:t>Video : </a:t>
            </a:r>
          </a:p>
        </p:txBody>
      </p:sp>
    </p:spTree>
    <p:extLst>
      <p:ext uri="{BB962C8B-B14F-4D97-AF65-F5344CB8AC3E}">
        <p14:creationId xmlns:p14="http://schemas.microsoft.com/office/powerpoint/2010/main" val="3532247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17</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1626500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18</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fr-FR" sz="1200">
                <a:solidFill>
                  <a:schemeClr val="bg1"/>
                </a:solidFill>
              </a:rPr>
              <a:t>Le tutorat est une relation formative entre un tuteur et un tutoré. Il s’agit d’une modalité de formation qui implique que la situation de travail soit organisée de manière à faciliter l’apprentissage d’un métier (rendre le travail formateur) dans le cadre d’une relation d’appui personnalisée et formalisée (accompagnement tutoral).</a:t>
            </a:r>
          </a:p>
          <a:p>
            <a:pPr algn="just"/>
            <a:endParaRPr lang="fr-FR" sz="1200">
              <a:solidFill>
                <a:schemeClr val="bg1"/>
              </a:solidFill>
            </a:endParaRPr>
          </a:p>
          <a:p>
            <a:pPr algn="just"/>
            <a:r>
              <a:rPr lang="fr-FR" sz="1200">
                <a:solidFill>
                  <a:schemeClr val="bg1"/>
                </a:solidFill>
              </a:rPr>
              <a:t>Le tutorat s’inscrit dans une organisation et implique toute l’équipe de travail ; il s’agit d’un projet institutionnel.</a:t>
            </a:r>
          </a:p>
          <a:p>
            <a:pPr eaLnBrk="1" hangingPunct="1"/>
            <a:endParaRPr lang="en-GB" altLang="fr-FR"/>
          </a:p>
        </p:txBody>
      </p:sp>
    </p:spTree>
    <p:extLst>
      <p:ext uri="{BB962C8B-B14F-4D97-AF65-F5344CB8AC3E}">
        <p14:creationId xmlns:p14="http://schemas.microsoft.com/office/powerpoint/2010/main" val="2987703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19</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3369730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20</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1931916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2</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4144517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21</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fr-FR" sz="1200">
                <a:solidFill>
                  <a:schemeClr val="bg1"/>
                </a:solidFill>
              </a:rPr>
              <a:t>Le tutorat est une relation formative entre un tuteur et un tutoré. Il s’agit d’une modalité de formation qui implique que la situation de travail soit organisée de manière à faciliter l’apprentissage d’un métier (rendre le travail formateur) dans le cadre d’une relation d’appui personnalisée et formalisée (accompagnement tutoral).</a:t>
            </a:r>
          </a:p>
          <a:p>
            <a:pPr algn="just"/>
            <a:endParaRPr lang="fr-FR" sz="1200">
              <a:solidFill>
                <a:schemeClr val="bg1"/>
              </a:solidFill>
            </a:endParaRPr>
          </a:p>
          <a:p>
            <a:pPr algn="just"/>
            <a:r>
              <a:rPr lang="fr-FR" sz="1200">
                <a:solidFill>
                  <a:schemeClr val="bg1"/>
                </a:solidFill>
              </a:rPr>
              <a:t>Le tutorat s’inscrit dans une organisation et implique toute l’équipe de travail ; il s’agit d’un projet institutionnel.</a:t>
            </a:r>
          </a:p>
          <a:p>
            <a:pPr eaLnBrk="1" hangingPunct="1"/>
            <a:endParaRPr lang="en-GB" altLang="fr-FR"/>
          </a:p>
        </p:txBody>
      </p:sp>
    </p:spTree>
    <p:extLst>
      <p:ext uri="{BB962C8B-B14F-4D97-AF65-F5344CB8AC3E}">
        <p14:creationId xmlns:p14="http://schemas.microsoft.com/office/powerpoint/2010/main" val="927455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22</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13693927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23</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2738067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24</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11107314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25</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1887369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26</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2867846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27</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32642757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28</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19150523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29</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40820151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30</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629102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3</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31</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26329645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32</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22299763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33</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3064307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34</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4305425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35</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12728912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36</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23404288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37</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33521063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38</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36746177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39</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29464537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40</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986565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4</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4510864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41</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20037061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42</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42489774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43</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13596464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44</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41692050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45</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31260387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46</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b="1"/>
              <a:t>Besoins d'un tutoré</a:t>
            </a:r>
          </a:p>
          <a:p>
            <a:pPr>
              <a:buFont typeface="+mj-lt"/>
              <a:buAutoNum type="arabicPeriod"/>
            </a:pPr>
            <a:r>
              <a:rPr lang="fr-FR" b="1"/>
              <a:t>Soutien Académique :</a:t>
            </a:r>
            <a:endParaRPr lang="fr-FR"/>
          </a:p>
          <a:p>
            <a:pPr marL="742950" lvl="1" indent="-285750">
              <a:buFont typeface="+mj-lt"/>
              <a:buAutoNum type="arabicPeriod"/>
            </a:pPr>
            <a:r>
              <a:rPr lang="fr-FR"/>
              <a:t>Compréhension des concepts et des matières.</a:t>
            </a:r>
          </a:p>
          <a:p>
            <a:pPr marL="742950" lvl="1" indent="-285750">
              <a:buFont typeface="+mj-lt"/>
              <a:buAutoNum type="arabicPeriod"/>
            </a:pPr>
            <a:r>
              <a:rPr lang="fr-FR"/>
              <a:t>Aide à la résolution des problèmes et des devoirs.</a:t>
            </a:r>
          </a:p>
          <a:p>
            <a:pPr>
              <a:buFont typeface="+mj-lt"/>
              <a:buAutoNum type="arabicPeriod"/>
            </a:pPr>
            <a:r>
              <a:rPr lang="fr-FR" b="1"/>
              <a:t>Développement de Compétences :</a:t>
            </a:r>
            <a:endParaRPr lang="fr-FR"/>
          </a:p>
          <a:p>
            <a:pPr marL="742950" lvl="1" indent="-285750">
              <a:buFont typeface="+mj-lt"/>
              <a:buAutoNum type="arabicPeriod"/>
            </a:pPr>
            <a:r>
              <a:rPr lang="fr-FR"/>
              <a:t>Acquisition de compétences pratiques et techniques spécifiques au domaine d'études.</a:t>
            </a:r>
          </a:p>
          <a:p>
            <a:pPr marL="742950" lvl="1" indent="-285750">
              <a:buFont typeface="+mj-lt"/>
              <a:buAutoNum type="arabicPeriod"/>
            </a:pPr>
            <a:r>
              <a:rPr lang="fr-FR"/>
              <a:t>Développement de compétences générales comme la gestion du temps, les techniques de révision, et la prise de notes.</a:t>
            </a:r>
          </a:p>
          <a:p>
            <a:pPr>
              <a:buFont typeface="+mj-lt"/>
              <a:buAutoNum type="arabicPeriod"/>
            </a:pPr>
            <a:r>
              <a:rPr lang="fr-FR" b="1"/>
              <a:t>Orientation et Guidance :</a:t>
            </a:r>
            <a:endParaRPr lang="fr-FR"/>
          </a:p>
          <a:p>
            <a:pPr marL="742950" lvl="1" indent="-285750">
              <a:buFont typeface="+mj-lt"/>
              <a:buAutoNum type="arabicPeriod"/>
            </a:pPr>
            <a:r>
              <a:rPr lang="fr-FR"/>
              <a:t>Conseils sur le parcours académique et professionnel.</a:t>
            </a:r>
          </a:p>
          <a:p>
            <a:pPr marL="742950" lvl="1" indent="-285750">
              <a:buFont typeface="+mj-lt"/>
              <a:buAutoNum type="arabicPeriod"/>
            </a:pPr>
            <a:r>
              <a:rPr lang="fr-FR"/>
              <a:t>Orientation sur les choix de cours, de carrières et d'options académiques.</a:t>
            </a:r>
          </a:p>
          <a:p>
            <a:pPr>
              <a:buFont typeface="+mj-lt"/>
              <a:buAutoNum type="arabicPeriod"/>
            </a:pPr>
            <a:r>
              <a:rPr lang="fr-FR" b="1"/>
              <a:t>Soutien Moral et Emotionnel :</a:t>
            </a:r>
            <a:endParaRPr lang="fr-FR"/>
          </a:p>
          <a:p>
            <a:pPr marL="742950" lvl="1" indent="-285750">
              <a:buFont typeface="+mj-lt"/>
              <a:buAutoNum type="arabicPeriod"/>
            </a:pPr>
            <a:r>
              <a:rPr lang="fr-FR"/>
              <a:t>Encouragement et motivation.</a:t>
            </a:r>
          </a:p>
          <a:p>
            <a:pPr marL="742950" lvl="1" indent="-285750">
              <a:buFont typeface="+mj-lt"/>
              <a:buAutoNum type="arabicPeriod"/>
            </a:pPr>
            <a:r>
              <a:rPr lang="fr-FR"/>
              <a:t>Aide à surmonter le stress et l'anxiété liés aux études.</a:t>
            </a:r>
          </a:p>
          <a:p>
            <a:pPr>
              <a:buFont typeface="+mj-lt"/>
              <a:buAutoNum type="arabicPeriod"/>
            </a:pPr>
            <a:r>
              <a:rPr lang="fr-FR" b="1"/>
              <a:t>Développement Professionnel :</a:t>
            </a:r>
            <a:endParaRPr lang="fr-FR"/>
          </a:p>
          <a:p>
            <a:pPr marL="742950" lvl="1" indent="-285750">
              <a:buFont typeface="+mj-lt"/>
              <a:buAutoNum type="arabicPeriod"/>
            </a:pPr>
            <a:r>
              <a:rPr lang="fr-FR"/>
              <a:t>Compréhension des attentes et des normes professionnelles.</a:t>
            </a:r>
          </a:p>
          <a:p>
            <a:pPr marL="742950" lvl="1" indent="-285750">
              <a:buFont typeface="+mj-lt"/>
              <a:buAutoNum type="arabicPeriod"/>
            </a:pPr>
            <a:r>
              <a:rPr lang="fr-FR"/>
              <a:t>Aide à la préparation pour des stages, des entretiens et l'entrée sur le marché du travail.</a:t>
            </a:r>
          </a:p>
          <a:p>
            <a:pPr>
              <a:buFont typeface="+mj-lt"/>
              <a:buAutoNum type="arabicPeriod"/>
            </a:pPr>
            <a:r>
              <a:rPr lang="fr-FR" b="1"/>
              <a:t>Rétroaction Constructive :</a:t>
            </a:r>
            <a:endParaRPr lang="fr-FR"/>
          </a:p>
          <a:p>
            <a:pPr marL="742950" lvl="1" indent="-285750">
              <a:buFont typeface="+mj-lt"/>
              <a:buAutoNum type="arabicPeriod"/>
            </a:pPr>
            <a:r>
              <a:rPr lang="fr-FR"/>
              <a:t>Évaluation et commentaires sur le travail et les performances.</a:t>
            </a:r>
          </a:p>
          <a:p>
            <a:pPr marL="742950" lvl="1" indent="-285750">
              <a:buFont typeface="+mj-lt"/>
              <a:buAutoNum type="arabicPeriod"/>
            </a:pPr>
            <a:r>
              <a:rPr lang="fr-FR"/>
              <a:t>Identification des points forts et des domaines à améliorer.</a:t>
            </a:r>
          </a:p>
          <a:p>
            <a:pPr eaLnBrk="1" hangingPunct="1"/>
            <a:endParaRPr lang="en-GB" altLang="fr-FR"/>
          </a:p>
        </p:txBody>
      </p:sp>
    </p:spTree>
    <p:extLst>
      <p:ext uri="{BB962C8B-B14F-4D97-AF65-F5344CB8AC3E}">
        <p14:creationId xmlns:p14="http://schemas.microsoft.com/office/powerpoint/2010/main" val="32379342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47</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b="1"/>
              <a:t>Besoins d'un tutoré</a:t>
            </a:r>
          </a:p>
          <a:p>
            <a:pPr>
              <a:buFont typeface="+mj-lt"/>
              <a:buAutoNum type="arabicPeriod"/>
            </a:pPr>
            <a:r>
              <a:rPr lang="fr-FR" b="1"/>
              <a:t>Soutien Académique :</a:t>
            </a:r>
            <a:endParaRPr lang="fr-FR"/>
          </a:p>
          <a:p>
            <a:pPr marL="742950" lvl="1" indent="-285750">
              <a:buFont typeface="+mj-lt"/>
              <a:buAutoNum type="arabicPeriod"/>
            </a:pPr>
            <a:r>
              <a:rPr lang="fr-FR"/>
              <a:t>Compréhension des concepts et des matières.</a:t>
            </a:r>
          </a:p>
          <a:p>
            <a:pPr marL="742950" lvl="1" indent="-285750">
              <a:buFont typeface="+mj-lt"/>
              <a:buAutoNum type="arabicPeriod"/>
            </a:pPr>
            <a:r>
              <a:rPr lang="fr-FR"/>
              <a:t>Aide à la résolution des problèmes et des devoirs.</a:t>
            </a:r>
          </a:p>
          <a:p>
            <a:pPr>
              <a:buFont typeface="+mj-lt"/>
              <a:buAutoNum type="arabicPeriod"/>
            </a:pPr>
            <a:r>
              <a:rPr lang="fr-FR" b="1"/>
              <a:t>Développement de Compétences :</a:t>
            </a:r>
            <a:endParaRPr lang="fr-FR"/>
          </a:p>
          <a:p>
            <a:pPr marL="742950" lvl="1" indent="-285750">
              <a:buFont typeface="+mj-lt"/>
              <a:buAutoNum type="arabicPeriod"/>
            </a:pPr>
            <a:r>
              <a:rPr lang="fr-FR"/>
              <a:t>Acquisition de compétences pratiques et techniques spécifiques au domaine d'études.</a:t>
            </a:r>
          </a:p>
          <a:p>
            <a:pPr marL="742950" lvl="1" indent="-285750">
              <a:buFont typeface="+mj-lt"/>
              <a:buAutoNum type="arabicPeriod"/>
            </a:pPr>
            <a:r>
              <a:rPr lang="fr-FR"/>
              <a:t>Développement de compétences générales comme la gestion du temps, les techniques de révision, et la prise de notes.</a:t>
            </a:r>
          </a:p>
          <a:p>
            <a:pPr>
              <a:buFont typeface="+mj-lt"/>
              <a:buAutoNum type="arabicPeriod"/>
            </a:pPr>
            <a:r>
              <a:rPr lang="fr-FR" b="1"/>
              <a:t>Orientation et Guidance :</a:t>
            </a:r>
            <a:endParaRPr lang="fr-FR"/>
          </a:p>
          <a:p>
            <a:pPr marL="742950" lvl="1" indent="-285750">
              <a:buFont typeface="+mj-lt"/>
              <a:buAutoNum type="arabicPeriod"/>
            </a:pPr>
            <a:r>
              <a:rPr lang="fr-FR"/>
              <a:t>Conseils sur le parcours académique et professionnel.</a:t>
            </a:r>
          </a:p>
          <a:p>
            <a:pPr marL="742950" lvl="1" indent="-285750">
              <a:buFont typeface="+mj-lt"/>
              <a:buAutoNum type="arabicPeriod"/>
            </a:pPr>
            <a:r>
              <a:rPr lang="fr-FR"/>
              <a:t>Orientation sur les choix de cours, de carrières et d'options académiques.</a:t>
            </a:r>
          </a:p>
          <a:p>
            <a:pPr>
              <a:buFont typeface="+mj-lt"/>
              <a:buAutoNum type="arabicPeriod"/>
            </a:pPr>
            <a:r>
              <a:rPr lang="fr-FR" b="1"/>
              <a:t>Soutien Moral et Emotionnel :</a:t>
            </a:r>
            <a:endParaRPr lang="fr-FR"/>
          </a:p>
          <a:p>
            <a:pPr marL="742950" lvl="1" indent="-285750">
              <a:buFont typeface="+mj-lt"/>
              <a:buAutoNum type="arabicPeriod"/>
            </a:pPr>
            <a:r>
              <a:rPr lang="fr-FR"/>
              <a:t>Encouragement et motivation.</a:t>
            </a:r>
          </a:p>
          <a:p>
            <a:pPr marL="742950" lvl="1" indent="-285750">
              <a:buFont typeface="+mj-lt"/>
              <a:buAutoNum type="arabicPeriod"/>
            </a:pPr>
            <a:r>
              <a:rPr lang="fr-FR"/>
              <a:t>Aide à surmonter le stress et l'anxiété liés aux études.</a:t>
            </a:r>
          </a:p>
          <a:p>
            <a:pPr>
              <a:buFont typeface="+mj-lt"/>
              <a:buAutoNum type="arabicPeriod"/>
            </a:pPr>
            <a:r>
              <a:rPr lang="fr-FR" b="1"/>
              <a:t>Développement Professionnel :</a:t>
            </a:r>
            <a:endParaRPr lang="fr-FR"/>
          </a:p>
          <a:p>
            <a:pPr marL="742950" lvl="1" indent="-285750">
              <a:buFont typeface="+mj-lt"/>
              <a:buAutoNum type="arabicPeriod"/>
            </a:pPr>
            <a:r>
              <a:rPr lang="fr-FR"/>
              <a:t>Compréhension des attentes et des normes professionnelles.</a:t>
            </a:r>
          </a:p>
          <a:p>
            <a:pPr marL="742950" lvl="1" indent="-285750">
              <a:buFont typeface="+mj-lt"/>
              <a:buAutoNum type="arabicPeriod"/>
            </a:pPr>
            <a:r>
              <a:rPr lang="fr-FR"/>
              <a:t>Aide à la préparation pour des stages, des entretiens et l'entrée sur le marché du travail.</a:t>
            </a:r>
          </a:p>
          <a:p>
            <a:pPr>
              <a:buFont typeface="+mj-lt"/>
              <a:buAutoNum type="arabicPeriod"/>
            </a:pPr>
            <a:r>
              <a:rPr lang="fr-FR" b="1"/>
              <a:t>Rétroaction Constructive :</a:t>
            </a:r>
            <a:endParaRPr lang="fr-FR"/>
          </a:p>
          <a:p>
            <a:pPr marL="742950" lvl="1" indent="-285750">
              <a:buFont typeface="+mj-lt"/>
              <a:buAutoNum type="arabicPeriod"/>
            </a:pPr>
            <a:r>
              <a:rPr lang="fr-FR"/>
              <a:t>Évaluation et commentaires sur le travail et les performances.</a:t>
            </a:r>
          </a:p>
          <a:p>
            <a:pPr marL="742950" lvl="1" indent="-285750">
              <a:buFont typeface="+mj-lt"/>
              <a:buAutoNum type="arabicPeriod"/>
            </a:pPr>
            <a:r>
              <a:rPr lang="fr-FR"/>
              <a:t>Identification des points forts et des domaines à améliorer.</a:t>
            </a:r>
          </a:p>
          <a:p>
            <a:pPr eaLnBrk="1" hangingPunct="1"/>
            <a:endParaRPr lang="en-GB" altLang="fr-FR"/>
          </a:p>
        </p:txBody>
      </p:sp>
    </p:spTree>
    <p:extLst>
      <p:ext uri="{BB962C8B-B14F-4D97-AF65-F5344CB8AC3E}">
        <p14:creationId xmlns:p14="http://schemas.microsoft.com/office/powerpoint/2010/main" val="11477475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48</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mj-lt"/>
              <a:buAutoNum type="arabicPeriod"/>
            </a:pPr>
            <a:r>
              <a:rPr lang="fr-FR" b="1"/>
              <a:t>Orientation et Guidance :</a:t>
            </a:r>
            <a:endParaRPr lang="fr-FR"/>
          </a:p>
          <a:p>
            <a:pPr marL="742950" lvl="1" indent="-285750">
              <a:buFont typeface="+mj-lt"/>
              <a:buAutoNum type="arabicPeriod"/>
            </a:pPr>
            <a:r>
              <a:rPr lang="fr-FR"/>
              <a:t>Conseils sur le parcours académique et professionnel.</a:t>
            </a:r>
          </a:p>
          <a:p>
            <a:pPr marL="742950" lvl="1" indent="-285750">
              <a:buFont typeface="+mj-lt"/>
              <a:buAutoNum type="arabicPeriod"/>
            </a:pPr>
            <a:r>
              <a:rPr lang="fr-FR"/>
              <a:t>Orientation sur les choix de cours, de carrières et d'options académiques.</a:t>
            </a:r>
          </a:p>
          <a:p>
            <a:pPr>
              <a:buFont typeface="+mj-lt"/>
              <a:buAutoNum type="arabicPeriod"/>
            </a:pPr>
            <a:r>
              <a:rPr lang="fr-FR" b="1"/>
              <a:t>Soutien Moral et Emotionnel :</a:t>
            </a:r>
            <a:endParaRPr lang="fr-FR"/>
          </a:p>
          <a:p>
            <a:pPr marL="742950" lvl="1" indent="-285750">
              <a:buFont typeface="+mj-lt"/>
              <a:buAutoNum type="arabicPeriod"/>
            </a:pPr>
            <a:r>
              <a:rPr lang="fr-FR"/>
              <a:t>Encouragement et motivation.</a:t>
            </a:r>
          </a:p>
          <a:p>
            <a:pPr marL="742950" lvl="1" indent="-285750">
              <a:buFont typeface="+mj-lt"/>
              <a:buAutoNum type="arabicPeriod"/>
            </a:pPr>
            <a:r>
              <a:rPr lang="fr-FR"/>
              <a:t>Aide à surmonter le stress et l'anxiété liés aux études.</a:t>
            </a:r>
          </a:p>
          <a:p>
            <a:pPr>
              <a:buFont typeface="+mj-lt"/>
              <a:buAutoNum type="arabicPeriod"/>
            </a:pPr>
            <a:r>
              <a:rPr lang="fr-FR" b="1"/>
              <a:t>Développement Professionnel :</a:t>
            </a:r>
            <a:endParaRPr lang="fr-FR"/>
          </a:p>
          <a:p>
            <a:pPr marL="742950" lvl="1" indent="-285750">
              <a:buFont typeface="+mj-lt"/>
              <a:buAutoNum type="arabicPeriod"/>
            </a:pPr>
            <a:r>
              <a:rPr lang="fr-FR"/>
              <a:t>Compréhension des attentes et des normes professionnelles.</a:t>
            </a:r>
          </a:p>
          <a:p>
            <a:pPr marL="742950" lvl="1" indent="-285750">
              <a:buFont typeface="+mj-lt"/>
              <a:buAutoNum type="arabicPeriod"/>
            </a:pPr>
            <a:r>
              <a:rPr lang="fr-FR"/>
              <a:t>Aide à la préparation pour des stages, des entretiens et l'entrée sur le marché du travail.</a:t>
            </a:r>
          </a:p>
          <a:p>
            <a:pPr>
              <a:buFont typeface="+mj-lt"/>
              <a:buAutoNum type="arabicPeriod"/>
            </a:pPr>
            <a:r>
              <a:rPr lang="fr-FR" b="1"/>
              <a:t>Rétroaction Constructive :</a:t>
            </a:r>
            <a:endParaRPr lang="fr-FR"/>
          </a:p>
          <a:p>
            <a:pPr marL="742950" lvl="1" indent="-285750">
              <a:buFont typeface="+mj-lt"/>
              <a:buAutoNum type="arabicPeriod"/>
            </a:pPr>
            <a:r>
              <a:rPr lang="fr-FR"/>
              <a:t>Évaluation et commentaires sur le travail et les performances.</a:t>
            </a:r>
          </a:p>
          <a:p>
            <a:pPr marL="742950" lvl="1" indent="-285750">
              <a:buFont typeface="+mj-lt"/>
              <a:buAutoNum type="arabicPeriod"/>
            </a:pPr>
            <a:r>
              <a:rPr lang="fr-FR"/>
              <a:t>Identification des points forts et des domaines à améliorer.</a:t>
            </a:r>
          </a:p>
          <a:p>
            <a:pPr eaLnBrk="1" hangingPunct="1"/>
            <a:endParaRPr lang="en-GB" altLang="fr-FR"/>
          </a:p>
        </p:txBody>
      </p:sp>
    </p:spTree>
    <p:extLst>
      <p:ext uri="{BB962C8B-B14F-4D97-AF65-F5344CB8AC3E}">
        <p14:creationId xmlns:p14="http://schemas.microsoft.com/office/powerpoint/2010/main" val="11903069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49</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mj-lt"/>
              <a:buAutoNum type="arabicPeriod"/>
            </a:pPr>
            <a:r>
              <a:rPr lang="fr-FR" b="1"/>
              <a:t>Soutien Moral et Emotionnel :</a:t>
            </a:r>
            <a:endParaRPr lang="fr-FR"/>
          </a:p>
          <a:p>
            <a:pPr marL="742950" lvl="1" indent="-285750">
              <a:buFont typeface="+mj-lt"/>
              <a:buAutoNum type="arabicPeriod"/>
            </a:pPr>
            <a:r>
              <a:rPr lang="fr-FR"/>
              <a:t>Encouragement et motivation.</a:t>
            </a:r>
          </a:p>
          <a:p>
            <a:pPr marL="742950" lvl="1" indent="-285750">
              <a:buFont typeface="+mj-lt"/>
              <a:buAutoNum type="arabicPeriod"/>
            </a:pPr>
            <a:r>
              <a:rPr lang="fr-FR"/>
              <a:t>Aide à surmonter le stress et l'anxiété liés aux études.</a:t>
            </a:r>
          </a:p>
          <a:p>
            <a:pPr>
              <a:buFont typeface="+mj-lt"/>
              <a:buAutoNum type="arabicPeriod"/>
            </a:pPr>
            <a:r>
              <a:rPr lang="fr-FR" b="1"/>
              <a:t>Développement Professionnel :</a:t>
            </a:r>
            <a:endParaRPr lang="fr-FR"/>
          </a:p>
          <a:p>
            <a:pPr marL="742950" lvl="1" indent="-285750">
              <a:buFont typeface="+mj-lt"/>
              <a:buAutoNum type="arabicPeriod"/>
            </a:pPr>
            <a:r>
              <a:rPr lang="fr-FR"/>
              <a:t>Compréhension des attentes et des normes professionnelles.</a:t>
            </a:r>
          </a:p>
          <a:p>
            <a:pPr marL="742950" lvl="1" indent="-285750">
              <a:buFont typeface="+mj-lt"/>
              <a:buAutoNum type="arabicPeriod"/>
            </a:pPr>
            <a:r>
              <a:rPr lang="fr-FR"/>
              <a:t>Aide à la préparation pour des stages, des entretiens et l'entrée sur le marché du travail.</a:t>
            </a:r>
          </a:p>
          <a:p>
            <a:pPr>
              <a:buFont typeface="+mj-lt"/>
              <a:buAutoNum type="arabicPeriod"/>
            </a:pPr>
            <a:r>
              <a:rPr lang="fr-FR" b="1"/>
              <a:t>Rétroaction Constructive :</a:t>
            </a:r>
            <a:endParaRPr lang="fr-FR"/>
          </a:p>
          <a:p>
            <a:pPr marL="742950" lvl="1" indent="-285750">
              <a:buFont typeface="+mj-lt"/>
              <a:buAutoNum type="arabicPeriod"/>
            </a:pPr>
            <a:r>
              <a:rPr lang="fr-FR"/>
              <a:t>Évaluation et commentaires sur le travail et les performances.</a:t>
            </a:r>
          </a:p>
          <a:p>
            <a:pPr marL="742950" lvl="1" indent="-285750">
              <a:buFont typeface="+mj-lt"/>
              <a:buAutoNum type="arabicPeriod"/>
            </a:pPr>
            <a:r>
              <a:rPr lang="fr-FR"/>
              <a:t>Identification des points forts et des domaines à améliorer.</a:t>
            </a:r>
          </a:p>
          <a:p>
            <a:pPr eaLnBrk="1" hangingPunct="1"/>
            <a:endParaRPr lang="en-GB" altLang="fr-FR"/>
          </a:p>
        </p:txBody>
      </p:sp>
    </p:spTree>
    <p:extLst>
      <p:ext uri="{BB962C8B-B14F-4D97-AF65-F5344CB8AC3E}">
        <p14:creationId xmlns:p14="http://schemas.microsoft.com/office/powerpoint/2010/main" val="39481631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50</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mj-lt"/>
              <a:buAutoNum type="arabicPeriod"/>
            </a:pPr>
            <a:r>
              <a:rPr lang="fr-FR" b="1"/>
              <a:t>Développement Professionnel :</a:t>
            </a:r>
            <a:endParaRPr lang="fr-FR"/>
          </a:p>
          <a:p>
            <a:pPr marL="742950" lvl="1" indent="-285750">
              <a:buFont typeface="+mj-lt"/>
              <a:buAutoNum type="arabicPeriod"/>
            </a:pPr>
            <a:r>
              <a:rPr lang="fr-FR"/>
              <a:t>Compréhension des attentes et des normes professionnelles.</a:t>
            </a:r>
          </a:p>
          <a:p>
            <a:pPr marL="742950" lvl="1" indent="-285750">
              <a:buFont typeface="+mj-lt"/>
              <a:buAutoNum type="arabicPeriod"/>
            </a:pPr>
            <a:r>
              <a:rPr lang="fr-FR"/>
              <a:t>Aide à la préparation pour des stages, des entretiens et l'entrée sur le marché du travail.</a:t>
            </a:r>
          </a:p>
          <a:p>
            <a:pPr>
              <a:buFont typeface="+mj-lt"/>
              <a:buAutoNum type="arabicPeriod"/>
            </a:pPr>
            <a:r>
              <a:rPr lang="fr-FR" b="1"/>
              <a:t>Rétroaction Constructive :</a:t>
            </a:r>
            <a:endParaRPr lang="fr-FR"/>
          </a:p>
          <a:p>
            <a:pPr marL="742950" lvl="1" indent="-285750">
              <a:buFont typeface="+mj-lt"/>
              <a:buAutoNum type="arabicPeriod"/>
            </a:pPr>
            <a:r>
              <a:rPr lang="fr-FR"/>
              <a:t>Évaluation et commentaires sur le travail et les performances.</a:t>
            </a:r>
          </a:p>
          <a:p>
            <a:pPr marL="742950" lvl="1" indent="-285750">
              <a:buFont typeface="+mj-lt"/>
              <a:buAutoNum type="arabicPeriod"/>
            </a:pPr>
            <a:r>
              <a:rPr lang="fr-FR"/>
              <a:t>Identification des points forts et des domaines à améliorer.</a:t>
            </a:r>
          </a:p>
          <a:p>
            <a:pPr eaLnBrk="1" hangingPunct="1"/>
            <a:endParaRPr lang="en-GB" altLang="fr-FR"/>
          </a:p>
        </p:txBody>
      </p:sp>
    </p:spTree>
    <p:extLst>
      <p:ext uri="{BB962C8B-B14F-4D97-AF65-F5344CB8AC3E}">
        <p14:creationId xmlns:p14="http://schemas.microsoft.com/office/powerpoint/2010/main" val="2061369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5</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40713777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51</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14198498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52</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b="1"/>
              <a:t>Attentes d'un tutoré</a:t>
            </a:r>
          </a:p>
          <a:p>
            <a:pPr>
              <a:buFont typeface="+mj-lt"/>
              <a:buAutoNum type="arabicPeriod"/>
            </a:pPr>
            <a:r>
              <a:rPr lang="fr-FR" b="1"/>
              <a:t>Disponibilité et Accessibilité :</a:t>
            </a:r>
            <a:endParaRPr lang="fr-FR"/>
          </a:p>
          <a:p>
            <a:pPr marL="742950" lvl="1" indent="-285750">
              <a:buFont typeface="+mj-lt"/>
              <a:buAutoNum type="arabicPeriod"/>
            </a:pPr>
            <a:r>
              <a:rPr lang="fr-FR"/>
              <a:t>Accessibilité du tuteur pour des questions et des clarifications.</a:t>
            </a:r>
          </a:p>
          <a:p>
            <a:pPr marL="742950" lvl="1" indent="-285750">
              <a:buFont typeface="+mj-lt"/>
              <a:buAutoNum type="arabicPeriod"/>
            </a:pPr>
            <a:r>
              <a:rPr lang="fr-FR"/>
              <a:t>Disponibilité pour des sessions régulières et planifiées.</a:t>
            </a:r>
          </a:p>
          <a:p>
            <a:pPr>
              <a:buFont typeface="+mj-lt"/>
              <a:buAutoNum type="arabicPeriod"/>
            </a:pPr>
            <a:r>
              <a:rPr lang="fr-FR" b="1"/>
              <a:t>Clarté et Structure :</a:t>
            </a:r>
            <a:endParaRPr lang="fr-FR"/>
          </a:p>
          <a:p>
            <a:pPr marL="742950" lvl="1" indent="-285750">
              <a:buFont typeface="+mj-lt"/>
              <a:buAutoNum type="arabicPeriod"/>
            </a:pPr>
            <a:r>
              <a:rPr lang="fr-FR"/>
              <a:t>Explications claires et structurées des concepts difficiles.</a:t>
            </a:r>
          </a:p>
          <a:p>
            <a:pPr marL="742950" lvl="1" indent="-285750">
              <a:buFont typeface="+mj-lt"/>
              <a:buAutoNum type="arabicPeriod"/>
            </a:pPr>
            <a:r>
              <a:rPr lang="fr-FR"/>
              <a:t>Plans de travail bien définis et objectifs clairs.</a:t>
            </a:r>
          </a:p>
          <a:p>
            <a:pPr>
              <a:buFont typeface="+mj-lt"/>
              <a:buAutoNum type="arabicPeriod"/>
            </a:pPr>
            <a:r>
              <a:rPr lang="fr-FR" b="1"/>
              <a:t>Personnalisation de l'Enseignement :</a:t>
            </a:r>
            <a:endParaRPr lang="fr-FR"/>
          </a:p>
          <a:p>
            <a:pPr marL="742950" lvl="1" indent="-285750">
              <a:buFont typeface="+mj-lt"/>
              <a:buAutoNum type="arabicPeriod"/>
            </a:pPr>
            <a:r>
              <a:rPr lang="fr-FR"/>
              <a:t>Adaptation de l'enseignement aux besoins spécifiques du tutoré.</a:t>
            </a:r>
          </a:p>
          <a:p>
            <a:pPr marL="742950" lvl="1" indent="-285750">
              <a:buFont typeface="+mj-lt"/>
              <a:buAutoNum type="arabicPeriod"/>
            </a:pPr>
            <a:r>
              <a:rPr lang="fr-FR"/>
              <a:t>Utilisation de méthodes d'enseignement variées et adaptées au style d'apprentissage du tutoré.</a:t>
            </a:r>
          </a:p>
          <a:p>
            <a:pPr>
              <a:buFont typeface="+mj-lt"/>
              <a:buAutoNum type="arabicPeriod"/>
            </a:pPr>
            <a:r>
              <a:rPr lang="fr-FR" b="1"/>
              <a:t>Patience et Empathie :</a:t>
            </a:r>
            <a:endParaRPr lang="fr-FR"/>
          </a:p>
          <a:p>
            <a:pPr marL="742950" lvl="1" indent="-285750">
              <a:buFont typeface="+mj-lt"/>
              <a:buAutoNum type="arabicPeriod"/>
            </a:pPr>
            <a:r>
              <a:rPr lang="fr-FR"/>
              <a:t>Patience face aux difficultés d'apprentissage du tutoré.</a:t>
            </a:r>
          </a:p>
          <a:p>
            <a:pPr marL="742950" lvl="1" indent="-285750">
              <a:buFont typeface="+mj-lt"/>
              <a:buAutoNum type="arabicPeriod"/>
            </a:pPr>
            <a:r>
              <a:rPr lang="fr-FR"/>
              <a:t>Empathie pour comprendre les défis personnels et académiques.</a:t>
            </a:r>
          </a:p>
          <a:p>
            <a:pPr>
              <a:buFont typeface="+mj-lt"/>
              <a:buAutoNum type="arabicPeriod"/>
            </a:pPr>
            <a:r>
              <a:rPr lang="fr-FR" b="1"/>
              <a:t>Professionnalisme et Expertise :</a:t>
            </a:r>
            <a:endParaRPr lang="fr-FR"/>
          </a:p>
          <a:p>
            <a:pPr marL="742950" lvl="1" indent="-285750">
              <a:buFont typeface="+mj-lt"/>
              <a:buAutoNum type="arabicPeriod"/>
            </a:pPr>
            <a:r>
              <a:rPr lang="fr-FR"/>
              <a:t>Expertise du tuteur dans le domaine d'études.</a:t>
            </a:r>
          </a:p>
          <a:p>
            <a:pPr marL="742950" lvl="1" indent="-285750">
              <a:buFont typeface="+mj-lt"/>
              <a:buAutoNum type="arabicPeriod"/>
            </a:pPr>
            <a:r>
              <a:rPr lang="fr-FR"/>
              <a:t>Professionnalisme dans l'approche et le comportement.</a:t>
            </a:r>
          </a:p>
          <a:p>
            <a:pPr>
              <a:buFont typeface="+mj-lt"/>
              <a:buAutoNum type="arabicPeriod"/>
            </a:pPr>
            <a:r>
              <a:rPr lang="fr-FR" b="1"/>
              <a:t>Encouragement de l'Autonomie :</a:t>
            </a:r>
            <a:endParaRPr lang="fr-FR"/>
          </a:p>
          <a:p>
            <a:pPr marL="742950" lvl="1" indent="-285750">
              <a:buFont typeface="+mj-lt"/>
              <a:buAutoNum type="arabicPeriod"/>
            </a:pPr>
            <a:r>
              <a:rPr lang="fr-FR"/>
              <a:t>Encouragement à développer des compétences d'auto-apprentissage.</a:t>
            </a:r>
          </a:p>
          <a:p>
            <a:pPr marL="742950" lvl="1" indent="-285750">
              <a:buFont typeface="+mj-lt"/>
              <a:buAutoNum type="arabicPeriod"/>
            </a:pPr>
            <a:r>
              <a:rPr lang="fr-FR"/>
              <a:t>Favoriser l'autonomie et la responsabilité dans les études.</a:t>
            </a:r>
          </a:p>
          <a:p>
            <a:r>
              <a:rPr lang="fr-FR"/>
              <a:t>En résumé, les tutoré(e)s recherchent un soutien académique et moral qui leur permette de réussir leurs études et de se préparer à leur future carrière. Ils attendent également une relation de tutorat basée sur la confiance, la clarté et le respect mutuel.</a:t>
            </a:r>
          </a:p>
          <a:p>
            <a:pPr eaLnBrk="1" hangingPunct="1"/>
            <a:endParaRPr lang="en-GB" altLang="fr-FR"/>
          </a:p>
        </p:txBody>
      </p:sp>
    </p:spTree>
    <p:extLst>
      <p:ext uri="{BB962C8B-B14F-4D97-AF65-F5344CB8AC3E}">
        <p14:creationId xmlns:p14="http://schemas.microsoft.com/office/powerpoint/2010/main" val="3077294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53</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b="1"/>
              <a:t>Attentes d'un tutoré</a:t>
            </a:r>
          </a:p>
          <a:p>
            <a:pPr>
              <a:buFont typeface="+mj-lt"/>
              <a:buAutoNum type="arabicPeriod"/>
            </a:pPr>
            <a:r>
              <a:rPr lang="fr-FR" b="1"/>
              <a:t>Disponibilité et Accessibilité :</a:t>
            </a:r>
            <a:endParaRPr lang="fr-FR"/>
          </a:p>
          <a:p>
            <a:pPr marL="742950" lvl="1" indent="-285750">
              <a:buFont typeface="+mj-lt"/>
              <a:buAutoNum type="arabicPeriod"/>
            </a:pPr>
            <a:r>
              <a:rPr lang="fr-FR"/>
              <a:t>Accessibilité du tuteur pour des questions et des clarifications.</a:t>
            </a:r>
          </a:p>
          <a:p>
            <a:pPr marL="742950" lvl="1" indent="-285750">
              <a:buFont typeface="+mj-lt"/>
              <a:buAutoNum type="arabicPeriod"/>
            </a:pPr>
            <a:r>
              <a:rPr lang="fr-FR"/>
              <a:t>Disponibilité pour des sessions régulières et planifiées.</a:t>
            </a:r>
          </a:p>
          <a:p>
            <a:pPr>
              <a:buFont typeface="+mj-lt"/>
              <a:buAutoNum type="arabicPeriod"/>
            </a:pPr>
            <a:r>
              <a:rPr lang="fr-FR" b="1"/>
              <a:t>Clarté et Structure :</a:t>
            </a:r>
            <a:endParaRPr lang="fr-FR"/>
          </a:p>
          <a:p>
            <a:pPr marL="742950" lvl="1" indent="-285750">
              <a:buFont typeface="+mj-lt"/>
              <a:buAutoNum type="arabicPeriod"/>
            </a:pPr>
            <a:r>
              <a:rPr lang="fr-FR"/>
              <a:t>Explications claires et structurées des concepts difficiles.</a:t>
            </a:r>
          </a:p>
          <a:p>
            <a:pPr marL="742950" lvl="1" indent="-285750">
              <a:buFont typeface="+mj-lt"/>
              <a:buAutoNum type="arabicPeriod"/>
            </a:pPr>
            <a:r>
              <a:rPr lang="fr-FR"/>
              <a:t>Plans de travail bien définis et objectifs clairs.</a:t>
            </a:r>
          </a:p>
          <a:p>
            <a:pPr>
              <a:buFont typeface="+mj-lt"/>
              <a:buAutoNum type="arabicPeriod"/>
            </a:pPr>
            <a:r>
              <a:rPr lang="fr-FR" b="1"/>
              <a:t>Personnalisation de l'Enseignement :</a:t>
            </a:r>
            <a:endParaRPr lang="fr-FR"/>
          </a:p>
          <a:p>
            <a:pPr marL="742950" lvl="1" indent="-285750">
              <a:buFont typeface="+mj-lt"/>
              <a:buAutoNum type="arabicPeriod"/>
            </a:pPr>
            <a:r>
              <a:rPr lang="fr-FR"/>
              <a:t>Adaptation de l'enseignement aux besoins spécifiques du tutoré.</a:t>
            </a:r>
          </a:p>
          <a:p>
            <a:pPr marL="742950" lvl="1" indent="-285750">
              <a:buFont typeface="+mj-lt"/>
              <a:buAutoNum type="arabicPeriod"/>
            </a:pPr>
            <a:r>
              <a:rPr lang="fr-FR"/>
              <a:t>Utilisation de méthodes d'enseignement variées et adaptées au style d'apprentissage du tutoré.</a:t>
            </a:r>
          </a:p>
          <a:p>
            <a:pPr>
              <a:buFont typeface="+mj-lt"/>
              <a:buAutoNum type="arabicPeriod"/>
            </a:pPr>
            <a:r>
              <a:rPr lang="fr-FR" b="1"/>
              <a:t>Patience et Empathie :</a:t>
            </a:r>
            <a:endParaRPr lang="fr-FR"/>
          </a:p>
          <a:p>
            <a:pPr marL="742950" lvl="1" indent="-285750">
              <a:buFont typeface="+mj-lt"/>
              <a:buAutoNum type="arabicPeriod"/>
            </a:pPr>
            <a:r>
              <a:rPr lang="fr-FR"/>
              <a:t>Patience face aux difficultés d'apprentissage du tutoré.</a:t>
            </a:r>
          </a:p>
          <a:p>
            <a:pPr marL="742950" lvl="1" indent="-285750">
              <a:buFont typeface="+mj-lt"/>
              <a:buAutoNum type="arabicPeriod"/>
            </a:pPr>
            <a:r>
              <a:rPr lang="fr-FR"/>
              <a:t>Empathie pour comprendre les défis personnels et académiques.</a:t>
            </a:r>
          </a:p>
          <a:p>
            <a:pPr>
              <a:buFont typeface="+mj-lt"/>
              <a:buAutoNum type="arabicPeriod"/>
            </a:pPr>
            <a:r>
              <a:rPr lang="fr-FR" b="1"/>
              <a:t>Professionnalisme et Expertise :</a:t>
            </a:r>
            <a:endParaRPr lang="fr-FR"/>
          </a:p>
          <a:p>
            <a:pPr marL="742950" lvl="1" indent="-285750">
              <a:buFont typeface="+mj-lt"/>
              <a:buAutoNum type="arabicPeriod"/>
            </a:pPr>
            <a:r>
              <a:rPr lang="fr-FR"/>
              <a:t>Expertise du tuteur dans le domaine d'études.</a:t>
            </a:r>
          </a:p>
          <a:p>
            <a:pPr marL="742950" lvl="1" indent="-285750">
              <a:buFont typeface="+mj-lt"/>
              <a:buAutoNum type="arabicPeriod"/>
            </a:pPr>
            <a:r>
              <a:rPr lang="fr-FR"/>
              <a:t>Professionnalisme dans l'approche et le comportement.</a:t>
            </a:r>
          </a:p>
          <a:p>
            <a:pPr>
              <a:buFont typeface="+mj-lt"/>
              <a:buAutoNum type="arabicPeriod"/>
            </a:pPr>
            <a:r>
              <a:rPr lang="fr-FR" b="1"/>
              <a:t>Encouragement de l'Autonomie :</a:t>
            </a:r>
            <a:endParaRPr lang="fr-FR"/>
          </a:p>
          <a:p>
            <a:pPr marL="742950" lvl="1" indent="-285750">
              <a:buFont typeface="+mj-lt"/>
              <a:buAutoNum type="arabicPeriod"/>
            </a:pPr>
            <a:r>
              <a:rPr lang="fr-FR"/>
              <a:t>Encouragement à développer des compétences d'auto-apprentissage.</a:t>
            </a:r>
          </a:p>
          <a:p>
            <a:pPr marL="742950" lvl="1" indent="-285750">
              <a:buFont typeface="+mj-lt"/>
              <a:buAutoNum type="arabicPeriod"/>
            </a:pPr>
            <a:r>
              <a:rPr lang="fr-FR"/>
              <a:t>Favoriser l'autonomie et la responsabilité dans les études.</a:t>
            </a:r>
          </a:p>
          <a:p>
            <a:r>
              <a:rPr lang="fr-FR"/>
              <a:t>En résumé, les tutoré(e)s recherchent un soutien académique et moral qui leur permette de réussir leurs études et de se préparer à leur future carrière. Ils attendent également une relation de tutorat basée sur la confiance, la clarté et le respect mutuel.</a:t>
            </a:r>
          </a:p>
          <a:p>
            <a:pPr eaLnBrk="1" hangingPunct="1"/>
            <a:endParaRPr lang="en-GB" altLang="fr-FR"/>
          </a:p>
        </p:txBody>
      </p:sp>
    </p:spTree>
    <p:extLst>
      <p:ext uri="{BB962C8B-B14F-4D97-AF65-F5344CB8AC3E}">
        <p14:creationId xmlns:p14="http://schemas.microsoft.com/office/powerpoint/2010/main" val="6371934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54</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b="1"/>
              <a:t>Attentes d'un tutoré</a:t>
            </a:r>
          </a:p>
          <a:p>
            <a:pPr>
              <a:buFont typeface="+mj-lt"/>
              <a:buAutoNum type="arabicPeriod"/>
            </a:pPr>
            <a:r>
              <a:rPr lang="fr-FR" b="1"/>
              <a:t>Disponibilité et Accessibilité :</a:t>
            </a:r>
            <a:endParaRPr lang="fr-FR"/>
          </a:p>
          <a:p>
            <a:pPr marL="742950" lvl="1" indent="-285750">
              <a:buFont typeface="+mj-lt"/>
              <a:buAutoNum type="arabicPeriod"/>
            </a:pPr>
            <a:r>
              <a:rPr lang="fr-FR"/>
              <a:t>Accessibilité du tuteur pour des questions et des clarifications.</a:t>
            </a:r>
          </a:p>
          <a:p>
            <a:pPr marL="742950" lvl="1" indent="-285750">
              <a:buFont typeface="+mj-lt"/>
              <a:buAutoNum type="arabicPeriod"/>
            </a:pPr>
            <a:r>
              <a:rPr lang="fr-FR"/>
              <a:t>Disponibilité pour des sessions régulières et planifiées.</a:t>
            </a:r>
          </a:p>
          <a:p>
            <a:pPr>
              <a:buFont typeface="+mj-lt"/>
              <a:buAutoNum type="arabicPeriod"/>
            </a:pPr>
            <a:r>
              <a:rPr lang="fr-FR" b="1"/>
              <a:t>Clarté et Structure :</a:t>
            </a:r>
            <a:endParaRPr lang="fr-FR"/>
          </a:p>
          <a:p>
            <a:pPr marL="742950" lvl="1" indent="-285750">
              <a:buFont typeface="+mj-lt"/>
              <a:buAutoNum type="arabicPeriod"/>
            </a:pPr>
            <a:r>
              <a:rPr lang="fr-FR"/>
              <a:t>Explications claires et structurées des concepts difficiles.</a:t>
            </a:r>
          </a:p>
          <a:p>
            <a:pPr marL="742950" lvl="1" indent="-285750">
              <a:buFont typeface="+mj-lt"/>
              <a:buAutoNum type="arabicPeriod"/>
            </a:pPr>
            <a:r>
              <a:rPr lang="fr-FR"/>
              <a:t>Plans de travail bien définis et objectifs clairs.</a:t>
            </a:r>
          </a:p>
          <a:p>
            <a:pPr>
              <a:buFont typeface="+mj-lt"/>
              <a:buAutoNum type="arabicPeriod"/>
            </a:pPr>
            <a:r>
              <a:rPr lang="fr-FR" b="1"/>
              <a:t>Personnalisation de l'Enseignement :</a:t>
            </a:r>
            <a:endParaRPr lang="fr-FR"/>
          </a:p>
          <a:p>
            <a:pPr marL="742950" lvl="1" indent="-285750">
              <a:buFont typeface="+mj-lt"/>
              <a:buAutoNum type="arabicPeriod"/>
            </a:pPr>
            <a:r>
              <a:rPr lang="fr-FR"/>
              <a:t>Adaptation de l'enseignement aux besoins spécifiques du tutoré.</a:t>
            </a:r>
          </a:p>
          <a:p>
            <a:pPr marL="742950" lvl="1" indent="-285750">
              <a:buFont typeface="+mj-lt"/>
              <a:buAutoNum type="arabicPeriod"/>
            </a:pPr>
            <a:r>
              <a:rPr lang="fr-FR"/>
              <a:t>Utilisation de méthodes d'enseignement variées et adaptées au style d'apprentissage du tutoré.</a:t>
            </a:r>
          </a:p>
          <a:p>
            <a:pPr>
              <a:buFont typeface="+mj-lt"/>
              <a:buAutoNum type="arabicPeriod"/>
            </a:pPr>
            <a:r>
              <a:rPr lang="fr-FR" b="1"/>
              <a:t>Patience et Empathie :</a:t>
            </a:r>
            <a:endParaRPr lang="fr-FR"/>
          </a:p>
          <a:p>
            <a:pPr marL="742950" lvl="1" indent="-285750">
              <a:buFont typeface="+mj-lt"/>
              <a:buAutoNum type="arabicPeriod"/>
            </a:pPr>
            <a:r>
              <a:rPr lang="fr-FR"/>
              <a:t>Patience face aux difficultés d'apprentissage du tutoré.</a:t>
            </a:r>
          </a:p>
          <a:p>
            <a:pPr marL="742950" lvl="1" indent="-285750">
              <a:buFont typeface="+mj-lt"/>
              <a:buAutoNum type="arabicPeriod"/>
            </a:pPr>
            <a:r>
              <a:rPr lang="fr-FR"/>
              <a:t>Empathie pour comprendre les défis personnels et académiques.</a:t>
            </a:r>
          </a:p>
          <a:p>
            <a:pPr>
              <a:buFont typeface="+mj-lt"/>
              <a:buAutoNum type="arabicPeriod"/>
            </a:pPr>
            <a:r>
              <a:rPr lang="fr-FR" b="1"/>
              <a:t>Professionnalisme et Expertise :</a:t>
            </a:r>
            <a:endParaRPr lang="fr-FR"/>
          </a:p>
          <a:p>
            <a:pPr marL="742950" lvl="1" indent="-285750">
              <a:buFont typeface="+mj-lt"/>
              <a:buAutoNum type="arabicPeriod"/>
            </a:pPr>
            <a:r>
              <a:rPr lang="fr-FR"/>
              <a:t>Expertise du tuteur dans le domaine d'études.</a:t>
            </a:r>
          </a:p>
          <a:p>
            <a:pPr marL="742950" lvl="1" indent="-285750">
              <a:buFont typeface="+mj-lt"/>
              <a:buAutoNum type="arabicPeriod"/>
            </a:pPr>
            <a:r>
              <a:rPr lang="fr-FR"/>
              <a:t>Professionnalisme dans l'approche et le comportement.</a:t>
            </a:r>
          </a:p>
          <a:p>
            <a:pPr>
              <a:buFont typeface="+mj-lt"/>
              <a:buAutoNum type="arabicPeriod"/>
            </a:pPr>
            <a:r>
              <a:rPr lang="fr-FR" b="1"/>
              <a:t>Encouragement de l'Autonomie :</a:t>
            </a:r>
            <a:endParaRPr lang="fr-FR"/>
          </a:p>
          <a:p>
            <a:pPr marL="742950" lvl="1" indent="-285750">
              <a:buFont typeface="+mj-lt"/>
              <a:buAutoNum type="arabicPeriod"/>
            </a:pPr>
            <a:r>
              <a:rPr lang="fr-FR"/>
              <a:t>Encouragement à développer des compétences d'auto-apprentissage.</a:t>
            </a:r>
          </a:p>
          <a:p>
            <a:pPr marL="742950" lvl="1" indent="-285750">
              <a:buFont typeface="+mj-lt"/>
              <a:buAutoNum type="arabicPeriod"/>
            </a:pPr>
            <a:r>
              <a:rPr lang="fr-FR"/>
              <a:t>Favoriser l'autonomie et la responsabilité dans les études.</a:t>
            </a:r>
          </a:p>
          <a:p>
            <a:r>
              <a:rPr lang="fr-FR"/>
              <a:t>En résumé, les tutoré(e)s recherchent un soutien académique et moral qui leur permette de réussir leurs études et de se préparer à leur future carrière. Ils attendent également une relation de tutorat basée sur la confiance, la clarté et le respect mutuel.</a:t>
            </a:r>
          </a:p>
          <a:p>
            <a:pPr eaLnBrk="1" hangingPunct="1"/>
            <a:endParaRPr lang="en-GB" altLang="fr-FR"/>
          </a:p>
        </p:txBody>
      </p:sp>
    </p:spTree>
    <p:extLst>
      <p:ext uri="{BB962C8B-B14F-4D97-AF65-F5344CB8AC3E}">
        <p14:creationId xmlns:p14="http://schemas.microsoft.com/office/powerpoint/2010/main" val="26305531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55</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b="1"/>
              <a:t>Attentes d'un tutoré</a:t>
            </a:r>
          </a:p>
          <a:p>
            <a:pPr>
              <a:buFont typeface="+mj-lt"/>
              <a:buAutoNum type="arabicPeriod"/>
            </a:pPr>
            <a:r>
              <a:rPr lang="fr-FR" b="1"/>
              <a:t>Disponibilité et Accessibilité :</a:t>
            </a:r>
            <a:endParaRPr lang="fr-FR"/>
          </a:p>
          <a:p>
            <a:pPr marL="742950" lvl="1" indent="-285750">
              <a:buFont typeface="+mj-lt"/>
              <a:buAutoNum type="arabicPeriod"/>
            </a:pPr>
            <a:r>
              <a:rPr lang="fr-FR"/>
              <a:t>Accessibilité du tuteur pour des questions et des clarifications.</a:t>
            </a:r>
          </a:p>
          <a:p>
            <a:pPr marL="742950" lvl="1" indent="-285750">
              <a:buFont typeface="+mj-lt"/>
              <a:buAutoNum type="arabicPeriod"/>
            </a:pPr>
            <a:r>
              <a:rPr lang="fr-FR"/>
              <a:t>Disponibilité pour des sessions régulières et planifiées.</a:t>
            </a:r>
          </a:p>
          <a:p>
            <a:pPr>
              <a:buFont typeface="+mj-lt"/>
              <a:buAutoNum type="arabicPeriod"/>
            </a:pPr>
            <a:r>
              <a:rPr lang="fr-FR" b="1"/>
              <a:t>Clarté et Structure :</a:t>
            </a:r>
            <a:endParaRPr lang="fr-FR"/>
          </a:p>
          <a:p>
            <a:pPr marL="742950" lvl="1" indent="-285750">
              <a:buFont typeface="+mj-lt"/>
              <a:buAutoNum type="arabicPeriod"/>
            </a:pPr>
            <a:r>
              <a:rPr lang="fr-FR"/>
              <a:t>Explications claires et structurées des concepts difficiles.</a:t>
            </a:r>
          </a:p>
          <a:p>
            <a:pPr marL="742950" lvl="1" indent="-285750">
              <a:buFont typeface="+mj-lt"/>
              <a:buAutoNum type="arabicPeriod"/>
            </a:pPr>
            <a:r>
              <a:rPr lang="fr-FR"/>
              <a:t>Plans de travail bien définis et objectifs clairs.</a:t>
            </a:r>
          </a:p>
          <a:p>
            <a:pPr>
              <a:buFont typeface="+mj-lt"/>
              <a:buAutoNum type="arabicPeriod"/>
            </a:pPr>
            <a:r>
              <a:rPr lang="fr-FR" b="1"/>
              <a:t>Personnalisation de l'Enseignement :</a:t>
            </a:r>
            <a:endParaRPr lang="fr-FR"/>
          </a:p>
          <a:p>
            <a:pPr marL="742950" lvl="1" indent="-285750">
              <a:buFont typeface="+mj-lt"/>
              <a:buAutoNum type="arabicPeriod"/>
            </a:pPr>
            <a:r>
              <a:rPr lang="fr-FR"/>
              <a:t>Adaptation de l'enseignement aux besoins spécifiques du tutoré.</a:t>
            </a:r>
          </a:p>
          <a:p>
            <a:pPr marL="742950" lvl="1" indent="-285750">
              <a:buFont typeface="+mj-lt"/>
              <a:buAutoNum type="arabicPeriod"/>
            </a:pPr>
            <a:r>
              <a:rPr lang="fr-FR"/>
              <a:t>Utilisation de méthodes d'enseignement variées et adaptées au style d'apprentissage du tutoré.</a:t>
            </a:r>
          </a:p>
          <a:p>
            <a:pPr>
              <a:buFont typeface="+mj-lt"/>
              <a:buAutoNum type="arabicPeriod"/>
            </a:pPr>
            <a:r>
              <a:rPr lang="fr-FR" b="1"/>
              <a:t>Patience et Empathie :</a:t>
            </a:r>
            <a:endParaRPr lang="fr-FR"/>
          </a:p>
          <a:p>
            <a:pPr marL="742950" lvl="1" indent="-285750">
              <a:buFont typeface="+mj-lt"/>
              <a:buAutoNum type="arabicPeriod"/>
            </a:pPr>
            <a:r>
              <a:rPr lang="fr-FR"/>
              <a:t>Patience face aux difficultés d'apprentissage du tutoré.</a:t>
            </a:r>
          </a:p>
          <a:p>
            <a:pPr marL="742950" lvl="1" indent="-285750">
              <a:buFont typeface="+mj-lt"/>
              <a:buAutoNum type="arabicPeriod"/>
            </a:pPr>
            <a:r>
              <a:rPr lang="fr-FR"/>
              <a:t>Empathie pour comprendre les défis personnels et académiques.</a:t>
            </a:r>
          </a:p>
          <a:p>
            <a:pPr>
              <a:buFont typeface="+mj-lt"/>
              <a:buAutoNum type="arabicPeriod"/>
            </a:pPr>
            <a:r>
              <a:rPr lang="fr-FR" b="1"/>
              <a:t>Professionnalisme et Expertise :</a:t>
            </a:r>
            <a:endParaRPr lang="fr-FR"/>
          </a:p>
          <a:p>
            <a:pPr marL="742950" lvl="1" indent="-285750">
              <a:buFont typeface="+mj-lt"/>
              <a:buAutoNum type="arabicPeriod"/>
            </a:pPr>
            <a:r>
              <a:rPr lang="fr-FR"/>
              <a:t>Expertise du tuteur dans le domaine d'études.</a:t>
            </a:r>
          </a:p>
          <a:p>
            <a:pPr marL="742950" lvl="1" indent="-285750">
              <a:buFont typeface="+mj-lt"/>
              <a:buAutoNum type="arabicPeriod"/>
            </a:pPr>
            <a:r>
              <a:rPr lang="fr-FR"/>
              <a:t>Professionnalisme dans l'approche et le comportement.</a:t>
            </a:r>
          </a:p>
          <a:p>
            <a:pPr>
              <a:buFont typeface="+mj-lt"/>
              <a:buAutoNum type="arabicPeriod"/>
            </a:pPr>
            <a:r>
              <a:rPr lang="fr-FR" b="1"/>
              <a:t>Encouragement de l'Autonomie :</a:t>
            </a:r>
            <a:endParaRPr lang="fr-FR"/>
          </a:p>
          <a:p>
            <a:pPr marL="742950" lvl="1" indent="-285750">
              <a:buFont typeface="+mj-lt"/>
              <a:buAutoNum type="arabicPeriod"/>
            </a:pPr>
            <a:r>
              <a:rPr lang="fr-FR"/>
              <a:t>Encouragement à développer des compétences d'auto-apprentissage.</a:t>
            </a:r>
          </a:p>
          <a:p>
            <a:pPr marL="742950" lvl="1" indent="-285750">
              <a:buFont typeface="+mj-lt"/>
              <a:buAutoNum type="arabicPeriod"/>
            </a:pPr>
            <a:r>
              <a:rPr lang="fr-FR"/>
              <a:t>Favoriser l'autonomie et la responsabilité dans les études.</a:t>
            </a:r>
          </a:p>
          <a:p>
            <a:r>
              <a:rPr lang="fr-FR"/>
              <a:t>En résumé, les tutoré(e)s recherchent un soutien académique et moral qui leur permette de réussir leurs études et de se préparer à leur future carrière. Ils attendent également une relation de tutorat basée sur la confiance, la clarté et le respect mutuel.</a:t>
            </a:r>
          </a:p>
          <a:p>
            <a:pPr eaLnBrk="1" hangingPunct="1"/>
            <a:endParaRPr lang="en-GB" altLang="fr-FR"/>
          </a:p>
        </p:txBody>
      </p:sp>
    </p:spTree>
    <p:extLst>
      <p:ext uri="{BB962C8B-B14F-4D97-AF65-F5344CB8AC3E}">
        <p14:creationId xmlns:p14="http://schemas.microsoft.com/office/powerpoint/2010/main" val="4655927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56</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b="1"/>
              <a:t>Attentes d'un tutoré</a:t>
            </a:r>
          </a:p>
          <a:p>
            <a:pPr>
              <a:buFont typeface="+mj-lt"/>
              <a:buAutoNum type="arabicPeriod"/>
            </a:pPr>
            <a:r>
              <a:rPr lang="fr-FR" b="1"/>
              <a:t>Disponibilité et Accessibilité :</a:t>
            </a:r>
            <a:endParaRPr lang="fr-FR"/>
          </a:p>
          <a:p>
            <a:pPr marL="742950" lvl="1" indent="-285750">
              <a:buFont typeface="+mj-lt"/>
              <a:buAutoNum type="arabicPeriod"/>
            </a:pPr>
            <a:r>
              <a:rPr lang="fr-FR"/>
              <a:t>Accessibilité du tuteur pour des questions et des clarifications.</a:t>
            </a:r>
          </a:p>
          <a:p>
            <a:pPr marL="742950" lvl="1" indent="-285750">
              <a:buFont typeface="+mj-lt"/>
              <a:buAutoNum type="arabicPeriod"/>
            </a:pPr>
            <a:r>
              <a:rPr lang="fr-FR"/>
              <a:t>Disponibilité pour des sessions régulières et planifiées.</a:t>
            </a:r>
          </a:p>
          <a:p>
            <a:pPr>
              <a:buFont typeface="+mj-lt"/>
              <a:buAutoNum type="arabicPeriod"/>
            </a:pPr>
            <a:r>
              <a:rPr lang="fr-FR" b="1"/>
              <a:t>Clarté et Structure :</a:t>
            </a:r>
            <a:endParaRPr lang="fr-FR"/>
          </a:p>
          <a:p>
            <a:pPr marL="742950" lvl="1" indent="-285750">
              <a:buFont typeface="+mj-lt"/>
              <a:buAutoNum type="arabicPeriod"/>
            </a:pPr>
            <a:r>
              <a:rPr lang="fr-FR"/>
              <a:t>Explications claires et structurées des concepts difficiles.</a:t>
            </a:r>
          </a:p>
          <a:p>
            <a:pPr marL="742950" lvl="1" indent="-285750">
              <a:buFont typeface="+mj-lt"/>
              <a:buAutoNum type="arabicPeriod"/>
            </a:pPr>
            <a:r>
              <a:rPr lang="fr-FR"/>
              <a:t>Plans de travail bien définis et objectifs clairs.</a:t>
            </a:r>
          </a:p>
          <a:p>
            <a:pPr>
              <a:buFont typeface="+mj-lt"/>
              <a:buAutoNum type="arabicPeriod"/>
            </a:pPr>
            <a:r>
              <a:rPr lang="fr-FR" b="1"/>
              <a:t>Personnalisation de l'Enseignement :</a:t>
            </a:r>
            <a:endParaRPr lang="fr-FR"/>
          </a:p>
          <a:p>
            <a:pPr marL="742950" lvl="1" indent="-285750">
              <a:buFont typeface="+mj-lt"/>
              <a:buAutoNum type="arabicPeriod"/>
            </a:pPr>
            <a:r>
              <a:rPr lang="fr-FR"/>
              <a:t>Adaptation de l'enseignement aux besoins spécifiques du tutoré.</a:t>
            </a:r>
          </a:p>
          <a:p>
            <a:pPr marL="742950" lvl="1" indent="-285750">
              <a:buFont typeface="+mj-lt"/>
              <a:buAutoNum type="arabicPeriod"/>
            </a:pPr>
            <a:r>
              <a:rPr lang="fr-FR"/>
              <a:t>Utilisation de méthodes d'enseignement variées et adaptées au style d'apprentissage du tutoré.</a:t>
            </a:r>
          </a:p>
          <a:p>
            <a:pPr>
              <a:buFont typeface="+mj-lt"/>
              <a:buAutoNum type="arabicPeriod"/>
            </a:pPr>
            <a:r>
              <a:rPr lang="fr-FR" b="1"/>
              <a:t>Patience et Empathie :</a:t>
            </a:r>
            <a:endParaRPr lang="fr-FR"/>
          </a:p>
          <a:p>
            <a:pPr marL="742950" lvl="1" indent="-285750">
              <a:buFont typeface="+mj-lt"/>
              <a:buAutoNum type="arabicPeriod"/>
            </a:pPr>
            <a:r>
              <a:rPr lang="fr-FR"/>
              <a:t>Patience face aux difficultés d'apprentissage du tutoré.</a:t>
            </a:r>
          </a:p>
          <a:p>
            <a:pPr marL="742950" lvl="1" indent="-285750">
              <a:buFont typeface="+mj-lt"/>
              <a:buAutoNum type="arabicPeriod"/>
            </a:pPr>
            <a:r>
              <a:rPr lang="fr-FR"/>
              <a:t>Empathie pour comprendre les défis personnels et académiques.</a:t>
            </a:r>
          </a:p>
          <a:p>
            <a:pPr>
              <a:buFont typeface="+mj-lt"/>
              <a:buAutoNum type="arabicPeriod"/>
            </a:pPr>
            <a:r>
              <a:rPr lang="fr-FR" b="1"/>
              <a:t>Professionnalisme et Expertise :</a:t>
            </a:r>
            <a:endParaRPr lang="fr-FR"/>
          </a:p>
          <a:p>
            <a:pPr marL="742950" lvl="1" indent="-285750">
              <a:buFont typeface="+mj-lt"/>
              <a:buAutoNum type="arabicPeriod"/>
            </a:pPr>
            <a:r>
              <a:rPr lang="fr-FR"/>
              <a:t>Expertise du tuteur dans le domaine d'études.</a:t>
            </a:r>
          </a:p>
          <a:p>
            <a:pPr marL="742950" lvl="1" indent="-285750">
              <a:buFont typeface="+mj-lt"/>
              <a:buAutoNum type="arabicPeriod"/>
            </a:pPr>
            <a:r>
              <a:rPr lang="fr-FR"/>
              <a:t>Professionnalisme dans l'approche et le comportement.</a:t>
            </a:r>
          </a:p>
          <a:p>
            <a:pPr>
              <a:buFont typeface="+mj-lt"/>
              <a:buAutoNum type="arabicPeriod"/>
            </a:pPr>
            <a:r>
              <a:rPr lang="fr-FR" b="1"/>
              <a:t>Encouragement de l'Autonomie :</a:t>
            </a:r>
            <a:endParaRPr lang="fr-FR"/>
          </a:p>
          <a:p>
            <a:pPr marL="742950" lvl="1" indent="-285750">
              <a:buFont typeface="+mj-lt"/>
              <a:buAutoNum type="arabicPeriod"/>
            </a:pPr>
            <a:r>
              <a:rPr lang="fr-FR"/>
              <a:t>Encouragement à développer des compétences d'auto-apprentissage.</a:t>
            </a:r>
          </a:p>
          <a:p>
            <a:pPr marL="742950" lvl="1" indent="-285750">
              <a:buFont typeface="+mj-lt"/>
              <a:buAutoNum type="arabicPeriod"/>
            </a:pPr>
            <a:r>
              <a:rPr lang="fr-FR"/>
              <a:t>Favoriser l'autonomie et la responsabilité dans les études.</a:t>
            </a:r>
          </a:p>
          <a:p>
            <a:r>
              <a:rPr lang="fr-FR"/>
              <a:t>En résumé, les tutoré(e)s recherchent un soutien académique et moral qui leur permette de réussir leurs études et de se préparer à leur future carrière. Ils attendent également une relation de tutorat basée sur la confiance, la clarté et le respect mutuel.</a:t>
            </a:r>
          </a:p>
          <a:p>
            <a:pPr eaLnBrk="1" hangingPunct="1"/>
            <a:endParaRPr lang="en-GB" altLang="fr-FR"/>
          </a:p>
        </p:txBody>
      </p:sp>
    </p:spTree>
    <p:extLst>
      <p:ext uri="{BB962C8B-B14F-4D97-AF65-F5344CB8AC3E}">
        <p14:creationId xmlns:p14="http://schemas.microsoft.com/office/powerpoint/2010/main" val="25280919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57</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b="1"/>
              <a:t>Attentes d'un tutoré</a:t>
            </a:r>
          </a:p>
          <a:p>
            <a:pPr>
              <a:buFont typeface="+mj-lt"/>
              <a:buAutoNum type="arabicPeriod"/>
            </a:pPr>
            <a:r>
              <a:rPr lang="fr-FR" b="1"/>
              <a:t>Disponibilité et Accessibilité :</a:t>
            </a:r>
            <a:endParaRPr lang="fr-FR"/>
          </a:p>
          <a:p>
            <a:pPr marL="742950" lvl="1" indent="-285750">
              <a:buFont typeface="+mj-lt"/>
              <a:buAutoNum type="arabicPeriod"/>
            </a:pPr>
            <a:r>
              <a:rPr lang="fr-FR"/>
              <a:t>Accessibilité du tuteur pour des questions et des clarifications.</a:t>
            </a:r>
          </a:p>
          <a:p>
            <a:pPr marL="742950" lvl="1" indent="-285750">
              <a:buFont typeface="+mj-lt"/>
              <a:buAutoNum type="arabicPeriod"/>
            </a:pPr>
            <a:r>
              <a:rPr lang="fr-FR"/>
              <a:t>Disponibilité pour des sessions régulières et planifiées.</a:t>
            </a:r>
          </a:p>
          <a:p>
            <a:pPr>
              <a:buFont typeface="+mj-lt"/>
              <a:buAutoNum type="arabicPeriod"/>
            </a:pPr>
            <a:r>
              <a:rPr lang="fr-FR" b="1"/>
              <a:t>Clarté et Structure :</a:t>
            </a:r>
            <a:endParaRPr lang="fr-FR"/>
          </a:p>
          <a:p>
            <a:pPr marL="742950" lvl="1" indent="-285750">
              <a:buFont typeface="+mj-lt"/>
              <a:buAutoNum type="arabicPeriod"/>
            </a:pPr>
            <a:r>
              <a:rPr lang="fr-FR"/>
              <a:t>Explications claires et structurées des concepts difficiles.</a:t>
            </a:r>
          </a:p>
          <a:p>
            <a:pPr marL="742950" lvl="1" indent="-285750">
              <a:buFont typeface="+mj-lt"/>
              <a:buAutoNum type="arabicPeriod"/>
            </a:pPr>
            <a:r>
              <a:rPr lang="fr-FR"/>
              <a:t>Plans de travail bien définis et objectifs clairs.</a:t>
            </a:r>
          </a:p>
          <a:p>
            <a:pPr>
              <a:buFont typeface="+mj-lt"/>
              <a:buAutoNum type="arabicPeriod"/>
            </a:pPr>
            <a:r>
              <a:rPr lang="fr-FR" b="1"/>
              <a:t>Personnalisation de l'Enseignement :</a:t>
            </a:r>
            <a:endParaRPr lang="fr-FR"/>
          </a:p>
          <a:p>
            <a:pPr marL="742950" lvl="1" indent="-285750">
              <a:buFont typeface="+mj-lt"/>
              <a:buAutoNum type="arabicPeriod"/>
            </a:pPr>
            <a:r>
              <a:rPr lang="fr-FR"/>
              <a:t>Adaptation de l'enseignement aux besoins spécifiques du tutoré.</a:t>
            </a:r>
          </a:p>
          <a:p>
            <a:pPr marL="742950" lvl="1" indent="-285750">
              <a:buFont typeface="+mj-lt"/>
              <a:buAutoNum type="arabicPeriod"/>
            </a:pPr>
            <a:r>
              <a:rPr lang="fr-FR"/>
              <a:t>Utilisation de méthodes d'enseignement variées et adaptées au style d'apprentissage du tutoré.</a:t>
            </a:r>
          </a:p>
          <a:p>
            <a:pPr>
              <a:buFont typeface="+mj-lt"/>
              <a:buAutoNum type="arabicPeriod"/>
            </a:pPr>
            <a:r>
              <a:rPr lang="fr-FR" b="1"/>
              <a:t>Patience et Empathie :</a:t>
            </a:r>
            <a:endParaRPr lang="fr-FR"/>
          </a:p>
          <a:p>
            <a:pPr marL="742950" lvl="1" indent="-285750">
              <a:buFont typeface="+mj-lt"/>
              <a:buAutoNum type="arabicPeriod"/>
            </a:pPr>
            <a:r>
              <a:rPr lang="fr-FR"/>
              <a:t>Patience face aux difficultés d'apprentissage du tutoré.</a:t>
            </a:r>
          </a:p>
          <a:p>
            <a:pPr marL="742950" lvl="1" indent="-285750">
              <a:buFont typeface="+mj-lt"/>
              <a:buAutoNum type="arabicPeriod"/>
            </a:pPr>
            <a:r>
              <a:rPr lang="fr-FR"/>
              <a:t>Empathie pour comprendre les défis personnels et académiques.</a:t>
            </a:r>
          </a:p>
          <a:p>
            <a:pPr>
              <a:buFont typeface="+mj-lt"/>
              <a:buAutoNum type="arabicPeriod"/>
            </a:pPr>
            <a:r>
              <a:rPr lang="fr-FR" b="1"/>
              <a:t>Professionnalisme et Expertise :</a:t>
            </a:r>
            <a:endParaRPr lang="fr-FR"/>
          </a:p>
          <a:p>
            <a:pPr marL="742950" lvl="1" indent="-285750">
              <a:buFont typeface="+mj-lt"/>
              <a:buAutoNum type="arabicPeriod"/>
            </a:pPr>
            <a:r>
              <a:rPr lang="fr-FR"/>
              <a:t>Expertise du tuteur dans le domaine d'études.</a:t>
            </a:r>
          </a:p>
          <a:p>
            <a:pPr marL="742950" lvl="1" indent="-285750">
              <a:buFont typeface="+mj-lt"/>
              <a:buAutoNum type="arabicPeriod"/>
            </a:pPr>
            <a:r>
              <a:rPr lang="fr-FR"/>
              <a:t>Professionnalisme dans l'approche et le comportement.</a:t>
            </a:r>
          </a:p>
          <a:p>
            <a:pPr>
              <a:buFont typeface="+mj-lt"/>
              <a:buAutoNum type="arabicPeriod"/>
            </a:pPr>
            <a:r>
              <a:rPr lang="fr-FR" b="1"/>
              <a:t>Encouragement de l'Autonomie :</a:t>
            </a:r>
            <a:endParaRPr lang="fr-FR"/>
          </a:p>
          <a:p>
            <a:pPr marL="742950" lvl="1" indent="-285750">
              <a:buFont typeface="+mj-lt"/>
              <a:buAutoNum type="arabicPeriod"/>
            </a:pPr>
            <a:r>
              <a:rPr lang="fr-FR"/>
              <a:t>Encouragement à développer des compétences d'auto-apprentissage.</a:t>
            </a:r>
          </a:p>
          <a:p>
            <a:pPr marL="742950" lvl="1" indent="-285750">
              <a:buFont typeface="+mj-lt"/>
              <a:buAutoNum type="arabicPeriod"/>
            </a:pPr>
            <a:r>
              <a:rPr lang="fr-FR"/>
              <a:t>Favoriser l'autonomie et la responsabilité dans les études.</a:t>
            </a:r>
          </a:p>
          <a:p>
            <a:r>
              <a:rPr lang="fr-FR"/>
              <a:t>En résumé, les tutoré(e)s recherchent un soutien académique et moral qui leur permette de réussir leurs études et de se préparer à leur future carrière. Ils attendent également une relation de tutorat basée sur la confiance, la clarté et le respect mutuel.</a:t>
            </a:r>
          </a:p>
          <a:p>
            <a:pPr eaLnBrk="1" hangingPunct="1"/>
            <a:endParaRPr lang="en-GB" altLang="fr-FR"/>
          </a:p>
        </p:txBody>
      </p:sp>
    </p:spTree>
    <p:extLst>
      <p:ext uri="{BB962C8B-B14F-4D97-AF65-F5344CB8AC3E}">
        <p14:creationId xmlns:p14="http://schemas.microsoft.com/office/powerpoint/2010/main" val="3946351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58</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18944897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59</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37447428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60</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t>En tant que tuteur, vous avez plusieurs responsabilités fondamentales, notamment celles liées au soutien à l'apprentissage et au développement professionnel de votre tutoré. Voici une introduction aux principales responsabilités d'un tuteur dans ce contexte :</a:t>
            </a:r>
          </a:p>
          <a:p>
            <a:pPr>
              <a:buFont typeface="+mj-lt"/>
              <a:buAutoNum type="arabicPeriod"/>
            </a:pPr>
            <a:r>
              <a:rPr lang="fr-FR" b="1"/>
              <a:t>Soutien à l'apprentissage</a:t>
            </a:r>
            <a:r>
              <a:rPr lang="fr-FR"/>
              <a:t> :</a:t>
            </a:r>
          </a:p>
          <a:p>
            <a:pPr marL="742950" lvl="1" indent="-285750">
              <a:buFont typeface="+mj-lt"/>
              <a:buAutoNum type="arabicPeriod"/>
            </a:pPr>
            <a:r>
              <a:rPr lang="fr-FR" b="1"/>
              <a:t>Évaluation des besoins</a:t>
            </a:r>
            <a:r>
              <a:rPr lang="fr-FR"/>
              <a:t> : Le tuteur doit évaluer les besoins académiques et personnels de son tutoré afin de fournir un soutien adapté.</a:t>
            </a:r>
          </a:p>
          <a:p>
            <a:pPr marL="742950" lvl="1" indent="-285750">
              <a:buFont typeface="+mj-lt"/>
              <a:buAutoNum type="arabicPeriod"/>
            </a:pPr>
            <a:r>
              <a:rPr lang="fr-FR" b="1"/>
              <a:t>Planification de l'apprentissage</a:t>
            </a:r>
            <a:r>
              <a:rPr lang="fr-FR"/>
              <a:t> : Élaborer un plan d'action pour atteindre les objectifs d'apprentissage spécifiques.</a:t>
            </a:r>
          </a:p>
          <a:p>
            <a:pPr marL="742950" lvl="1" indent="-285750">
              <a:buFont typeface="+mj-lt"/>
              <a:buAutoNum type="arabicPeriod"/>
            </a:pPr>
            <a:r>
              <a:rPr lang="fr-FR" b="1"/>
              <a:t>Enseignement et démonstration</a:t>
            </a:r>
            <a:r>
              <a:rPr lang="fr-FR"/>
              <a:t> : Fournir des explications claires et des démonstrations pour aider le tutoré à comprendre les concepts difficiles.</a:t>
            </a:r>
          </a:p>
          <a:p>
            <a:pPr>
              <a:buFont typeface="+mj-lt"/>
              <a:buAutoNum type="arabicPeriod"/>
            </a:pPr>
            <a:r>
              <a:rPr lang="fr-FR" b="1"/>
              <a:t>Développement professionnel</a:t>
            </a:r>
            <a:r>
              <a:rPr lang="fr-FR"/>
              <a:t> :</a:t>
            </a:r>
          </a:p>
          <a:p>
            <a:pPr marL="742950" lvl="1" indent="-285750">
              <a:buFont typeface="+mj-lt"/>
              <a:buAutoNum type="arabicPeriod"/>
            </a:pPr>
            <a:r>
              <a:rPr lang="fr-FR" b="1"/>
              <a:t>Identification des objectifs professionnels</a:t>
            </a:r>
            <a:r>
              <a:rPr lang="fr-FR"/>
              <a:t> : Aider le tutoré à identifier ses objectifs professionnels à court et à long terme.</a:t>
            </a:r>
          </a:p>
          <a:p>
            <a:pPr marL="742950" lvl="1" indent="-285750">
              <a:buFont typeface="+mj-lt"/>
              <a:buAutoNum type="arabicPeriod"/>
            </a:pPr>
            <a:r>
              <a:rPr lang="fr-FR" b="1"/>
              <a:t>Planification du développement</a:t>
            </a:r>
            <a:r>
              <a:rPr lang="fr-FR"/>
              <a:t> : Collaborer avec le tutoré pour élaborer un plan de développement professionnel et personnel.</a:t>
            </a:r>
          </a:p>
          <a:p>
            <a:pPr marL="742950" lvl="1" indent="-285750">
              <a:buFont typeface="+mj-lt"/>
              <a:buAutoNum type="arabicPeriod"/>
            </a:pPr>
            <a:r>
              <a:rPr lang="fr-FR" b="1"/>
              <a:t>Feedback constructif</a:t>
            </a:r>
            <a:r>
              <a:rPr lang="fr-FR"/>
              <a:t> : Fournir un feedback constructif pour aider le tutoré à améliorer ses compétences et à développer sa carrière.</a:t>
            </a:r>
          </a:p>
          <a:p>
            <a:pPr>
              <a:buFont typeface="+mj-lt"/>
              <a:buAutoNum type="arabicPeriod"/>
            </a:pPr>
            <a:r>
              <a:rPr lang="fr-FR" b="1"/>
              <a:t>Encouragement et motivation</a:t>
            </a:r>
            <a:r>
              <a:rPr lang="fr-FR"/>
              <a:t> :</a:t>
            </a:r>
          </a:p>
          <a:p>
            <a:pPr marL="742950" lvl="1" indent="-285750">
              <a:buFont typeface="+mj-lt"/>
              <a:buAutoNum type="arabicPeriod"/>
            </a:pPr>
            <a:r>
              <a:rPr lang="fr-FR" b="1"/>
              <a:t>Renforcement positif</a:t>
            </a:r>
            <a:r>
              <a:rPr lang="fr-FR"/>
              <a:t> : Encourager le tutoré à mesure qu'il progresse dans son apprentissage et dans son développement professionnel.</a:t>
            </a:r>
          </a:p>
          <a:p>
            <a:pPr marL="742950" lvl="1" indent="-285750">
              <a:buFont typeface="+mj-lt"/>
              <a:buAutoNum type="arabicPeriod"/>
            </a:pPr>
            <a:r>
              <a:rPr lang="fr-FR" b="1"/>
              <a:t>Réflexion et encouragement</a:t>
            </a:r>
            <a:r>
              <a:rPr lang="fr-FR"/>
              <a:t> : Aider le tutoré à réfléchir sur ses expériences d'apprentissage et à se fixer des objectifs d'amélioration continue.</a:t>
            </a:r>
          </a:p>
          <a:p>
            <a:pPr>
              <a:buFont typeface="+mj-lt"/>
              <a:buAutoNum type="arabicPeriod"/>
            </a:pPr>
            <a:r>
              <a:rPr lang="fr-FR" b="1"/>
              <a:t>Soutien émotionnel et relationnel</a:t>
            </a:r>
            <a:r>
              <a:rPr lang="fr-FR"/>
              <a:t> :</a:t>
            </a:r>
          </a:p>
          <a:p>
            <a:pPr marL="742950" lvl="1" indent="-285750">
              <a:buFont typeface="+mj-lt"/>
              <a:buAutoNum type="arabicPeriod"/>
            </a:pPr>
            <a:r>
              <a:rPr lang="fr-FR" b="1"/>
              <a:t>Écoute active</a:t>
            </a:r>
            <a:r>
              <a:rPr lang="fr-FR"/>
              <a:t> : Écouter attentivement les préoccupations du tutoré et lui offrir un espace sûr pour partager ses difficultés.</a:t>
            </a:r>
          </a:p>
          <a:p>
            <a:pPr marL="742950" lvl="1" indent="-285750">
              <a:buFont typeface="+mj-lt"/>
              <a:buAutoNum type="arabicPeriod"/>
            </a:pPr>
            <a:r>
              <a:rPr lang="fr-FR" b="1"/>
              <a:t>Soutien émotionnel</a:t>
            </a:r>
            <a:r>
              <a:rPr lang="fr-FR"/>
              <a:t> : Apporter un soutien émotionnel lorsque nécessaire, en particulier dans les périodes de stress ou d'incertitude.</a:t>
            </a:r>
          </a:p>
          <a:p>
            <a:pPr>
              <a:buFont typeface="+mj-lt"/>
              <a:buAutoNum type="arabicPeriod"/>
            </a:pPr>
            <a:r>
              <a:rPr lang="fr-FR" b="1"/>
              <a:t>Suivi et évaluation</a:t>
            </a:r>
            <a:r>
              <a:rPr lang="fr-FR"/>
              <a:t> :</a:t>
            </a:r>
          </a:p>
          <a:p>
            <a:pPr marL="742950" lvl="1" indent="-285750">
              <a:buFont typeface="+mj-lt"/>
              <a:buAutoNum type="arabicPeriod"/>
            </a:pPr>
            <a:r>
              <a:rPr lang="fr-FR" b="1"/>
              <a:t>Évaluation des progrès</a:t>
            </a:r>
            <a:r>
              <a:rPr lang="fr-FR"/>
              <a:t> : Évaluer régulièrement les progrès du tutoré et ajuster les méthodes d'enseignement et de soutien en conséquence.</a:t>
            </a:r>
          </a:p>
          <a:p>
            <a:pPr marL="742950" lvl="1" indent="-285750">
              <a:buFont typeface="+mj-lt"/>
              <a:buAutoNum type="arabicPeriod"/>
            </a:pPr>
            <a:r>
              <a:rPr lang="fr-FR" b="1"/>
              <a:t>Rapports et documentation</a:t>
            </a:r>
            <a:r>
              <a:rPr lang="fr-FR"/>
              <a:t> : Documenter les progrès et les réalisations du tutoré pour évaluer l'efficacité du programme de tutorat.</a:t>
            </a:r>
          </a:p>
          <a:p>
            <a:r>
              <a:rPr lang="fr-FR"/>
              <a:t>En résumé, le rôle du tuteur va bien au-delà de l'enseignement de concepts académiques. C'est une responsabilité qui nécessite de soutenir activement le développement global de la personne tutorée, en l'aidant à atteindre ses objectifs personnels et professionnels à travers un soutien personnalisé et un encouragement constant.</a:t>
            </a:r>
          </a:p>
          <a:p>
            <a:pPr eaLnBrk="1" hangingPunct="1"/>
            <a:endParaRPr lang="en-GB" altLang="fr-FR"/>
          </a:p>
        </p:txBody>
      </p:sp>
    </p:spTree>
    <p:extLst>
      <p:ext uri="{BB962C8B-B14F-4D97-AF65-F5344CB8AC3E}">
        <p14:creationId xmlns:p14="http://schemas.microsoft.com/office/powerpoint/2010/main" val="914615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7</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b="1"/>
              <a:t>Partie 1 : Les enjeux du tutorat</a:t>
            </a:r>
          </a:p>
          <a:p>
            <a:pPr>
              <a:buFont typeface="+mj-lt"/>
              <a:buAutoNum type="arabicPeriod"/>
            </a:pPr>
            <a:r>
              <a:rPr lang="fr-FR" b="1"/>
              <a:t>Le tutorat permet uniquement de transmettre des connaissances académiques.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Le tutorat ne se limite pas à la transmission de connaissances académiques. Il inclut également le développement de compétences personnelles, l'orientation et le soutien moral des tutoré(e)s.</a:t>
            </a:r>
          </a:p>
          <a:p>
            <a:pPr>
              <a:buFont typeface="+mj-lt"/>
              <a:buAutoNum type="arabicPeriod"/>
            </a:pPr>
            <a:r>
              <a:rPr lang="fr-FR" b="1"/>
              <a:t>Les enjeux du tutorat incluent la réduction du décrochage scolaire.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Un des principaux enjeux du tutorat est de fournir un soutien personnalisé aux élèves en difficulté, ce qui peut aider à prévenir le décrochage scolaire et améliorer les taux de réussite.</a:t>
            </a:r>
          </a:p>
          <a:p>
            <a:r>
              <a:rPr lang="fr-FR" b="1"/>
              <a:t>Partie 2 : Les besoins et attentes des tutoré(e)s</a:t>
            </a:r>
          </a:p>
          <a:p>
            <a:pPr>
              <a:buFont typeface="+mj-lt"/>
              <a:buAutoNum type="arabicPeriod"/>
            </a:pPr>
            <a:r>
              <a:rPr lang="fr-FR" b="1"/>
              <a:t>Les tutoré(e)s s'attendent principalement à recevoir des solutions toutes faites à leurs problèmes académiques.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Les tutoré(e)s recherchent généralement une aide pour développer leurs propres compétences et stratégies de résolution de problèmes, pas simplement des solutions toutes faites.</a:t>
            </a:r>
          </a:p>
          <a:p>
            <a:pPr>
              <a:buFont typeface="+mj-lt"/>
              <a:buAutoNum type="arabicPeriod"/>
            </a:pPr>
            <a:r>
              <a:rPr lang="fr-FR" b="1"/>
              <a:t>Les besoins des tutoré(e)s varient en fonction de leur niveau académique et de leur contexte personnel.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Chaque tutoré(e) a des besoins spécifiques qui dépendent de leur niveau de compétence, de leur contexte familial et de leurs objectifs personnels, nécessitant une approche individualisée.</a:t>
            </a:r>
          </a:p>
          <a:p>
            <a:r>
              <a:rPr lang="fr-FR" b="1"/>
              <a:t>Partie 3 : Assumer son rôle de tuteur / tutrice</a:t>
            </a:r>
          </a:p>
          <a:p>
            <a:pPr>
              <a:buFont typeface="+mj-lt"/>
              <a:buAutoNum type="arabicPeriod"/>
            </a:pPr>
            <a:r>
              <a:rPr lang="fr-FR" b="1"/>
              <a:t>Un bon tuteur doit impérativement être un expert dans toutes les matières qu'il enseigne.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Un bon tuteur doit avoir une bonne compréhension des matières qu'il enseigne, mais il doit surtout être capable de guider, de motiver et de développer des stratégies d'apprentissage adaptées aux besoins de ses tutoré(e)s.</a:t>
            </a:r>
          </a:p>
          <a:p>
            <a:pPr>
              <a:buFont typeface="+mj-lt"/>
              <a:buAutoNum type="arabicPeriod"/>
            </a:pPr>
            <a:r>
              <a:rPr lang="fr-FR" b="1"/>
              <a:t>La communication est une compétence essentielle pour assumer le rôle de tuteur.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La communication est cruciale pour établir une relation de confiance avec le tutoré, expliquer clairement les concepts et écouter activement les préoccupations et besoins du tutoré.</a:t>
            </a:r>
          </a:p>
          <a:p>
            <a:r>
              <a:rPr lang="fr-FR" b="1"/>
              <a:t>Partie 4 : Accueillir un(e) tutoré(e)</a:t>
            </a:r>
          </a:p>
          <a:p>
            <a:pPr>
              <a:buFont typeface="+mj-lt"/>
              <a:buAutoNum type="arabicPeriod"/>
            </a:pPr>
            <a:r>
              <a:rPr lang="fr-FR" b="1"/>
              <a:t>La première rencontre avec un(e) tutoré(e) est déterminante pour établir une relation de confiance.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La première rencontre permet de poser les bases de la relation tutorale, de comprendre les attentes du tutoré et de créer un environnement de confiance et de respect mutuel.</a:t>
            </a:r>
          </a:p>
          <a:p>
            <a:pPr>
              <a:buFont typeface="+mj-lt"/>
              <a:buAutoNum type="arabicPeriod"/>
            </a:pPr>
            <a:r>
              <a:rPr lang="fr-FR" b="1"/>
              <a:t>Il est inutile de discuter des objectifs de la tutelle dès la première rencontre.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Discuter des objectifs dès la première rencontre permet de clarifier les attentes, de fixer des buts précis et de planifier les étapes nécessaires pour les atteindre, ce qui est essentiel pour le succès du tutorat.</a:t>
            </a:r>
          </a:p>
          <a:p>
            <a:r>
              <a:rPr lang="fr-FR" b="1"/>
              <a:t>Partie 5 : La transmission du savoir</a:t>
            </a:r>
          </a:p>
          <a:p>
            <a:pPr>
              <a:buFont typeface="+mj-lt"/>
              <a:buAutoNum type="arabicPeriod"/>
            </a:pPr>
            <a:r>
              <a:rPr lang="fr-FR" b="1"/>
              <a:t>La transmission du savoir dans le cadre du tutorat est un processus unidirectionnel du tuteur vers le tutoré.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La transmission du savoir est un processus interactif où le tuteur et le tutoré échangent, posent des questions et participent activement à l'apprentissage.</a:t>
            </a:r>
          </a:p>
          <a:p>
            <a:pPr>
              <a:buFont typeface="+mj-lt"/>
              <a:buAutoNum type="arabicPeriod"/>
            </a:pPr>
            <a:r>
              <a:rPr lang="fr-FR" b="1"/>
              <a:t>Les techniques pédagogiques variées sont importantes pour une transmission efficace du savoir.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Utiliser des techniques pédagogiques variées permet de s'adapter aux différents styles d'apprentissage des tutoré(e)s et de rendre l'apprentissage plus engageant et efficace.</a:t>
            </a:r>
          </a:p>
          <a:p>
            <a:r>
              <a:rPr lang="fr-FR" b="1"/>
              <a:t>Partie 6 : Jalonner le parcours du (de la) tutoré(e)</a:t>
            </a:r>
          </a:p>
          <a:p>
            <a:pPr>
              <a:buFont typeface="+mj-lt"/>
              <a:buAutoNum type="arabicPeriod"/>
            </a:pPr>
            <a:r>
              <a:rPr lang="fr-FR" b="1"/>
              <a:t>Il est important de fixer des étapes intermédiaires pour mesurer les progrès du tutoré.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Fixer des étapes intermédiaires permet de suivre les progrès, de motiver le tutoré en célébrant les petites réussites et d'ajuster les stratégies si nécessaire.</a:t>
            </a:r>
          </a:p>
          <a:p>
            <a:pPr>
              <a:buFont typeface="+mj-lt"/>
              <a:buAutoNum type="arabicPeriod"/>
            </a:pPr>
            <a:r>
              <a:rPr lang="fr-FR" b="1"/>
              <a:t>L'évaluation régulière des compétences du tutoré n'est pas nécessaire dans un parcours de tutelle.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L'évaluation régulière permet d'identifier les points forts et les domaines à améliorer, et de s'assurer que le tutoré progresse de manière cohérente vers ses objectifs.</a:t>
            </a:r>
          </a:p>
          <a:p>
            <a:r>
              <a:rPr lang="fr-FR" b="1"/>
              <a:t>Partie 7 : Agir avant qu'il ne soit trop tard</a:t>
            </a:r>
          </a:p>
          <a:p>
            <a:pPr>
              <a:buFont typeface="+mj-lt"/>
              <a:buAutoNum type="arabicPeriod"/>
            </a:pPr>
            <a:r>
              <a:rPr lang="fr-FR" b="1"/>
              <a:t>Il est crucial d'intervenir rapidement lorsqu'un tutoré montre des signes de découragement.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Intervenir rapidement peut aider à remonter le moral du tutoré, à résoudre les difficultés avant qu'elles ne s'aggravent et à éviter un décrochage scolaire ou un abandon de l'apprentissage.</a:t>
            </a:r>
          </a:p>
          <a:p>
            <a:pPr>
              <a:buFont typeface="+mj-lt"/>
              <a:buAutoNum type="arabicPeriod"/>
            </a:pPr>
            <a:r>
              <a:rPr lang="fr-FR" b="1"/>
              <a:t>Attendre que le tutoré demande de l'aide est la meilleure stratégie pour gérer les problèmes.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Attendre que le tutoré demande de l'aide peut retarder la résolution des problèmes. Il est préférable que le tuteur soit proactif, observe les signes de difficultés et propose son aide rapidement.</a:t>
            </a:r>
          </a:p>
          <a:p>
            <a:pPr eaLnBrk="1" hangingPunct="1"/>
            <a:endParaRPr lang="en-GB" altLang="fr-FR"/>
          </a:p>
        </p:txBody>
      </p:sp>
    </p:spTree>
    <p:extLst>
      <p:ext uri="{BB962C8B-B14F-4D97-AF65-F5344CB8AC3E}">
        <p14:creationId xmlns:p14="http://schemas.microsoft.com/office/powerpoint/2010/main" val="19097237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61</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t>En tant que tuteur, vous avez plusieurs responsabilités fondamentales, notamment celles liées au soutien à l'apprentissage et au développement professionnel de votre tutoré. Voici une introduction aux principales responsabilités d'un tuteur dans ce contexte :</a:t>
            </a:r>
          </a:p>
          <a:p>
            <a:pPr>
              <a:buFont typeface="+mj-lt"/>
              <a:buAutoNum type="arabicPeriod"/>
            </a:pPr>
            <a:r>
              <a:rPr lang="fr-FR" b="1"/>
              <a:t>Soutien à l'apprentissage</a:t>
            </a:r>
            <a:r>
              <a:rPr lang="fr-FR"/>
              <a:t> :</a:t>
            </a:r>
          </a:p>
          <a:p>
            <a:pPr marL="742950" lvl="1" indent="-285750">
              <a:buFont typeface="+mj-lt"/>
              <a:buAutoNum type="arabicPeriod"/>
            </a:pPr>
            <a:r>
              <a:rPr lang="fr-FR" b="1"/>
              <a:t>Évaluation des besoins</a:t>
            </a:r>
            <a:r>
              <a:rPr lang="fr-FR"/>
              <a:t> : Le tuteur doit évaluer les besoins académiques et personnels de son tutoré afin de fournir un soutien adapté.</a:t>
            </a:r>
          </a:p>
          <a:p>
            <a:pPr marL="742950" lvl="1" indent="-285750">
              <a:buFont typeface="+mj-lt"/>
              <a:buAutoNum type="arabicPeriod"/>
            </a:pPr>
            <a:r>
              <a:rPr lang="fr-FR" b="1"/>
              <a:t>Planification de l'apprentissage</a:t>
            </a:r>
            <a:r>
              <a:rPr lang="fr-FR"/>
              <a:t> : Élaborer un plan d'action pour atteindre les objectifs d'apprentissage spécifiques.</a:t>
            </a:r>
          </a:p>
          <a:p>
            <a:pPr marL="742950" lvl="1" indent="-285750">
              <a:buFont typeface="+mj-lt"/>
              <a:buAutoNum type="arabicPeriod"/>
            </a:pPr>
            <a:r>
              <a:rPr lang="fr-FR" b="1"/>
              <a:t>Enseignement et démonstration</a:t>
            </a:r>
            <a:r>
              <a:rPr lang="fr-FR"/>
              <a:t> : Fournir des explications claires et des démonstrations pour aider le tutoré à comprendre les concepts difficiles.</a:t>
            </a:r>
          </a:p>
          <a:p>
            <a:pPr>
              <a:buFont typeface="+mj-lt"/>
              <a:buAutoNum type="arabicPeriod"/>
            </a:pPr>
            <a:r>
              <a:rPr lang="fr-FR" b="1"/>
              <a:t>Développement professionnel</a:t>
            </a:r>
            <a:r>
              <a:rPr lang="fr-FR"/>
              <a:t> :</a:t>
            </a:r>
          </a:p>
          <a:p>
            <a:pPr marL="742950" lvl="1" indent="-285750">
              <a:buFont typeface="+mj-lt"/>
              <a:buAutoNum type="arabicPeriod"/>
            </a:pPr>
            <a:r>
              <a:rPr lang="fr-FR" b="1"/>
              <a:t>Identification des objectifs professionnels</a:t>
            </a:r>
            <a:r>
              <a:rPr lang="fr-FR"/>
              <a:t> : Aider le tutoré à identifier ses objectifs professionnels à court et à long terme.</a:t>
            </a:r>
          </a:p>
          <a:p>
            <a:pPr marL="742950" lvl="1" indent="-285750">
              <a:buFont typeface="+mj-lt"/>
              <a:buAutoNum type="arabicPeriod"/>
            </a:pPr>
            <a:r>
              <a:rPr lang="fr-FR" b="1"/>
              <a:t>Planification du développement</a:t>
            </a:r>
            <a:r>
              <a:rPr lang="fr-FR"/>
              <a:t> : Collaborer avec le tutoré pour élaborer un plan de développement professionnel et personnel.</a:t>
            </a:r>
          </a:p>
          <a:p>
            <a:pPr marL="742950" lvl="1" indent="-285750">
              <a:buFont typeface="+mj-lt"/>
              <a:buAutoNum type="arabicPeriod"/>
            </a:pPr>
            <a:r>
              <a:rPr lang="fr-FR" b="1"/>
              <a:t>Feedback constructif</a:t>
            </a:r>
            <a:r>
              <a:rPr lang="fr-FR"/>
              <a:t> : Fournir un feedback constructif pour aider le tutoré à améliorer ses compétences et à développer sa carrière.</a:t>
            </a:r>
          </a:p>
          <a:p>
            <a:pPr>
              <a:buFont typeface="+mj-lt"/>
              <a:buAutoNum type="arabicPeriod"/>
            </a:pPr>
            <a:r>
              <a:rPr lang="fr-FR" b="1"/>
              <a:t>Encouragement et motivation</a:t>
            </a:r>
            <a:r>
              <a:rPr lang="fr-FR"/>
              <a:t> :</a:t>
            </a:r>
          </a:p>
          <a:p>
            <a:pPr marL="742950" lvl="1" indent="-285750">
              <a:buFont typeface="+mj-lt"/>
              <a:buAutoNum type="arabicPeriod"/>
            </a:pPr>
            <a:r>
              <a:rPr lang="fr-FR" b="1"/>
              <a:t>Renforcement positif</a:t>
            </a:r>
            <a:r>
              <a:rPr lang="fr-FR"/>
              <a:t> : Encourager le tutoré à mesure qu'il progresse dans son apprentissage et dans son développement professionnel.</a:t>
            </a:r>
          </a:p>
          <a:p>
            <a:pPr marL="742950" lvl="1" indent="-285750">
              <a:buFont typeface="+mj-lt"/>
              <a:buAutoNum type="arabicPeriod"/>
            </a:pPr>
            <a:r>
              <a:rPr lang="fr-FR" b="1"/>
              <a:t>Réflexion et encouragement</a:t>
            </a:r>
            <a:r>
              <a:rPr lang="fr-FR"/>
              <a:t> : Aider le tutoré à réfléchir sur ses expériences d'apprentissage et à se fixer des objectifs d'amélioration continue.</a:t>
            </a:r>
          </a:p>
          <a:p>
            <a:pPr>
              <a:buFont typeface="+mj-lt"/>
              <a:buAutoNum type="arabicPeriod"/>
            </a:pPr>
            <a:r>
              <a:rPr lang="fr-FR" b="1"/>
              <a:t>Soutien émotionnel et relationnel</a:t>
            </a:r>
            <a:r>
              <a:rPr lang="fr-FR"/>
              <a:t> :</a:t>
            </a:r>
          </a:p>
          <a:p>
            <a:pPr marL="742950" lvl="1" indent="-285750">
              <a:buFont typeface="+mj-lt"/>
              <a:buAutoNum type="arabicPeriod"/>
            </a:pPr>
            <a:r>
              <a:rPr lang="fr-FR" b="1"/>
              <a:t>Écoute active</a:t>
            </a:r>
            <a:r>
              <a:rPr lang="fr-FR"/>
              <a:t> : Écouter attentivement les préoccupations du tutoré et lui offrir un espace sûr pour partager ses difficultés.</a:t>
            </a:r>
          </a:p>
          <a:p>
            <a:pPr marL="742950" lvl="1" indent="-285750">
              <a:buFont typeface="+mj-lt"/>
              <a:buAutoNum type="arabicPeriod"/>
            </a:pPr>
            <a:r>
              <a:rPr lang="fr-FR" b="1"/>
              <a:t>Soutien émotionnel</a:t>
            </a:r>
            <a:r>
              <a:rPr lang="fr-FR"/>
              <a:t> : Apporter un soutien émotionnel lorsque nécessaire, en particulier dans les périodes de stress ou d'incertitude.</a:t>
            </a:r>
          </a:p>
          <a:p>
            <a:pPr>
              <a:buFont typeface="+mj-lt"/>
              <a:buAutoNum type="arabicPeriod"/>
            </a:pPr>
            <a:r>
              <a:rPr lang="fr-FR" b="1"/>
              <a:t>Suivi et évaluation</a:t>
            </a:r>
            <a:r>
              <a:rPr lang="fr-FR"/>
              <a:t> :</a:t>
            </a:r>
          </a:p>
          <a:p>
            <a:pPr marL="742950" lvl="1" indent="-285750">
              <a:buFont typeface="+mj-lt"/>
              <a:buAutoNum type="arabicPeriod"/>
            </a:pPr>
            <a:r>
              <a:rPr lang="fr-FR" b="1"/>
              <a:t>Évaluation des progrès</a:t>
            </a:r>
            <a:r>
              <a:rPr lang="fr-FR"/>
              <a:t> : Évaluer régulièrement les progrès du tutoré et ajuster les méthodes d'enseignement et de soutien en conséquence.</a:t>
            </a:r>
          </a:p>
          <a:p>
            <a:pPr marL="742950" lvl="1" indent="-285750">
              <a:buFont typeface="+mj-lt"/>
              <a:buAutoNum type="arabicPeriod"/>
            </a:pPr>
            <a:r>
              <a:rPr lang="fr-FR" b="1"/>
              <a:t>Rapports et documentation</a:t>
            </a:r>
            <a:r>
              <a:rPr lang="fr-FR"/>
              <a:t> : Documenter les progrès et les réalisations du tutoré pour évaluer l'efficacité du programme de tutorat.</a:t>
            </a:r>
          </a:p>
          <a:p>
            <a:r>
              <a:rPr lang="fr-FR"/>
              <a:t>En résumé, le rôle du tuteur va bien au-delà de l'enseignement de concepts académiques. C'est une responsabilité qui nécessite de soutenir activement le développement global de la personne tutorée, en l'aidant à atteindre ses objectifs personnels et professionnels à travers un soutien personnalisé et un encouragement constant.</a:t>
            </a:r>
          </a:p>
          <a:p>
            <a:pPr eaLnBrk="1" hangingPunct="1"/>
            <a:endParaRPr lang="en-GB" altLang="fr-FR"/>
          </a:p>
        </p:txBody>
      </p:sp>
    </p:spTree>
    <p:extLst>
      <p:ext uri="{BB962C8B-B14F-4D97-AF65-F5344CB8AC3E}">
        <p14:creationId xmlns:p14="http://schemas.microsoft.com/office/powerpoint/2010/main" val="4532871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62</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t>En tant que tuteur, vous avez plusieurs responsabilités fondamentales, notamment celles liées au soutien à l'apprentissage et au développement professionnel de votre tutoré. Voici une introduction aux principales responsabilités d'un tuteur dans ce contexte :</a:t>
            </a:r>
          </a:p>
          <a:p>
            <a:pPr>
              <a:buFont typeface="+mj-lt"/>
              <a:buAutoNum type="arabicPeriod"/>
            </a:pPr>
            <a:r>
              <a:rPr lang="fr-FR" b="1"/>
              <a:t>Soutien à l'apprentissage</a:t>
            </a:r>
            <a:r>
              <a:rPr lang="fr-FR"/>
              <a:t> :</a:t>
            </a:r>
          </a:p>
          <a:p>
            <a:pPr marL="742950" lvl="1" indent="-285750">
              <a:buFont typeface="+mj-lt"/>
              <a:buAutoNum type="arabicPeriod"/>
            </a:pPr>
            <a:r>
              <a:rPr lang="fr-FR" b="1"/>
              <a:t>Évaluation des besoins</a:t>
            </a:r>
            <a:r>
              <a:rPr lang="fr-FR"/>
              <a:t> : Le tuteur doit évaluer les besoins académiques et personnels de son tutoré afin de fournir un soutien adapté.</a:t>
            </a:r>
          </a:p>
          <a:p>
            <a:pPr marL="742950" lvl="1" indent="-285750">
              <a:buFont typeface="+mj-lt"/>
              <a:buAutoNum type="arabicPeriod"/>
            </a:pPr>
            <a:r>
              <a:rPr lang="fr-FR" b="1"/>
              <a:t>Planification de l'apprentissage</a:t>
            </a:r>
            <a:r>
              <a:rPr lang="fr-FR"/>
              <a:t> : Élaborer un plan d'action pour atteindre les objectifs d'apprentissage spécifiques.</a:t>
            </a:r>
          </a:p>
          <a:p>
            <a:pPr marL="742950" lvl="1" indent="-285750">
              <a:buFont typeface="+mj-lt"/>
              <a:buAutoNum type="arabicPeriod"/>
            </a:pPr>
            <a:r>
              <a:rPr lang="fr-FR" b="1"/>
              <a:t>Enseignement et démonstration</a:t>
            </a:r>
            <a:r>
              <a:rPr lang="fr-FR"/>
              <a:t> : Fournir des explications claires et des démonstrations pour aider le tutoré à comprendre les concepts difficiles.</a:t>
            </a:r>
          </a:p>
          <a:p>
            <a:pPr>
              <a:buFont typeface="+mj-lt"/>
              <a:buAutoNum type="arabicPeriod"/>
            </a:pPr>
            <a:r>
              <a:rPr lang="fr-FR" b="1"/>
              <a:t>Développement professionnel</a:t>
            </a:r>
            <a:r>
              <a:rPr lang="fr-FR"/>
              <a:t> :</a:t>
            </a:r>
          </a:p>
          <a:p>
            <a:pPr marL="742950" lvl="1" indent="-285750">
              <a:buFont typeface="+mj-lt"/>
              <a:buAutoNum type="arabicPeriod"/>
            </a:pPr>
            <a:r>
              <a:rPr lang="fr-FR" b="1"/>
              <a:t>Identification des objectifs professionnels</a:t>
            </a:r>
            <a:r>
              <a:rPr lang="fr-FR"/>
              <a:t> : Aider le tutoré à identifier ses objectifs professionnels à court et à long terme.</a:t>
            </a:r>
          </a:p>
          <a:p>
            <a:pPr marL="742950" lvl="1" indent="-285750">
              <a:buFont typeface="+mj-lt"/>
              <a:buAutoNum type="arabicPeriod"/>
            </a:pPr>
            <a:r>
              <a:rPr lang="fr-FR" b="1"/>
              <a:t>Planification du développement</a:t>
            </a:r>
            <a:r>
              <a:rPr lang="fr-FR"/>
              <a:t> : Collaborer avec le tutoré pour élaborer un plan de développement professionnel et personnel.</a:t>
            </a:r>
          </a:p>
          <a:p>
            <a:pPr marL="742950" lvl="1" indent="-285750">
              <a:buFont typeface="+mj-lt"/>
              <a:buAutoNum type="arabicPeriod"/>
            </a:pPr>
            <a:r>
              <a:rPr lang="fr-FR" b="1"/>
              <a:t>Feedback constructif</a:t>
            </a:r>
            <a:r>
              <a:rPr lang="fr-FR"/>
              <a:t> : Fournir un feedback constructif pour aider le tutoré à améliorer ses compétences et à développer sa carrière.</a:t>
            </a:r>
          </a:p>
          <a:p>
            <a:pPr>
              <a:buFont typeface="+mj-lt"/>
              <a:buAutoNum type="arabicPeriod"/>
            </a:pPr>
            <a:r>
              <a:rPr lang="fr-FR" b="1"/>
              <a:t>Encouragement et motivation</a:t>
            </a:r>
            <a:r>
              <a:rPr lang="fr-FR"/>
              <a:t> :</a:t>
            </a:r>
          </a:p>
          <a:p>
            <a:pPr marL="742950" lvl="1" indent="-285750">
              <a:buFont typeface="+mj-lt"/>
              <a:buAutoNum type="arabicPeriod"/>
            </a:pPr>
            <a:r>
              <a:rPr lang="fr-FR" b="1"/>
              <a:t>Renforcement positif</a:t>
            </a:r>
            <a:r>
              <a:rPr lang="fr-FR"/>
              <a:t> : Encourager le tutoré à mesure qu'il progresse dans son apprentissage et dans son développement professionnel.</a:t>
            </a:r>
          </a:p>
          <a:p>
            <a:pPr marL="742950" lvl="1" indent="-285750">
              <a:buFont typeface="+mj-lt"/>
              <a:buAutoNum type="arabicPeriod"/>
            </a:pPr>
            <a:r>
              <a:rPr lang="fr-FR" b="1"/>
              <a:t>Réflexion et encouragement</a:t>
            </a:r>
            <a:r>
              <a:rPr lang="fr-FR"/>
              <a:t> : Aider le tutoré à réfléchir sur ses expériences d'apprentissage et à se fixer des objectifs d'amélioration continue.</a:t>
            </a:r>
          </a:p>
          <a:p>
            <a:pPr>
              <a:buFont typeface="+mj-lt"/>
              <a:buAutoNum type="arabicPeriod"/>
            </a:pPr>
            <a:r>
              <a:rPr lang="fr-FR" b="1"/>
              <a:t>Soutien émotionnel et relationnel</a:t>
            </a:r>
            <a:r>
              <a:rPr lang="fr-FR"/>
              <a:t> :</a:t>
            </a:r>
          </a:p>
          <a:p>
            <a:pPr marL="742950" lvl="1" indent="-285750">
              <a:buFont typeface="+mj-lt"/>
              <a:buAutoNum type="arabicPeriod"/>
            </a:pPr>
            <a:r>
              <a:rPr lang="fr-FR" b="1"/>
              <a:t>Écoute active</a:t>
            </a:r>
            <a:r>
              <a:rPr lang="fr-FR"/>
              <a:t> : Écouter attentivement les préoccupations du tutoré et lui offrir un espace sûr pour partager ses difficultés.</a:t>
            </a:r>
          </a:p>
          <a:p>
            <a:pPr marL="742950" lvl="1" indent="-285750">
              <a:buFont typeface="+mj-lt"/>
              <a:buAutoNum type="arabicPeriod"/>
            </a:pPr>
            <a:r>
              <a:rPr lang="fr-FR" b="1"/>
              <a:t>Soutien émotionnel</a:t>
            </a:r>
            <a:r>
              <a:rPr lang="fr-FR"/>
              <a:t> : Apporter un soutien émotionnel lorsque nécessaire, en particulier dans les périodes de stress ou d'incertitude.</a:t>
            </a:r>
          </a:p>
          <a:p>
            <a:pPr>
              <a:buFont typeface="+mj-lt"/>
              <a:buAutoNum type="arabicPeriod"/>
            </a:pPr>
            <a:r>
              <a:rPr lang="fr-FR" b="1"/>
              <a:t>Suivi et évaluation</a:t>
            </a:r>
            <a:r>
              <a:rPr lang="fr-FR"/>
              <a:t> :</a:t>
            </a:r>
          </a:p>
          <a:p>
            <a:pPr marL="742950" lvl="1" indent="-285750">
              <a:buFont typeface="+mj-lt"/>
              <a:buAutoNum type="arabicPeriod"/>
            </a:pPr>
            <a:r>
              <a:rPr lang="fr-FR" b="1"/>
              <a:t>Évaluation des progrès</a:t>
            </a:r>
            <a:r>
              <a:rPr lang="fr-FR"/>
              <a:t> : Évaluer régulièrement les progrès du tutoré et ajuster les méthodes d'enseignement et de soutien en conséquence.</a:t>
            </a:r>
          </a:p>
          <a:p>
            <a:pPr marL="742950" lvl="1" indent="-285750">
              <a:buFont typeface="+mj-lt"/>
              <a:buAutoNum type="arabicPeriod"/>
            </a:pPr>
            <a:r>
              <a:rPr lang="fr-FR" b="1"/>
              <a:t>Rapports et documentation</a:t>
            </a:r>
            <a:r>
              <a:rPr lang="fr-FR"/>
              <a:t> : Documenter les progrès et les réalisations du tutoré pour évaluer l'efficacité du programme de tutorat.</a:t>
            </a:r>
          </a:p>
          <a:p>
            <a:r>
              <a:rPr lang="fr-FR"/>
              <a:t>En résumé, le rôle du tuteur va bien au-delà de l'enseignement de concepts académiques. C'est une responsabilité qui nécessite de soutenir activement le développement global de la personne tutorée, en l'aidant à atteindre ses objectifs personnels et professionnels à travers un soutien personnalisé et un encouragement constant.</a:t>
            </a:r>
          </a:p>
          <a:p>
            <a:pPr eaLnBrk="1" hangingPunct="1"/>
            <a:endParaRPr lang="en-GB" altLang="fr-FR"/>
          </a:p>
        </p:txBody>
      </p:sp>
    </p:spTree>
    <p:extLst>
      <p:ext uri="{BB962C8B-B14F-4D97-AF65-F5344CB8AC3E}">
        <p14:creationId xmlns:p14="http://schemas.microsoft.com/office/powerpoint/2010/main" val="24304248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63</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t>En tant que tuteur, vous avez plusieurs responsabilités fondamentales, notamment celles liées au soutien à l'apprentissage et au développement professionnel de votre tutoré. Voici une introduction aux principales responsabilités d'un tuteur dans ce contexte :</a:t>
            </a:r>
          </a:p>
          <a:p>
            <a:pPr>
              <a:buFont typeface="+mj-lt"/>
              <a:buAutoNum type="arabicPeriod"/>
            </a:pPr>
            <a:r>
              <a:rPr lang="fr-FR" b="1"/>
              <a:t>Soutien à l'apprentissage</a:t>
            </a:r>
            <a:r>
              <a:rPr lang="fr-FR"/>
              <a:t> :</a:t>
            </a:r>
          </a:p>
          <a:p>
            <a:pPr marL="742950" lvl="1" indent="-285750">
              <a:buFont typeface="+mj-lt"/>
              <a:buAutoNum type="arabicPeriod"/>
            </a:pPr>
            <a:r>
              <a:rPr lang="fr-FR" b="1"/>
              <a:t>Évaluation des besoins</a:t>
            </a:r>
            <a:r>
              <a:rPr lang="fr-FR"/>
              <a:t> : Le tuteur doit évaluer les besoins académiques et personnels de son tutoré afin de fournir un soutien adapté.</a:t>
            </a:r>
          </a:p>
          <a:p>
            <a:pPr marL="742950" lvl="1" indent="-285750">
              <a:buFont typeface="+mj-lt"/>
              <a:buAutoNum type="arabicPeriod"/>
            </a:pPr>
            <a:r>
              <a:rPr lang="fr-FR" b="1"/>
              <a:t>Planification de l'apprentissage</a:t>
            </a:r>
            <a:r>
              <a:rPr lang="fr-FR"/>
              <a:t> : Élaborer un plan d'action pour atteindre les objectifs d'apprentissage spécifiques.</a:t>
            </a:r>
          </a:p>
          <a:p>
            <a:pPr marL="742950" lvl="1" indent="-285750">
              <a:buFont typeface="+mj-lt"/>
              <a:buAutoNum type="arabicPeriod"/>
            </a:pPr>
            <a:r>
              <a:rPr lang="fr-FR" b="1"/>
              <a:t>Enseignement et démonstration</a:t>
            </a:r>
            <a:r>
              <a:rPr lang="fr-FR"/>
              <a:t> : Fournir des explications claires et des démonstrations pour aider le tutoré à comprendre les concepts difficiles.</a:t>
            </a:r>
          </a:p>
          <a:p>
            <a:pPr>
              <a:buFont typeface="+mj-lt"/>
              <a:buAutoNum type="arabicPeriod"/>
            </a:pPr>
            <a:r>
              <a:rPr lang="fr-FR" b="1"/>
              <a:t>Développement professionnel</a:t>
            </a:r>
            <a:r>
              <a:rPr lang="fr-FR"/>
              <a:t> :</a:t>
            </a:r>
          </a:p>
          <a:p>
            <a:pPr marL="742950" lvl="1" indent="-285750">
              <a:buFont typeface="+mj-lt"/>
              <a:buAutoNum type="arabicPeriod"/>
            </a:pPr>
            <a:r>
              <a:rPr lang="fr-FR" b="1"/>
              <a:t>Identification des objectifs professionnels</a:t>
            </a:r>
            <a:r>
              <a:rPr lang="fr-FR"/>
              <a:t> : Aider le tutoré à identifier ses objectifs professionnels à court et à long terme.</a:t>
            </a:r>
          </a:p>
          <a:p>
            <a:pPr marL="742950" lvl="1" indent="-285750">
              <a:buFont typeface="+mj-lt"/>
              <a:buAutoNum type="arabicPeriod"/>
            </a:pPr>
            <a:r>
              <a:rPr lang="fr-FR" b="1"/>
              <a:t>Planification du développement</a:t>
            </a:r>
            <a:r>
              <a:rPr lang="fr-FR"/>
              <a:t> : Collaborer avec le tutoré pour élaborer un plan de développement professionnel et personnel.</a:t>
            </a:r>
          </a:p>
          <a:p>
            <a:pPr marL="742950" lvl="1" indent="-285750">
              <a:buFont typeface="+mj-lt"/>
              <a:buAutoNum type="arabicPeriod"/>
            </a:pPr>
            <a:r>
              <a:rPr lang="fr-FR" b="1"/>
              <a:t>Feedback constructif</a:t>
            </a:r>
            <a:r>
              <a:rPr lang="fr-FR"/>
              <a:t> : Fournir un feedback constructif pour aider le tutoré à améliorer ses compétences et à développer sa carrière.</a:t>
            </a:r>
          </a:p>
          <a:p>
            <a:pPr>
              <a:buFont typeface="+mj-lt"/>
              <a:buAutoNum type="arabicPeriod"/>
            </a:pPr>
            <a:r>
              <a:rPr lang="fr-FR" b="1"/>
              <a:t>Encouragement et motivation</a:t>
            </a:r>
            <a:r>
              <a:rPr lang="fr-FR"/>
              <a:t> :</a:t>
            </a:r>
          </a:p>
          <a:p>
            <a:pPr marL="742950" lvl="1" indent="-285750">
              <a:buFont typeface="+mj-lt"/>
              <a:buAutoNum type="arabicPeriod"/>
            </a:pPr>
            <a:r>
              <a:rPr lang="fr-FR" b="1"/>
              <a:t>Renforcement positif</a:t>
            </a:r>
            <a:r>
              <a:rPr lang="fr-FR"/>
              <a:t> : Encourager le tutoré à mesure qu'il progresse dans son apprentissage et dans son développement professionnel.</a:t>
            </a:r>
          </a:p>
          <a:p>
            <a:pPr marL="742950" lvl="1" indent="-285750">
              <a:buFont typeface="+mj-lt"/>
              <a:buAutoNum type="arabicPeriod"/>
            </a:pPr>
            <a:r>
              <a:rPr lang="fr-FR" b="1"/>
              <a:t>Réflexion et encouragement</a:t>
            </a:r>
            <a:r>
              <a:rPr lang="fr-FR"/>
              <a:t> : Aider le tutoré à réfléchir sur ses expériences d'apprentissage et à se fixer des objectifs d'amélioration continue.</a:t>
            </a:r>
          </a:p>
          <a:p>
            <a:pPr>
              <a:buFont typeface="+mj-lt"/>
              <a:buAutoNum type="arabicPeriod"/>
            </a:pPr>
            <a:r>
              <a:rPr lang="fr-FR" b="1"/>
              <a:t>Soutien émotionnel et relationnel</a:t>
            </a:r>
            <a:r>
              <a:rPr lang="fr-FR"/>
              <a:t> :</a:t>
            </a:r>
          </a:p>
          <a:p>
            <a:pPr marL="742950" lvl="1" indent="-285750">
              <a:buFont typeface="+mj-lt"/>
              <a:buAutoNum type="arabicPeriod"/>
            </a:pPr>
            <a:r>
              <a:rPr lang="fr-FR" b="1"/>
              <a:t>Écoute active</a:t>
            </a:r>
            <a:r>
              <a:rPr lang="fr-FR"/>
              <a:t> : Écouter attentivement les préoccupations du tutoré et lui offrir un espace sûr pour partager ses difficultés.</a:t>
            </a:r>
          </a:p>
          <a:p>
            <a:pPr marL="742950" lvl="1" indent="-285750">
              <a:buFont typeface="+mj-lt"/>
              <a:buAutoNum type="arabicPeriod"/>
            </a:pPr>
            <a:r>
              <a:rPr lang="fr-FR" b="1"/>
              <a:t>Soutien émotionnel</a:t>
            </a:r>
            <a:r>
              <a:rPr lang="fr-FR"/>
              <a:t> : Apporter un soutien émotionnel lorsque nécessaire, en particulier dans les périodes de stress ou d'incertitude.</a:t>
            </a:r>
          </a:p>
          <a:p>
            <a:pPr>
              <a:buFont typeface="+mj-lt"/>
              <a:buAutoNum type="arabicPeriod"/>
            </a:pPr>
            <a:r>
              <a:rPr lang="fr-FR" b="1"/>
              <a:t>Suivi et évaluation</a:t>
            </a:r>
            <a:r>
              <a:rPr lang="fr-FR"/>
              <a:t> :</a:t>
            </a:r>
          </a:p>
          <a:p>
            <a:pPr marL="742950" lvl="1" indent="-285750">
              <a:buFont typeface="+mj-lt"/>
              <a:buAutoNum type="arabicPeriod"/>
            </a:pPr>
            <a:r>
              <a:rPr lang="fr-FR" b="1"/>
              <a:t>Évaluation des progrès</a:t>
            </a:r>
            <a:r>
              <a:rPr lang="fr-FR"/>
              <a:t> : Évaluer régulièrement les progrès du tutoré et ajuster les méthodes d'enseignement et de soutien en conséquence.</a:t>
            </a:r>
          </a:p>
          <a:p>
            <a:pPr marL="742950" lvl="1" indent="-285750">
              <a:buFont typeface="+mj-lt"/>
              <a:buAutoNum type="arabicPeriod"/>
            </a:pPr>
            <a:r>
              <a:rPr lang="fr-FR" b="1"/>
              <a:t>Rapports et documentation</a:t>
            </a:r>
            <a:r>
              <a:rPr lang="fr-FR"/>
              <a:t> : Documenter les progrès et les réalisations du tutoré pour évaluer l'efficacité du programme de tutorat.</a:t>
            </a:r>
          </a:p>
          <a:p>
            <a:r>
              <a:rPr lang="fr-FR"/>
              <a:t>En résumé, le rôle du tuteur va bien au-delà de l'enseignement de concepts académiques. C'est une responsabilité qui nécessite de soutenir activement le développement global de la personne tutorée, en l'aidant à atteindre ses objectifs personnels et professionnels à travers un soutien personnalisé et un encouragement constant.</a:t>
            </a:r>
          </a:p>
          <a:p>
            <a:pPr eaLnBrk="1" hangingPunct="1"/>
            <a:endParaRPr lang="en-GB" altLang="fr-FR"/>
          </a:p>
        </p:txBody>
      </p:sp>
    </p:spTree>
    <p:extLst>
      <p:ext uri="{BB962C8B-B14F-4D97-AF65-F5344CB8AC3E}">
        <p14:creationId xmlns:p14="http://schemas.microsoft.com/office/powerpoint/2010/main" val="2411145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64</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t>En tant que tuteur, vous avez plusieurs responsabilités fondamentales, notamment celles liées au soutien à l'apprentissage et au développement professionnel de votre tutoré. Voici une introduction aux principales responsabilités d'un tuteur dans ce contexte :</a:t>
            </a:r>
          </a:p>
          <a:p>
            <a:pPr>
              <a:buFont typeface="+mj-lt"/>
              <a:buAutoNum type="arabicPeriod"/>
            </a:pPr>
            <a:r>
              <a:rPr lang="fr-FR" b="1"/>
              <a:t>Soutien à l'apprentissage</a:t>
            </a:r>
            <a:r>
              <a:rPr lang="fr-FR"/>
              <a:t> :</a:t>
            </a:r>
          </a:p>
          <a:p>
            <a:pPr marL="742950" lvl="1" indent="-285750">
              <a:buFont typeface="+mj-lt"/>
              <a:buAutoNum type="arabicPeriod"/>
            </a:pPr>
            <a:r>
              <a:rPr lang="fr-FR" b="1"/>
              <a:t>Évaluation des besoins</a:t>
            </a:r>
            <a:r>
              <a:rPr lang="fr-FR"/>
              <a:t> : Le tuteur doit évaluer les besoins académiques et personnels de son tutoré afin de fournir un soutien adapté.</a:t>
            </a:r>
          </a:p>
          <a:p>
            <a:pPr marL="742950" lvl="1" indent="-285750">
              <a:buFont typeface="+mj-lt"/>
              <a:buAutoNum type="arabicPeriod"/>
            </a:pPr>
            <a:r>
              <a:rPr lang="fr-FR" b="1"/>
              <a:t>Planification de l'apprentissage</a:t>
            </a:r>
            <a:r>
              <a:rPr lang="fr-FR"/>
              <a:t> : Élaborer un plan d'action pour atteindre les objectifs d'apprentissage spécifiques.</a:t>
            </a:r>
          </a:p>
          <a:p>
            <a:pPr marL="742950" lvl="1" indent="-285750">
              <a:buFont typeface="+mj-lt"/>
              <a:buAutoNum type="arabicPeriod"/>
            </a:pPr>
            <a:r>
              <a:rPr lang="fr-FR" b="1"/>
              <a:t>Enseignement et démonstration</a:t>
            </a:r>
            <a:r>
              <a:rPr lang="fr-FR"/>
              <a:t> : Fournir des explications claires et des démonstrations pour aider le tutoré à comprendre les concepts difficiles.</a:t>
            </a:r>
          </a:p>
          <a:p>
            <a:pPr>
              <a:buFont typeface="+mj-lt"/>
              <a:buAutoNum type="arabicPeriod"/>
            </a:pPr>
            <a:r>
              <a:rPr lang="fr-FR" b="1"/>
              <a:t>Développement professionnel</a:t>
            </a:r>
            <a:r>
              <a:rPr lang="fr-FR"/>
              <a:t> :</a:t>
            </a:r>
          </a:p>
          <a:p>
            <a:pPr marL="742950" lvl="1" indent="-285750">
              <a:buFont typeface="+mj-lt"/>
              <a:buAutoNum type="arabicPeriod"/>
            </a:pPr>
            <a:r>
              <a:rPr lang="fr-FR" b="1"/>
              <a:t>Identification des objectifs professionnels</a:t>
            </a:r>
            <a:r>
              <a:rPr lang="fr-FR"/>
              <a:t> : Aider le tutoré à identifier ses objectifs professionnels à court et à long terme.</a:t>
            </a:r>
          </a:p>
          <a:p>
            <a:pPr marL="742950" lvl="1" indent="-285750">
              <a:buFont typeface="+mj-lt"/>
              <a:buAutoNum type="arabicPeriod"/>
            </a:pPr>
            <a:r>
              <a:rPr lang="fr-FR" b="1"/>
              <a:t>Planification du développement</a:t>
            </a:r>
            <a:r>
              <a:rPr lang="fr-FR"/>
              <a:t> : Collaborer avec le tutoré pour élaborer un plan de développement professionnel et personnel.</a:t>
            </a:r>
          </a:p>
          <a:p>
            <a:pPr marL="742950" lvl="1" indent="-285750">
              <a:buFont typeface="+mj-lt"/>
              <a:buAutoNum type="arabicPeriod"/>
            </a:pPr>
            <a:r>
              <a:rPr lang="fr-FR" b="1"/>
              <a:t>Feedback constructif</a:t>
            </a:r>
            <a:r>
              <a:rPr lang="fr-FR"/>
              <a:t> : Fournir un feedback constructif pour aider le tutoré à améliorer ses compétences et à développer sa carrière.</a:t>
            </a:r>
          </a:p>
          <a:p>
            <a:pPr>
              <a:buFont typeface="+mj-lt"/>
              <a:buAutoNum type="arabicPeriod"/>
            </a:pPr>
            <a:r>
              <a:rPr lang="fr-FR" b="1"/>
              <a:t>Encouragement et motivation</a:t>
            </a:r>
            <a:r>
              <a:rPr lang="fr-FR"/>
              <a:t> :</a:t>
            </a:r>
          </a:p>
          <a:p>
            <a:pPr marL="742950" lvl="1" indent="-285750">
              <a:buFont typeface="+mj-lt"/>
              <a:buAutoNum type="arabicPeriod"/>
            </a:pPr>
            <a:r>
              <a:rPr lang="fr-FR" b="1"/>
              <a:t>Renforcement positif</a:t>
            </a:r>
            <a:r>
              <a:rPr lang="fr-FR"/>
              <a:t> : Encourager le tutoré à mesure qu'il progresse dans son apprentissage et dans son développement professionnel.</a:t>
            </a:r>
          </a:p>
          <a:p>
            <a:pPr marL="742950" lvl="1" indent="-285750">
              <a:buFont typeface="+mj-lt"/>
              <a:buAutoNum type="arabicPeriod"/>
            </a:pPr>
            <a:r>
              <a:rPr lang="fr-FR" b="1"/>
              <a:t>Réflexion et encouragement</a:t>
            </a:r>
            <a:r>
              <a:rPr lang="fr-FR"/>
              <a:t> : Aider le tutoré à réfléchir sur ses expériences d'apprentissage et à se fixer des objectifs d'amélioration continue.</a:t>
            </a:r>
          </a:p>
          <a:p>
            <a:pPr>
              <a:buFont typeface="+mj-lt"/>
              <a:buAutoNum type="arabicPeriod"/>
            </a:pPr>
            <a:r>
              <a:rPr lang="fr-FR" b="1"/>
              <a:t>Soutien émotionnel et relationnel</a:t>
            </a:r>
            <a:r>
              <a:rPr lang="fr-FR"/>
              <a:t> :</a:t>
            </a:r>
          </a:p>
          <a:p>
            <a:pPr marL="742950" lvl="1" indent="-285750">
              <a:buFont typeface="+mj-lt"/>
              <a:buAutoNum type="arabicPeriod"/>
            </a:pPr>
            <a:r>
              <a:rPr lang="fr-FR" b="1"/>
              <a:t>Écoute active</a:t>
            </a:r>
            <a:r>
              <a:rPr lang="fr-FR"/>
              <a:t> : Écouter attentivement les préoccupations du tutoré et lui offrir un espace sûr pour partager ses difficultés.</a:t>
            </a:r>
          </a:p>
          <a:p>
            <a:pPr marL="742950" lvl="1" indent="-285750">
              <a:buFont typeface="+mj-lt"/>
              <a:buAutoNum type="arabicPeriod"/>
            </a:pPr>
            <a:r>
              <a:rPr lang="fr-FR" b="1"/>
              <a:t>Soutien émotionnel</a:t>
            </a:r>
            <a:r>
              <a:rPr lang="fr-FR"/>
              <a:t> : Apporter un soutien émotionnel lorsque nécessaire, en particulier dans les périodes de stress ou d'incertitude.</a:t>
            </a:r>
          </a:p>
          <a:p>
            <a:pPr>
              <a:buFont typeface="+mj-lt"/>
              <a:buAutoNum type="arabicPeriod"/>
            </a:pPr>
            <a:r>
              <a:rPr lang="fr-FR" b="1"/>
              <a:t>Suivi et évaluation</a:t>
            </a:r>
            <a:r>
              <a:rPr lang="fr-FR"/>
              <a:t> :</a:t>
            </a:r>
          </a:p>
          <a:p>
            <a:pPr marL="742950" lvl="1" indent="-285750">
              <a:buFont typeface="+mj-lt"/>
              <a:buAutoNum type="arabicPeriod"/>
            </a:pPr>
            <a:r>
              <a:rPr lang="fr-FR" b="1"/>
              <a:t>Évaluation des progrès</a:t>
            </a:r>
            <a:r>
              <a:rPr lang="fr-FR"/>
              <a:t> : Évaluer régulièrement les progrès du tutoré et ajuster les méthodes d'enseignement et de soutien en conséquence.</a:t>
            </a:r>
          </a:p>
          <a:p>
            <a:pPr marL="742950" lvl="1" indent="-285750">
              <a:buFont typeface="+mj-lt"/>
              <a:buAutoNum type="arabicPeriod"/>
            </a:pPr>
            <a:r>
              <a:rPr lang="fr-FR" b="1"/>
              <a:t>Rapports et documentation</a:t>
            </a:r>
            <a:r>
              <a:rPr lang="fr-FR"/>
              <a:t> : Documenter les progrès et les réalisations du tutoré pour évaluer l'efficacité du programme de tutorat.</a:t>
            </a:r>
          </a:p>
          <a:p>
            <a:r>
              <a:rPr lang="fr-FR"/>
              <a:t>En résumé, le rôle du tuteur va bien au-delà de l'enseignement de concepts académiques. C'est une responsabilité qui nécessite de soutenir activement le développement global de la personne tutorée, en l'aidant à atteindre ses objectifs personnels et professionnels à travers un soutien personnalisé et un encouragement constant.</a:t>
            </a:r>
          </a:p>
          <a:p>
            <a:pPr eaLnBrk="1" hangingPunct="1"/>
            <a:endParaRPr lang="en-GB" altLang="fr-FR"/>
          </a:p>
        </p:txBody>
      </p:sp>
    </p:spTree>
    <p:extLst>
      <p:ext uri="{BB962C8B-B14F-4D97-AF65-F5344CB8AC3E}">
        <p14:creationId xmlns:p14="http://schemas.microsoft.com/office/powerpoint/2010/main" val="15290744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65</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t>En tant que tuteur, vous avez plusieurs responsabilités fondamentales, notamment celles liées au soutien à l'apprentissage et au développement professionnel de votre tutoré. Voici une introduction aux principales responsabilités d'un tuteur dans ce contexte :</a:t>
            </a:r>
          </a:p>
          <a:p>
            <a:pPr>
              <a:buFont typeface="+mj-lt"/>
              <a:buAutoNum type="arabicPeriod"/>
            </a:pPr>
            <a:r>
              <a:rPr lang="fr-FR" b="1"/>
              <a:t>Soutien à l'apprentissage</a:t>
            </a:r>
            <a:r>
              <a:rPr lang="fr-FR"/>
              <a:t> :</a:t>
            </a:r>
          </a:p>
          <a:p>
            <a:pPr marL="742950" lvl="1" indent="-285750">
              <a:buFont typeface="+mj-lt"/>
              <a:buAutoNum type="arabicPeriod"/>
            </a:pPr>
            <a:r>
              <a:rPr lang="fr-FR" b="1"/>
              <a:t>Évaluation des besoins</a:t>
            </a:r>
            <a:r>
              <a:rPr lang="fr-FR"/>
              <a:t> : Le tuteur doit évaluer les besoins académiques et personnels de son tutoré afin de fournir un soutien adapté.</a:t>
            </a:r>
          </a:p>
          <a:p>
            <a:pPr marL="742950" lvl="1" indent="-285750">
              <a:buFont typeface="+mj-lt"/>
              <a:buAutoNum type="arabicPeriod"/>
            </a:pPr>
            <a:r>
              <a:rPr lang="fr-FR" b="1"/>
              <a:t>Planification de l'apprentissage</a:t>
            </a:r>
            <a:r>
              <a:rPr lang="fr-FR"/>
              <a:t> : Élaborer un plan d'action pour atteindre les objectifs d'apprentissage spécifiques.</a:t>
            </a:r>
          </a:p>
          <a:p>
            <a:pPr marL="742950" lvl="1" indent="-285750">
              <a:buFont typeface="+mj-lt"/>
              <a:buAutoNum type="arabicPeriod"/>
            </a:pPr>
            <a:r>
              <a:rPr lang="fr-FR" b="1"/>
              <a:t>Enseignement et démonstration</a:t>
            </a:r>
            <a:r>
              <a:rPr lang="fr-FR"/>
              <a:t> : Fournir des explications claires et des démonstrations pour aider le tutoré à comprendre les concepts difficiles.</a:t>
            </a:r>
          </a:p>
          <a:p>
            <a:pPr>
              <a:buFont typeface="+mj-lt"/>
              <a:buAutoNum type="arabicPeriod"/>
            </a:pPr>
            <a:r>
              <a:rPr lang="fr-FR" b="1"/>
              <a:t>Développement professionnel</a:t>
            </a:r>
            <a:r>
              <a:rPr lang="fr-FR"/>
              <a:t> :</a:t>
            </a:r>
          </a:p>
          <a:p>
            <a:pPr marL="742950" lvl="1" indent="-285750">
              <a:buFont typeface="+mj-lt"/>
              <a:buAutoNum type="arabicPeriod"/>
            </a:pPr>
            <a:r>
              <a:rPr lang="fr-FR" b="1"/>
              <a:t>Identification des objectifs professionnels</a:t>
            </a:r>
            <a:r>
              <a:rPr lang="fr-FR"/>
              <a:t> : Aider le tutoré à identifier ses objectifs professionnels à court et à long terme.</a:t>
            </a:r>
          </a:p>
          <a:p>
            <a:pPr marL="742950" lvl="1" indent="-285750">
              <a:buFont typeface="+mj-lt"/>
              <a:buAutoNum type="arabicPeriod"/>
            </a:pPr>
            <a:r>
              <a:rPr lang="fr-FR" b="1"/>
              <a:t>Planification du développement</a:t>
            </a:r>
            <a:r>
              <a:rPr lang="fr-FR"/>
              <a:t> : Collaborer avec le tutoré pour élaborer un plan de développement professionnel et personnel.</a:t>
            </a:r>
          </a:p>
          <a:p>
            <a:pPr marL="742950" lvl="1" indent="-285750">
              <a:buFont typeface="+mj-lt"/>
              <a:buAutoNum type="arabicPeriod"/>
            </a:pPr>
            <a:r>
              <a:rPr lang="fr-FR" b="1"/>
              <a:t>Feedback constructif</a:t>
            </a:r>
            <a:r>
              <a:rPr lang="fr-FR"/>
              <a:t> : Fournir un feedback constructif pour aider le tutoré à améliorer ses compétences et à développer sa carrière.</a:t>
            </a:r>
          </a:p>
          <a:p>
            <a:pPr>
              <a:buFont typeface="+mj-lt"/>
              <a:buAutoNum type="arabicPeriod"/>
            </a:pPr>
            <a:r>
              <a:rPr lang="fr-FR" b="1"/>
              <a:t>Encouragement et motivation</a:t>
            </a:r>
            <a:r>
              <a:rPr lang="fr-FR"/>
              <a:t> :</a:t>
            </a:r>
          </a:p>
          <a:p>
            <a:pPr marL="742950" lvl="1" indent="-285750">
              <a:buFont typeface="+mj-lt"/>
              <a:buAutoNum type="arabicPeriod"/>
            </a:pPr>
            <a:r>
              <a:rPr lang="fr-FR" b="1"/>
              <a:t>Renforcement positif</a:t>
            </a:r>
            <a:r>
              <a:rPr lang="fr-FR"/>
              <a:t> : Encourager le tutoré à mesure qu'il progresse dans son apprentissage et dans son développement professionnel.</a:t>
            </a:r>
          </a:p>
          <a:p>
            <a:pPr marL="742950" lvl="1" indent="-285750">
              <a:buFont typeface="+mj-lt"/>
              <a:buAutoNum type="arabicPeriod"/>
            </a:pPr>
            <a:r>
              <a:rPr lang="fr-FR" b="1"/>
              <a:t>Réflexion et encouragement</a:t>
            </a:r>
            <a:r>
              <a:rPr lang="fr-FR"/>
              <a:t> : Aider le tutoré à réfléchir sur ses expériences d'apprentissage et à se fixer des objectifs d'amélioration continue.</a:t>
            </a:r>
          </a:p>
          <a:p>
            <a:pPr>
              <a:buFont typeface="+mj-lt"/>
              <a:buAutoNum type="arabicPeriod"/>
            </a:pPr>
            <a:r>
              <a:rPr lang="fr-FR" b="1"/>
              <a:t>Soutien émotionnel et relationnel</a:t>
            </a:r>
            <a:r>
              <a:rPr lang="fr-FR"/>
              <a:t> :</a:t>
            </a:r>
          </a:p>
          <a:p>
            <a:pPr marL="742950" lvl="1" indent="-285750">
              <a:buFont typeface="+mj-lt"/>
              <a:buAutoNum type="arabicPeriod"/>
            </a:pPr>
            <a:r>
              <a:rPr lang="fr-FR" b="1"/>
              <a:t>Écoute active</a:t>
            </a:r>
            <a:r>
              <a:rPr lang="fr-FR"/>
              <a:t> : Écouter attentivement les préoccupations du tutoré et lui offrir un espace sûr pour partager ses difficultés.</a:t>
            </a:r>
          </a:p>
          <a:p>
            <a:pPr marL="742950" lvl="1" indent="-285750">
              <a:buFont typeface="+mj-lt"/>
              <a:buAutoNum type="arabicPeriod"/>
            </a:pPr>
            <a:r>
              <a:rPr lang="fr-FR" b="1"/>
              <a:t>Soutien émotionnel</a:t>
            </a:r>
            <a:r>
              <a:rPr lang="fr-FR"/>
              <a:t> : Apporter un soutien émotionnel lorsque nécessaire, en particulier dans les périodes de stress ou d'incertitude.</a:t>
            </a:r>
          </a:p>
          <a:p>
            <a:pPr>
              <a:buFont typeface="+mj-lt"/>
              <a:buAutoNum type="arabicPeriod"/>
            </a:pPr>
            <a:r>
              <a:rPr lang="fr-FR" b="1"/>
              <a:t>Suivi et évaluation</a:t>
            </a:r>
            <a:r>
              <a:rPr lang="fr-FR"/>
              <a:t> :</a:t>
            </a:r>
          </a:p>
          <a:p>
            <a:pPr marL="742950" lvl="1" indent="-285750">
              <a:buFont typeface="+mj-lt"/>
              <a:buAutoNum type="arabicPeriod"/>
            </a:pPr>
            <a:r>
              <a:rPr lang="fr-FR" b="1"/>
              <a:t>Évaluation des progrès</a:t>
            </a:r>
            <a:r>
              <a:rPr lang="fr-FR"/>
              <a:t> : Évaluer régulièrement les progrès du tutoré et ajuster les méthodes d'enseignement et de soutien en conséquence.</a:t>
            </a:r>
          </a:p>
          <a:p>
            <a:pPr marL="742950" lvl="1" indent="-285750">
              <a:buFont typeface="+mj-lt"/>
              <a:buAutoNum type="arabicPeriod"/>
            </a:pPr>
            <a:r>
              <a:rPr lang="fr-FR" b="1"/>
              <a:t>Rapports et documentation</a:t>
            </a:r>
            <a:r>
              <a:rPr lang="fr-FR"/>
              <a:t> : Documenter les progrès et les réalisations du tutoré pour évaluer l'efficacité du programme de tutorat.</a:t>
            </a:r>
          </a:p>
          <a:p>
            <a:r>
              <a:rPr lang="fr-FR"/>
              <a:t>En résumé, le rôle du tuteur va bien au-delà de l'enseignement de concepts académiques. C'est une responsabilité qui nécessite de soutenir activement le développement global de la personne tutorée, en l'aidant à atteindre ses objectifs personnels et professionnels à travers un soutien personnalisé et un encouragement constant.</a:t>
            </a:r>
          </a:p>
          <a:p>
            <a:pPr eaLnBrk="1" hangingPunct="1"/>
            <a:endParaRPr lang="en-GB" altLang="fr-FR"/>
          </a:p>
        </p:txBody>
      </p:sp>
    </p:spTree>
    <p:extLst>
      <p:ext uri="{BB962C8B-B14F-4D97-AF65-F5344CB8AC3E}">
        <p14:creationId xmlns:p14="http://schemas.microsoft.com/office/powerpoint/2010/main" val="37956348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66</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t>En tant que tuteur, vous avez plusieurs responsabilités fondamentales, notamment celles liées au soutien à l'apprentissage et au développement professionnel de votre tutoré. Voici une introduction aux principales responsabilités d'un tuteur dans ce contexte :</a:t>
            </a:r>
          </a:p>
          <a:p>
            <a:pPr>
              <a:buFont typeface="+mj-lt"/>
              <a:buAutoNum type="arabicPeriod"/>
            </a:pPr>
            <a:r>
              <a:rPr lang="fr-FR" b="1"/>
              <a:t>Soutien à l'apprentissage</a:t>
            </a:r>
            <a:r>
              <a:rPr lang="fr-FR"/>
              <a:t> :</a:t>
            </a:r>
          </a:p>
          <a:p>
            <a:pPr marL="742950" lvl="1" indent="-285750">
              <a:buFont typeface="+mj-lt"/>
              <a:buAutoNum type="arabicPeriod"/>
            </a:pPr>
            <a:r>
              <a:rPr lang="fr-FR" b="1"/>
              <a:t>Évaluation des besoins</a:t>
            </a:r>
            <a:r>
              <a:rPr lang="fr-FR"/>
              <a:t> : Le tuteur doit évaluer les besoins académiques et personnels de son tutoré afin de fournir un soutien adapté.</a:t>
            </a:r>
          </a:p>
          <a:p>
            <a:pPr marL="742950" lvl="1" indent="-285750">
              <a:buFont typeface="+mj-lt"/>
              <a:buAutoNum type="arabicPeriod"/>
            </a:pPr>
            <a:r>
              <a:rPr lang="fr-FR" b="1"/>
              <a:t>Planification de l'apprentissage</a:t>
            </a:r>
            <a:r>
              <a:rPr lang="fr-FR"/>
              <a:t> : Élaborer un plan d'action pour atteindre les objectifs d'apprentissage spécifiques.</a:t>
            </a:r>
          </a:p>
          <a:p>
            <a:pPr marL="742950" lvl="1" indent="-285750">
              <a:buFont typeface="+mj-lt"/>
              <a:buAutoNum type="arabicPeriod"/>
            </a:pPr>
            <a:r>
              <a:rPr lang="fr-FR" b="1"/>
              <a:t>Enseignement et démonstration</a:t>
            </a:r>
            <a:r>
              <a:rPr lang="fr-FR"/>
              <a:t> : Fournir des explications claires et des démonstrations pour aider le tutoré à comprendre les concepts difficiles.</a:t>
            </a:r>
          </a:p>
          <a:p>
            <a:pPr>
              <a:buFont typeface="+mj-lt"/>
              <a:buAutoNum type="arabicPeriod"/>
            </a:pPr>
            <a:r>
              <a:rPr lang="fr-FR" b="1"/>
              <a:t>Développement professionnel</a:t>
            </a:r>
            <a:r>
              <a:rPr lang="fr-FR"/>
              <a:t> :</a:t>
            </a:r>
          </a:p>
          <a:p>
            <a:pPr marL="742950" lvl="1" indent="-285750">
              <a:buFont typeface="+mj-lt"/>
              <a:buAutoNum type="arabicPeriod"/>
            </a:pPr>
            <a:r>
              <a:rPr lang="fr-FR" b="1"/>
              <a:t>Identification des objectifs professionnels</a:t>
            </a:r>
            <a:r>
              <a:rPr lang="fr-FR"/>
              <a:t> : Aider le tutoré à identifier ses objectifs professionnels à court et à long terme.</a:t>
            </a:r>
          </a:p>
          <a:p>
            <a:pPr marL="742950" lvl="1" indent="-285750">
              <a:buFont typeface="+mj-lt"/>
              <a:buAutoNum type="arabicPeriod"/>
            </a:pPr>
            <a:r>
              <a:rPr lang="fr-FR" b="1"/>
              <a:t>Planification du développement</a:t>
            </a:r>
            <a:r>
              <a:rPr lang="fr-FR"/>
              <a:t> : Collaborer avec le tutoré pour élaborer un plan de développement professionnel et personnel.</a:t>
            </a:r>
          </a:p>
          <a:p>
            <a:pPr marL="742950" lvl="1" indent="-285750">
              <a:buFont typeface="+mj-lt"/>
              <a:buAutoNum type="arabicPeriod"/>
            </a:pPr>
            <a:r>
              <a:rPr lang="fr-FR" b="1"/>
              <a:t>Feedback constructif</a:t>
            </a:r>
            <a:r>
              <a:rPr lang="fr-FR"/>
              <a:t> : Fournir un feedback constructif pour aider le tutoré à améliorer ses compétences et à développer sa carrière.</a:t>
            </a:r>
          </a:p>
          <a:p>
            <a:pPr>
              <a:buFont typeface="+mj-lt"/>
              <a:buAutoNum type="arabicPeriod"/>
            </a:pPr>
            <a:r>
              <a:rPr lang="fr-FR" b="1"/>
              <a:t>Encouragement et motivation</a:t>
            </a:r>
            <a:r>
              <a:rPr lang="fr-FR"/>
              <a:t> :</a:t>
            </a:r>
          </a:p>
          <a:p>
            <a:pPr marL="742950" lvl="1" indent="-285750">
              <a:buFont typeface="+mj-lt"/>
              <a:buAutoNum type="arabicPeriod"/>
            </a:pPr>
            <a:r>
              <a:rPr lang="fr-FR" b="1"/>
              <a:t>Renforcement positif</a:t>
            </a:r>
            <a:r>
              <a:rPr lang="fr-FR"/>
              <a:t> : Encourager le tutoré à mesure qu'il progresse dans son apprentissage et dans son développement professionnel.</a:t>
            </a:r>
          </a:p>
          <a:p>
            <a:pPr marL="742950" lvl="1" indent="-285750">
              <a:buFont typeface="+mj-lt"/>
              <a:buAutoNum type="arabicPeriod"/>
            </a:pPr>
            <a:r>
              <a:rPr lang="fr-FR" b="1"/>
              <a:t>Réflexion et encouragement</a:t>
            </a:r>
            <a:r>
              <a:rPr lang="fr-FR"/>
              <a:t> : Aider le tutoré à réfléchir sur ses expériences d'apprentissage et à se fixer des objectifs d'amélioration continue.</a:t>
            </a:r>
          </a:p>
          <a:p>
            <a:pPr>
              <a:buFont typeface="+mj-lt"/>
              <a:buAutoNum type="arabicPeriod"/>
            </a:pPr>
            <a:r>
              <a:rPr lang="fr-FR" b="1"/>
              <a:t>Soutien émotionnel et relationnel</a:t>
            </a:r>
            <a:r>
              <a:rPr lang="fr-FR"/>
              <a:t> :</a:t>
            </a:r>
          </a:p>
          <a:p>
            <a:pPr marL="742950" lvl="1" indent="-285750">
              <a:buFont typeface="+mj-lt"/>
              <a:buAutoNum type="arabicPeriod"/>
            </a:pPr>
            <a:r>
              <a:rPr lang="fr-FR" b="1"/>
              <a:t>Écoute active</a:t>
            </a:r>
            <a:r>
              <a:rPr lang="fr-FR"/>
              <a:t> : Écouter attentivement les préoccupations du tutoré et lui offrir un espace sûr pour partager ses difficultés.</a:t>
            </a:r>
          </a:p>
          <a:p>
            <a:pPr marL="742950" lvl="1" indent="-285750">
              <a:buFont typeface="+mj-lt"/>
              <a:buAutoNum type="arabicPeriod"/>
            </a:pPr>
            <a:r>
              <a:rPr lang="fr-FR" b="1"/>
              <a:t>Soutien émotionnel</a:t>
            </a:r>
            <a:r>
              <a:rPr lang="fr-FR"/>
              <a:t> : Apporter un soutien émotionnel lorsque nécessaire, en particulier dans les périodes de stress ou d'incertitude.</a:t>
            </a:r>
          </a:p>
          <a:p>
            <a:pPr>
              <a:buFont typeface="+mj-lt"/>
              <a:buAutoNum type="arabicPeriod"/>
            </a:pPr>
            <a:r>
              <a:rPr lang="fr-FR" b="1"/>
              <a:t>Suivi et évaluation</a:t>
            </a:r>
            <a:r>
              <a:rPr lang="fr-FR"/>
              <a:t> :</a:t>
            </a:r>
          </a:p>
          <a:p>
            <a:pPr marL="742950" lvl="1" indent="-285750">
              <a:buFont typeface="+mj-lt"/>
              <a:buAutoNum type="arabicPeriod"/>
            </a:pPr>
            <a:r>
              <a:rPr lang="fr-FR" b="1"/>
              <a:t>Évaluation des progrès</a:t>
            </a:r>
            <a:r>
              <a:rPr lang="fr-FR"/>
              <a:t> : Évaluer régulièrement les progrès du tutoré et ajuster les méthodes d'enseignement et de soutien en conséquence.</a:t>
            </a:r>
          </a:p>
          <a:p>
            <a:pPr marL="742950" lvl="1" indent="-285750">
              <a:buFont typeface="+mj-lt"/>
              <a:buAutoNum type="arabicPeriod"/>
            </a:pPr>
            <a:r>
              <a:rPr lang="fr-FR" b="1"/>
              <a:t>Rapports et documentation</a:t>
            </a:r>
            <a:r>
              <a:rPr lang="fr-FR"/>
              <a:t> : Documenter les progrès et les réalisations du tutoré pour évaluer l'efficacité du programme de tutorat.</a:t>
            </a:r>
          </a:p>
          <a:p>
            <a:r>
              <a:rPr lang="fr-FR"/>
              <a:t>En résumé, le rôle du tuteur va bien au-delà de l'enseignement de concepts académiques. C'est une responsabilité qui nécessite de soutenir activement le développement global de la personne tutorée, en l'aidant à atteindre ses objectifs personnels et professionnels à travers un soutien personnalisé et un encouragement constant.</a:t>
            </a:r>
          </a:p>
          <a:p>
            <a:pPr eaLnBrk="1" hangingPunct="1"/>
            <a:endParaRPr lang="en-GB" altLang="fr-FR"/>
          </a:p>
        </p:txBody>
      </p:sp>
    </p:spTree>
    <p:extLst>
      <p:ext uri="{BB962C8B-B14F-4D97-AF65-F5344CB8AC3E}">
        <p14:creationId xmlns:p14="http://schemas.microsoft.com/office/powerpoint/2010/main" val="23836174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67</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t>En tant que tuteur, vous avez plusieurs responsabilités fondamentales, notamment celles liées au soutien à l'apprentissage et au développement professionnel de votre tutoré. Voici une introduction aux principales responsabilités d'un tuteur dans ce contexte :</a:t>
            </a:r>
          </a:p>
          <a:p>
            <a:pPr>
              <a:buFont typeface="+mj-lt"/>
              <a:buAutoNum type="arabicPeriod"/>
            </a:pPr>
            <a:r>
              <a:rPr lang="fr-FR" b="1"/>
              <a:t>Soutien à l'apprentissage</a:t>
            </a:r>
            <a:r>
              <a:rPr lang="fr-FR"/>
              <a:t> :</a:t>
            </a:r>
          </a:p>
          <a:p>
            <a:pPr marL="742950" lvl="1" indent="-285750">
              <a:buFont typeface="+mj-lt"/>
              <a:buAutoNum type="arabicPeriod"/>
            </a:pPr>
            <a:r>
              <a:rPr lang="fr-FR" b="1"/>
              <a:t>Évaluation des besoins</a:t>
            </a:r>
            <a:r>
              <a:rPr lang="fr-FR"/>
              <a:t> : Le tuteur doit évaluer les besoins académiques et personnels de son tutoré afin de fournir un soutien adapté.</a:t>
            </a:r>
          </a:p>
          <a:p>
            <a:pPr marL="742950" lvl="1" indent="-285750">
              <a:buFont typeface="+mj-lt"/>
              <a:buAutoNum type="arabicPeriod"/>
            </a:pPr>
            <a:r>
              <a:rPr lang="fr-FR" b="1"/>
              <a:t>Planification de l'apprentissage</a:t>
            </a:r>
            <a:r>
              <a:rPr lang="fr-FR"/>
              <a:t> : Élaborer un plan d'action pour atteindre les objectifs d'apprentissage spécifiques.</a:t>
            </a:r>
          </a:p>
          <a:p>
            <a:pPr marL="742950" lvl="1" indent="-285750">
              <a:buFont typeface="+mj-lt"/>
              <a:buAutoNum type="arabicPeriod"/>
            </a:pPr>
            <a:r>
              <a:rPr lang="fr-FR" b="1"/>
              <a:t>Enseignement et démonstration</a:t>
            </a:r>
            <a:r>
              <a:rPr lang="fr-FR"/>
              <a:t> : Fournir des explications claires et des démonstrations pour aider le tutoré à comprendre les concepts difficiles.</a:t>
            </a:r>
          </a:p>
          <a:p>
            <a:pPr>
              <a:buFont typeface="+mj-lt"/>
              <a:buAutoNum type="arabicPeriod"/>
            </a:pPr>
            <a:r>
              <a:rPr lang="fr-FR" b="1"/>
              <a:t>Développement professionnel</a:t>
            </a:r>
            <a:r>
              <a:rPr lang="fr-FR"/>
              <a:t> :</a:t>
            </a:r>
          </a:p>
          <a:p>
            <a:pPr marL="742950" lvl="1" indent="-285750">
              <a:buFont typeface="+mj-lt"/>
              <a:buAutoNum type="arabicPeriod"/>
            </a:pPr>
            <a:r>
              <a:rPr lang="fr-FR" b="1"/>
              <a:t>Identification des objectifs professionnels</a:t>
            </a:r>
            <a:r>
              <a:rPr lang="fr-FR"/>
              <a:t> : Aider le tutoré à identifier ses objectifs professionnels à court et à long terme.</a:t>
            </a:r>
          </a:p>
          <a:p>
            <a:pPr marL="742950" lvl="1" indent="-285750">
              <a:buFont typeface="+mj-lt"/>
              <a:buAutoNum type="arabicPeriod"/>
            </a:pPr>
            <a:r>
              <a:rPr lang="fr-FR" b="1"/>
              <a:t>Planification du développement</a:t>
            </a:r>
            <a:r>
              <a:rPr lang="fr-FR"/>
              <a:t> : Collaborer avec le tutoré pour élaborer un plan de développement professionnel et personnel.</a:t>
            </a:r>
          </a:p>
          <a:p>
            <a:pPr marL="742950" lvl="1" indent="-285750">
              <a:buFont typeface="+mj-lt"/>
              <a:buAutoNum type="arabicPeriod"/>
            </a:pPr>
            <a:r>
              <a:rPr lang="fr-FR" b="1"/>
              <a:t>Feedback constructif</a:t>
            </a:r>
            <a:r>
              <a:rPr lang="fr-FR"/>
              <a:t> : Fournir un feedback constructif pour aider le tutoré à améliorer ses compétences et à développer sa carrière.</a:t>
            </a:r>
          </a:p>
          <a:p>
            <a:pPr>
              <a:buFont typeface="+mj-lt"/>
              <a:buAutoNum type="arabicPeriod"/>
            </a:pPr>
            <a:r>
              <a:rPr lang="fr-FR" b="1"/>
              <a:t>Encouragement et motivation</a:t>
            </a:r>
            <a:r>
              <a:rPr lang="fr-FR"/>
              <a:t> :</a:t>
            </a:r>
          </a:p>
          <a:p>
            <a:pPr marL="742950" lvl="1" indent="-285750">
              <a:buFont typeface="+mj-lt"/>
              <a:buAutoNum type="arabicPeriod"/>
            </a:pPr>
            <a:r>
              <a:rPr lang="fr-FR" b="1"/>
              <a:t>Renforcement positif</a:t>
            </a:r>
            <a:r>
              <a:rPr lang="fr-FR"/>
              <a:t> : Encourager le tutoré à mesure qu'il progresse dans son apprentissage et dans son développement professionnel.</a:t>
            </a:r>
          </a:p>
          <a:p>
            <a:pPr marL="742950" lvl="1" indent="-285750">
              <a:buFont typeface="+mj-lt"/>
              <a:buAutoNum type="arabicPeriod"/>
            </a:pPr>
            <a:r>
              <a:rPr lang="fr-FR" b="1"/>
              <a:t>Réflexion et encouragement</a:t>
            </a:r>
            <a:r>
              <a:rPr lang="fr-FR"/>
              <a:t> : Aider le tutoré à réfléchir sur ses expériences d'apprentissage et à se fixer des objectifs d'amélioration continue.</a:t>
            </a:r>
          </a:p>
          <a:p>
            <a:pPr>
              <a:buFont typeface="+mj-lt"/>
              <a:buAutoNum type="arabicPeriod"/>
            </a:pPr>
            <a:r>
              <a:rPr lang="fr-FR" b="1"/>
              <a:t>Soutien émotionnel et relationnel</a:t>
            </a:r>
            <a:r>
              <a:rPr lang="fr-FR"/>
              <a:t> :</a:t>
            </a:r>
          </a:p>
          <a:p>
            <a:pPr marL="742950" lvl="1" indent="-285750">
              <a:buFont typeface="+mj-lt"/>
              <a:buAutoNum type="arabicPeriod"/>
            </a:pPr>
            <a:r>
              <a:rPr lang="fr-FR" b="1"/>
              <a:t>Écoute active</a:t>
            </a:r>
            <a:r>
              <a:rPr lang="fr-FR"/>
              <a:t> : Écouter attentivement les préoccupations du tutoré et lui offrir un espace sûr pour partager ses difficultés.</a:t>
            </a:r>
          </a:p>
          <a:p>
            <a:pPr marL="742950" lvl="1" indent="-285750">
              <a:buFont typeface="+mj-lt"/>
              <a:buAutoNum type="arabicPeriod"/>
            </a:pPr>
            <a:r>
              <a:rPr lang="fr-FR" b="1"/>
              <a:t>Soutien émotionnel</a:t>
            </a:r>
            <a:r>
              <a:rPr lang="fr-FR"/>
              <a:t> : Apporter un soutien émotionnel lorsque nécessaire, en particulier dans les périodes de stress ou d'incertitude.</a:t>
            </a:r>
          </a:p>
          <a:p>
            <a:pPr>
              <a:buFont typeface="+mj-lt"/>
              <a:buAutoNum type="arabicPeriod"/>
            </a:pPr>
            <a:r>
              <a:rPr lang="fr-FR" b="1"/>
              <a:t>Suivi et évaluation</a:t>
            </a:r>
            <a:r>
              <a:rPr lang="fr-FR"/>
              <a:t> :</a:t>
            </a:r>
          </a:p>
          <a:p>
            <a:pPr marL="742950" lvl="1" indent="-285750">
              <a:buFont typeface="+mj-lt"/>
              <a:buAutoNum type="arabicPeriod"/>
            </a:pPr>
            <a:r>
              <a:rPr lang="fr-FR" b="1"/>
              <a:t>Évaluation des progrès</a:t>
            </a:r>
            <a:r>
              <a:rPr lang="fr-FR"/>
              <a:t> : Évaluer régulièrement les progrès du tutoré et ajuster les méthodes d'enseignement et de soutien en conséquence.</a:t>
            </a:r>
          </a:p>
          <a:p>
            <a:pPr marL="742950" lvl="1" indent="-285750">
              <a:buFont typeface="+mj-lt"/>
              <a:buAutoNum type="arabicPeriod"/>
            </a:pPr>
            <a:r>
              <a:rPr lang="fr-FR" b="1"/>
              <a:t>Rapports et documentation</a:t>
            </a:r>
            <a:r>
              <a:rPr lang="fr-FR"/>
              <a:t> : Documenter les progrès et les réalisations du tutoré pour évaluer l'efficacité du programme de tutorat.</a:t>
            </a:r>
          </a:p>
          <a:p>
            <a:r>
              <a:rPr lang="fr-FR"/>
              <a:t>En résumé, le rôle du tuteur va bien au-delà de l'enseignement de concepts académiques. C'est une responsabilité qui nécessite de soutenir activement le développement global de la personne tutorée, en l'aidant à atteindre ses objectifs personnels et professionnels à travers un soutien personnalisé et un encouragement constant.</a:t>
            </a:r>
          </a:p>
          <a:p>
            <a:pPr eaLnBrk="1" hangingPunct="1"/>
            <a:endParaRPr lang="en-GB" altLang="fr-FR"/>
          </a:p>
        </p:txBody>
      </p:sp>
    </p:spTree>
    <p:extLst>
      <p:ext uri="{BB962C8B-B14F-4D97-AF65-F5344CB8AC3E}">
        <p14:creationId xmlns:p14="http://schemas.microsoft.com/office/powerpoint/2010/main" val="41881927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68</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t>En tant que tuteur, vous avez plusieurs responsabilités fondamentales, notamment celles liées au soutien à l'apprentissage et au développement professionnel de votre tutoré. Voici une introduction aux principales responsabilités d'un tuteur dans ce contexte :</a:t>
            </a:r>
          </a:p>
          <a:p>
            <a:pPr>
              <a:buFont typeface="+mj-lt"/>
              <a:buAutoNum type="arabicPeriod"/>
            </a:pPr>
            <a:r>
              <a:rPr lang="fr-FR" b="1"/>
              <a:t>Soutien à l'apprentissage</a:t>
            </a:r>
            <a:r>
              <a:rPr lang="fr-FR"/>
              <a:t> :</a:t>
            </a:r>
          </a:p>
          <a:p>
            <a:pPr marL="742950" lvl="1" indent="-285750">
              <a:buFont typeface="+mj-lt"/>
              <a:buAutoNum type="arabicPeriod"/>
            </a:pPr>
            <a:r>
              <a:rPr lang="fr-FR" b="1"/>
              <a:t>Évaluation des besoins</a:t>
            </a:r>
            <a:r>
              <a:rPr lang="fr-FR"/>
              <a:t> : Le tuteur doit évaluer les besoins académiques et personnels de son tutoré afin de fournir un soutien adapté.</a:t>
            </a:r>
          </a:p>
          <a:p>
            <a:pPr marL="742950" lvl="1" indent="-285750">
              <a:buFont typeface="+mj-lt"/>
              <a:buAutoNum type="arabicPeriod"/>
            </a:pPr>
            <a:r>
              <a:rPr lang="fr-FR" b="1"/>
              <a:t>Planification de l'apprentissage</a:t>
            </a:r>
            <a:r>
              <a:rPr lang="fr-FR"/>
              <a:t> : Élaborer un plan d'action pour atteindre les objectifs d'apprentissage spécifiques.</a:t>
            </a:r>
          </a:p>
          <a:p>
            <a:pPr marL="742950" lvl="1" indent="-285750">
              <a:buFont typeface="+mj-lt"/>
              <a:buAutoNum type="arabicPeriod"/>
            </a:pPr>
            <a:r>
              <a:rPr lang="fr-FR" b="1"/>
              <a:t>Enseignement et démonstration</a:t>
            </a:r>
            <a:r>
              <a:rPr lang="fr-FR"/>
              <a:t> : Fournir des explications claires et des démonstrations pour aider le tutoré à comprendre les concepts difficiles.</a:t>
            </a:r>
          </a:p>
          <a:p>
            <a:pPr>
              <a:buFont typeface="+mj-lt"/>
              <a:buAutoNum type="arabicPeriod"/>
            </a:pPr>
            <a:r>
              <a:rPr lang="fr-FR" b="1"/>
              <a:t>Développement professionnel</a:t>
            </a:r>
            <a:r>
              <a:rPr lang="fr-FR"/>
              <a:t> :</a:t>
            </a:r>
          </a:p>
          <a:p>
            <a:pPr marL="742950" lvl="1" indent="-285750">
              <a:buFont typeface="+mj-lt"/>
              <a:buAutoNum type="arabicPeriod"/>
            </a:pPr>
            <a:r>
              <a:rPr lang="fr-FR" b="1"/>
              <a:t>Identification des objectifs professionnels</a:t>
            </a:r>
            <a:r>
              <a:rPr lang="fr-FR"/>
              <a:t> : Aider le tutoré à identifier ses objectifs professionnels à court et à long terme.</a:t>
            </a:r>
          </a:p>
          <a:p>
            <a:pPr marL="742950" lvl="1" indent="-285750">
              <a:buFont typeface="+mj-lt"/>
              <a:buAutoNum type="arabicPeriod"/>
            </a:pPr>
            <a:r>
              <a:rPr lang="fr-FR" b="1"/>
              <a:t>Planification du développement</a:t>
            </a:r>
            <a:r>
              <a:rPr lang="fr-FR"/>
              <a:t> : Collaborer avec le tutoré pour élaborer un plan de développement professionnel et personnel.</a:t>
            </a:r>
          </a:p>
          <a:p>
            <a:pPr marL="742950" lvl="1" indent="-285750">
              <a:buFont typeface="+mj-lt"/>
              <a:buAutoNum type="arabicPeriod"/>
            </a:pPr>
            <a:r>
              <a:rPr lang="fr-FR" b="1"/>
              <a:t>Feedback constructif</a:t>
            </a:r>
            <a:r>
              <a:rPr lang="fr-FR"/>
              <a:t> : Fournir un feedback constructif pour aider le tutoré à améliorer ses compétences et à développer sa carrière.</a:t>
            </a:r>
          </a:p>
          <a:p>
            <a:pPr>
              <a:buFont typeface="+mj-lt"/>
              <a:buAutoNum type="arabicPeriod"/>
            </a:pPr>
            <a:r>
              <a:rPr lang="fr-FR" b="1"/>
              <a:t>Encouragement et motivation</a:t>
            </a:r>
            <a:r>
              <a:rPr lang="fr-FR"/>
              <a:t> :</a:t>
            </a:r>
          </a:p>
          <a:p>
            <a:pPr marL="742950" lvl="1" indent="-285750">
              <a:buFont typeface="+mj-lt"/>
              <a:buAutoNum type="arabicPeriod"/>
            </a:pPr>
            <a:r>
              <a:rPr lang="fr-FR" b="1"/>
              <a:t>Renforcement positif</a:t>
            </a:r>
            <a:r>
              <a:rPr lang="fr-FR"/>
              <a:t> : Encourager le tutoré à mesure qu'il progresse dans son apprentissage et dans son développement professionnel.</a:t>
            </a:r>
          </a:p>
          <a:p>
            <a:pPr marL="742950" lvl="1" indent="-285750">
              <a:buFont typeface="+mj-lt"/>
              <a:buAutoNum type="arabicPeriod"/>
            </a:pPr>
            <a:r>
              <a:rPr lang="fr-FR" b="1"/>
              <a:t>Réflexion et encouragement</a:t>
            </a:r>
            <a:r>
              <a:rPr lang="fr-FR"/>
              <a:t> : Aider le tutoré à réfléchir sur ses expériences d'apprentissage et à se fixer des objectifs d'amélioration continue.</a:t>
            </a:r>
          </a:p>
          <a:p>
            <a:pPr>
              <a:buFont typeface="+mj-lt"/>
              <a:buAutoNum type="arabicPeriod"/>
            </a:pPr>
            <a:r>
              <a:rPr lang="fr-FR" b="1"/>
              <a:t>Soutien émotionnel et relationnel</a:t>
            </a:r>
            <a:r>
              <a:rPr lang="fr-FR"/>
              <a:t> :</a:t>
            </a:r>
          </a:p>
          <a:p>
            <a:pPr marL="742950" lvl="1" indent="-285750">
              <a:buFont typeface="+mj-lt"/>
              <a:buAutoNum type="arabicPeriod"/>
            </a:pPr>
            <a:r>
              <a:rPr lang="fr-FR" b="1"/>
              <a:t>Écoute active</a:t>
            </a:r>
            <a:r>
              <a:rPr lang="fr-FR"/>
              <a:t> : Écouter attentivement les préoccupations du tutoré et lui offrir un espace sûr pour partager ses difficultés.</a:t>
            </a:r>
          </a:p>
          <a:p>
            <a:pPr marL="742950" lvl="1" indent="-285750">
              <a:buFont typeface="+mj-lt"/>
              <a:buAutoNum type="arabicPeriod"/>
            </a:pPr>
            <a:r>
              <a:rPr lang="fr-FR" b="1"/>
              <a:t>Soutien émotionnel</a:t>
            </a:r>
            <a:r>
              <a:rPr lang="fr-FR"/>
              <a:t> : Apporter un soutien émotionnel lorsque nécessaire, en particulier dans les périodes de stress ou d'incertitude.</a:t>
            </a:r>
          </a:p>
          <a:p>
            <a:pPr>
              <a:buFont typeface="+mj-lt"/>
              <a:buAutoNum type="arabicPeriod"/>
            </a:pPr>
            <a:r>
              <a:rPr lang="fr-FR" b="1"/>
              <a:t>Suivi et évaluation</a:t>
            </a:r>
            <a:r>
              <a:rPr lang="fr-FR"/>
              <a:t> :</a:t>
            </a:r>
          </a:p>
          <a:p>
            <a:pPr marL="742950" lvl="1" indent="-285750">
              <a:buFont typeface="+mj-lt"/>
              <a:buAutoNum type="arabicPeriod"/>
            </a:pPr>
            <a:r>
              <a:rPr lang="fr-FR" b="1"/>
              <a:t>Évaluation des progrès</a:t>
            </a:r>
            <a:r>
              <a:rPr lang="fr-FR"/>
              <a:t> : Évaluer régulièrement les progrès du tutoré et ajuster les méthodes d'enseignement et de soutien en conséquence.</a:t>
            </a:r>
          </a:p>
          <a:p>
            <a:pPr marL="742950" lvl="1" indent="-285750">
              <a:buFont typeface="+mj-lt"/>
              <a:buAutoNum type="arabicPeriod"/>
            </a:pPr>
            <a:r>
              <a:rPr lang="fr-FR" b="1"/>
              <a:t>Rapports et documentation</a:t>
            </a:r>
            <a:r>
              <a:rPr lang="fr-FR"/>
              <a:t> : Documenter les progrès et les réalisations du tutoré pour évaluer l'efficacité du programme de tutorat.</a:t>
            </a:r>
          </a:p>
          <a:p>
            <a:r>
              <a:rPr lang="fr-FR"/>
              <a:t>En résumé, le rôle du tuteur va bien au-delà de l'enseignement de concepts académiques. C'est une responsabilité qui nécessite de soutenir activement le développement global de la personne tutorée, en l'aidant à atteindre ses objectifs personnels et professionnels à travers un soutien personnalisé et un encouragement constant.</a:t>
            </a:r>
          </a:p>
          <a:p>
            <a:pPr eaLnBrk="1" hangingPunct="1"/>
            <a:endParaRPr lang="en-GB" altLang="fr-FR"/>
          </a:p>
        </p:txBody>
      </p:sp>
    </p:spTree>
    <p:extLst>
      <p:ext uri="{BB962C8B-B14F-4D97-AF65-F5344CB8AC3E}">
        <p14:creationId xmlns:p14="http://schemas.microsoft.com/office/powerpoint/2010/main" val="5410133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69</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32827224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70</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2641184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8</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b="1"/>
              <a:t>Partie 1 : Les enjeux du tutorat</a:t>
            </a:r>
          </a:p>
          <a:p>
            <a:pPr>
              <a:buFont typeface="+mj-lt"/>
              <a:buAutoNum type="arabicPeriod"/>
            </a:pPr>
            <a:r>
              <a:rPr lang="fr-FR" b="1"/>
              <a:t>Le tutorat permet uniquement de transmettre des connaissances académiques.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Le tutorat ne se limite pas à la transmission de connaissances académiques. Il inclut également le développement de compétences personnelles, l'orientation et le soutien moral des tutoré(e)s.</a:t>
            </a:r>
          </a:p>
          <a:p>
            <a:pPr>
              <a:buFont typeface="+mj-lt"/>
              <a:buAutoNum type="arabicPeriod"/>
            </a:pPr>
            <a:r>
              <a:rPr lang="fr-FR" b="1"/>
              <a:t>Les enjeux du tutorat incluent la réduction du décrochage scolaire.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Un des principaux enjeux du tutorat est de fournir un soutien personnalisé aux élèves en difficulté, ce qui peut aider à prévenir le décrochage scolaire et améliorer les taux de réussite.</a:t>
            </a:r>
          </a:p>
          <a:p>
            <a:r>
              <a:rPr lang="fr-FR" b="1"/>
              <a:t>Partie 2 : Les besoins et attentes des tutoré(e)s</a:t>
            </a:r>
          </a:p>
          <a:p>
            <a:pPr>
              <a:buFont typeface="+mj-lt"/>
              <a:buAutoNum type="arabicPeriod"/>
            </a:pPr>
            <a:r>
              <a:rPr lang="fr-FR" b="1"/>
              <a:t>Les tutoré(e)s s'attendent principalement à recevoir des solutions toutes faites à leurs problèmes académiques.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Les tutoré(e)s recherchent généralement une aide pour développer leurs propres compétences et stratégies de résolution de problèmes, pas simplement des solutions toutes faites.</a:t>
            </a:r>
          </a:p>
          <a:p>
            <a:pPr>
              <a:buFont typeface="+mj-lt"/>
              <a:buAutoNum type="arabicPeriod"/>
            </a:pPr>
            <a:r>
              <a:rPr lang="fr-FR" b="1"/>
              <a:t>Les besoins des tutoré(e)s varient en fonction de leur niveau académique et de leur contexte personnel.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Chaque tutoré(e) a des besoins spécifiques qui dépendent de leur niveau de compétence, de leur contexte familial et de leurs objectifs personnels, nécessitant une approche individualisée.</a:t>
            </a:r>
          </a:p>
          <a:p>
            <a:r>
              <a:rPr lang="fr-FR" b="1"/>
              <a:t>Partie 3 : Assumer son rôle de tuteur / tutrice</a:t>
            </a:r>
          </a:p>
          <a:p>
            <a:pPr>
              <a:buFont typeface="+mj-lt"/>
              <a:buAutoNum type="arabicPeriod"/>
            </a:pPr>
            <a:r>
              <a:rPr lang="fr-FR" b="1"/>
              <a:t>Un bon tuteur doit impérativement être un expert dans toutes les matières qu'il enseigne.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Un bon tuteur doit avoir une bonne compréhension des matières qu'il enseigne, mais il doit surtout être capable de guider, de motiver et de développer des stratégies d'apprentissage adaptées aux besoins de ses tutoré(e)s.</a:t>
            </a:r>
          </a:p>
          <a:p>
            <a:pPr>
              <a:buFont typeface="+mj-lt"/>
              <a:buAutoNum type="arabicPeriod"/>
            </a:pPr>
            <a:r>
              <a:rPr lang="fr-FR" b="1"/>
              <a:t>La communication est une compétence essentielle pour assumer le rôle de tuteur.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La communication est cruciale pour établir une relation de confiance avec le tutoré, expliquer clairement les concepts et écouter activement les préoccupations et besoins du tutoré.</a:t>
            </a:r>
          </a:p>
          <a:p>
            <a:r>
              <a:rPr lang="fr-FR" b="1"/>
              <a:t>Partie 4 : Accueillir un(e) tutoré(e)</a:t>
            </a:r>
          </a:p>
          <a:p>
            <a:pPr>
              <a:buFont typeface="+mj-lt"/>
              <a:buAutoNum type="arabicPeriod"/>
            </a:pPr>
            <a:r>
              <a:rPr lang="fr-FR" b="1"/>
              <a:t>La première rencontre avec un(e) tutoré(e) est déterminante pour établir une relation de confiance.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La première rencontre permet de poser les bases de la relation tutorale, de comprendre les attentes du tutoré et de créer un environnement de confiance et de respect mutuel.</a:t>
            </a:r>
          </a:p>
          <a:p>
            <a:pPr>
              <a:buFont typeface="+mj-lt"/>
              <a:buAutoNum type="arabicPeriod"/>
            </a:pPr>
            <a:r>
              <a:rPr lang="fr-FR" b="1"/>
              <a:t>Il est inutile de discuter des objectifs de la tutelle dès la première rencontre.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Discuter des objectifs dès la première rencontre permet de clarifier les attentes, de fixer des buts précis et de planifier les étapes nécessaires pour les atteindre, ce qui est essentiel pour le succès du tutorat.</a:t>
            </a:r>
          </a:p>
          <a:p>
            <a:r>
              <a:rPr lang="fr-FR" b="1"/>
              <a:t>Partie 5 : La transmission du savoir</a:t>
            </a:r>
          </a:p>
          <a:p>
            <a:pPr>
              <a:buFont typeface="+mj-lt"/>
              <a:buAutoNum type="arabicPeriod"/>
            </a:pPr>
            <a:r>
              <a:rPr lang="fr-FR" b="1"/>
              <a:t>La transmission du savoir dans le cadre du tutorat est un processus unidirectionnel du tuteur vers le tutoré.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La transmission du savoir est un processus interactif où le tuteur et le tutoré échangent, posent des questions et participent activement à l'apprentissage.</a:t>
            </a:r>
          </a:p>
          <a:p>
            <a:pPr>
              <a:buFont typeface="+mj-lt"/>
              <a:buAutoNum type="arabicPeriod"/>
            </a:pPr>
            <a:r>
              <a:rPr lang="fr-FR" b="1"/>
              <a:t>Les techniques pédagogiques variées sont importantes pour une transmission efficace du savoir.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Utiliser des techniques pédagogiques variées permet de s'adapter aux différents styles d'apprentissage des tutoré(e)s et de rendre l'apprentissage plus engageant et efficace.</a:t>
            </a:r>
          </a:p>
          <a:p>
            <a:r>
              <a:rPr lang="fr-FR" b="1"/>
              <a:t>Partie 6 : Jalonner le parcours du (de la) tutoré(e)</a:t>
            </a:r>
          </a:p>
          <a:p>
            <a:pPr>
              <a:buFont typeface="+mj-lt"/>
              <a:buAutoNum type="arabicPeriod"/>
            </a:pPr>
            <a:r>
              <a:rPr lang="fr-FR" b="1"/>
              <a:t>Il est important de fixer des étapes intermédiaires pour mesurer les progrès du tutoré.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Fixer des étapes intermédiaires permet de suivre les progrès, de motiver le tutoré en célébrant les petites réussites et d'ajuster les stratégies si nécessaire.</a:t>
            </a:r>
          </a:p>
          <a:p>
            <a:pPr>
              <a:buFont typeface="+mj-lt"/>
              <a:buAutoNum type="arabicPeriod"/>
            </a:pPr>
            <a:r>
              <a:rPr lang="fr-FR" b="1"/>
              <a:t>L'évaluation régulière des compétences du tutoré n'est pas nécessaire dans un parcours de tutelle.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L'évaluation régulière permet d'identifier les points forts et les domaines à améliorer, et de s'assurer que le tutoré progresse de manière cohérente vers ses objectifs.</a:t>
            </a:r>
          </a:p>
          <a:p>
            <a:r>
              <a:rPr lang="fr-FR" b="1"/>
              <a:t>Partie 7 : Agir avant qu'il ne soit trop tard</a:t>
            </a:r>
          </a:p>
          <a:p>
            <a:pPr>
              <a:buFont typeface="+mj-lt"/>
              <a:buAutoNum type="arabicPeriod"/>
            </a:pPr>
            <a:r>
              <a:rPr lang="fr-FR" b="1"/>
              <a:t>Il est crucial d'intervenir rapidement lorsqu'un tutoré montre des signes de découragement.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Intervenir rapidement peut aider à remonter le moral du tutoré, à résoudre les difficultés avant qu'elles ne s'aggravent et à éviter un décrochage scolaire ou un abandon de l'apprentissage.</a:t>
            </a:r>
          </a:p>
          <a:p>
            <a:pPr>
              <a:buFont typeface="+mj-lt"/>
              <a:buAutoNum type="arabicPeriod"/>
            </a:pPr>
            <a:r>
              <a:rPr lang="fr-FR" b="1"/>
              <a:t>Attendre que le tutoré demande de l'aide est la meilleure stratégie pour gérer les problèmes.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Attendre que le tutoré demande de l'aide peut retarder la résolution des problèmes. Il est préférable que le tuteur soit proactif, observe les signes de difficultés et propose son aide rapidement.</a:t>
            </a:r>
          </a:p>
          <a:p>
            <a:pPr eaLnBrk="1" hangingPunct="1"/>
            <a:endParaRPr lang="en-GB" altLang="fr-FR"/>
          </a:p>
        </p:txBody>
      </p:sp>
    </p:spTree>
    <p:extLst>
      <p:ext uri="{BB962C8B-B14F-4D97-AF65-F5344CB8AC3E}">
        <p14:creationId xmlns:p14="http://schemas.microsoft.com/office/powerpoint/2010/main" val="25632672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71</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7631795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72</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15559910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73</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lnSpc>
                <a:spcPct val="107000"/>
              </a:lnSpc>
              <a:spcAft>
                <a:spcPts val="800"/>
              </a:spcAft>
            </a:pPr>
            <a:r>
              <a:rPr lang="fr-FR" sz="1800" b="1" kern="100">
                <a:effectLst/>
                <a:latin typeface="Aptos" panose="020B0004020202020204" pitchFamily="34" charset="0"/>
                <a:ea typeface="Aptos" panose="020B0004020202020204" pitchFamily="34" charset="0"/>
                <a:cs typeface="Times New Roman" panose="02020603050405020304" pitchFamily="18" charset="0"/>
              </a:rPr>
              <a:t>L’organisation de la mission du tutorat</a:t>
            </a:r>
            <a:endParaRPr lang="fr-FR" sz="1800" kern="10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Le tutorat est un projet institutionnel : il s’inscrit dans une organisation et implique toute une équipe. Il ne concerne pas seulement la relation entre deux personnes (tuteur et tutoré).</a:t>
            </a:r>
          </a:p>
          <a:p>
            <a:pPr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Quelques conditions de réussite</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 - Définir les objectifs du tutorat avec une description du métier visé ;</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 - désigner un tuteur volontaire et ayant les compétences requises ;</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 - mettre en place une organisation du travail qui permette au tuteur et au tutoré de travailler ensemble, et d’avoir des moments réguliers d’entretien en dehors de la présence des bénéficiaires ;</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 - intégrer le tuteur dès le premier contact entre le tutoré et l’institution ;</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 - sensibiliser le tuteur au profil spécifique du tutoré (exemple : situation de handicap) ;</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 - associer le tuteur aux contacts avec les organismes extérieurs liés au tutoré (ex. : centre de formation) ;</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 - prévoir un avenant au contrat de travail concernant la mission de tutorat, à signer avant la mise en œuvre du tutorat, et précisant les conditions de mise en œuvre de la mission (durée, horaire, activités…) ;</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 - impliquer l’ensemble de l’équipe de travail où va évoluer le tutoré et organiser une continuité du tutorat (avec suppléance), même en cas d’absence du tuteur désigné.</a:t>
            </a:r>
          </a:p>
          <a:p>
            <a:pPr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Grandes étapes d’un projet tutorat</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1. Préparation (mise en place les conditions de réussite).</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2. Accueil et intégration.</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3. Accompagnement et formation.</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4. Évaluation et conclusion (évaluation des moyens et des résultats).</a:t>
            </a:r>
          </a:p>
          <a:p>
            <a:pPr eaLnBrk="1" hangingPunct="1"/>
            <a:endParaRPr lang="en-GB" altLang="fr-FR"/>
          </a:p>
        </p:txBody>
      </p:sp>
    </p:spTree>
    <p:extLst>
      <p:ext uri="{BB962C8B-B14F-4D97-AF65-F5344CB8AC3E}">
        <p14:creationId xmlns:p14="http://schemas.microsoft.com/office/powerpoint/2010/main" val="8170457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74</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lnSpc>
                <a:spcPct val="107000"/>
              </a:lnSpc>
              <a:spcAft>
                <a:spcPts val="800"/>
              </a:spcAft>
            </a:pPr>
            <a:r>
              <a:rPr lang="fr-FR" sz="1800" b="1" kern="100">
                <a:effectLst/>
                <a:latin typeface="Aptos" panose="020B0004020202020204" pitchFamily="34" charset="0"/>
                <a:ea typeface="Aptos" panose="020B0004020202020204" pitchFamily="34" charset="0"/>
                <a:cs typeface="Times New Roman" panose="02020603050405020304" pitchFamily="18" charset="0"/>
              </a:rPr>
              <a:t>L’organisation de la mission du tutorat</a:t>
            </a:r>
            <a:endParaRPr lang="fr-FR" sz="1800" kern="10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Le tutorat est un projet institutionnel : il s’inscrit dans une organisation et implique toute une équipe. Il ne concerne pas seulement la relation entre deux personnes (tuteur et tutoré).</a:t>
            </a:r>
          </a:p>
          <a:p>
            <a:pPr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Quelques conditions de réussite</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 - Définir les objectifs du tutorat avec une description du métier visé ;</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 - désigner un tuteur volontaire et ayant les compétences requises ;</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 - mettre en place une organisation du travail qui permette au tuteur et au tutoré de travailler ensemble, et d’avoir des moments réguliers d’entretien en dehors de la présence des bénéficiaires ;</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 - intégrer le tuteur dès le premier contact entre le tutoré et l’institution ;</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 - sensibiliser le tuteur au profil spécifique du tutoré (exemple : situation de handicap) ;</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 - associer le tuteur aux contacts avec les organismes extérieurs liés au tutoré (ex. : centre de formation) ;</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 - prévoir un avenant au contrat de travail concernant la mission de tutorat, à signer avant la mise en œuvre du tutorat, et précisant les conditions de mise en œuvre de la mission (durée, horaire, activités…) ;</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 - impliquer l’ensemble de l’équipe de travail où va évoluer le tutoré et organiser une continuité du tutorat (avec suppléance), même en cas d’absence du tuteur désigné.</a:t>
            </a:r>
          </a:p>
          <a:p>
            <a:pPr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Grandes étapes d’un projet tutorat</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1. Préparation (mise en place les conditions de réussite).</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2. Accueil et intégration.</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3. Accompagnement et formation.</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4. Évaluation et conclusion (évaluation des moyens et des résultats).</a:t>
            </a:r>
          </a:p>
          <a:p>
            <a:pPr eaLnBrk="1" hangingPunct="1"/>
            <a:endParaRPr lang="en-GB" altLang="fr-FR"/>
          </a:p>
        </p:txBody>
      </p:sp>
    </p:spTree>
    <p:extLst>
      <p:ext uri="{BB962C8B-B14F-4D97-AF65-F5344CB8AC3E}">
        <p14:creationId xmlns:p14="http://schemas.microsoft.com/office/powerpoint/2010/main" val="13308048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75</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lnSpc>
                <a:spcPct val="107000"/>
              </a:lnSpc>
              <a:spcAft>
                <a:spcPts val="800"/>
              </a:spcAft>
            </a:pPr>
            <a:r>
              <a:rPr lang="fr-FR" sz="1800" b="1" kern="100">
                <a:effectLst/>
                <a:latin typeface="Aptos" panose="020B0004020202020204" pitchFamily="34" charset="0"/>
                <a:ea typeface="Aptos" panose="020B0004020202020204" pitchFamily="34" charset="0"/>
                <a:cs typeface="Times New Roman" panose="02020603050405020304" pitchFamily="18" charset="0"/>
              </a:rPr>
              <a:t>L’organisation de la mission du tutorat</a:t>
            </a:r>
            <a:endParaRPr lang="fr-FR" sz="1800" kern="10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Le tutorat est un projet institutionnel : il s’inscrit dans une organisation et implique toute une équipe. Il ne concerne pas seulement la relation entre deux personnes (tuteur et tutoré).</a:t>
            </a:r>
          </a:p>
          <a:p>
            <a:pPr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Quelques conditions de réussite</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 - Définir les objectifs du tutorat avec une description du métier visé ;</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 - désigner un tuteur volontaire et ayant les compétences requises ;</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 - mettre en place une organisation du travail qui permette au tuteur et au tutoré de travailler ensemble, et d’avoir des moments réguliers d’entretien en dehors de la présence des bénéficiaires ;</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 - intégrer le tuteur dès le premier contact entre le tutoré et l’institution ;</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 - sensibiliser le tuteur au profil spécifique du tutoré (exemple : situation de handicap) ;</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 - associer le tuteur aux contacts avec les organismes extérieurs liés au tutoré (ex. : centre de formation) ;</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 - prévoir un avenant au contrat de travail concernant la mission de tutorat, à signer avant la mise en œuvre du tutorat, et précisant les conditions de mise en œuvre de la mission (durée, horaire, activités…) ;</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 - impliquer l’ensemble de l’équipe de travail où va évoluer le tutoré et organiser une continuité du tutorat (avec suppléance), même en cas d’absence du tuteur désigné.</a:t>
            </a:r>
          </a:p>
          <a:p>
            <a:pPr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Grandes étapes d’un projet tutorat</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1. Préparation (mise en place les conditions de réussite).</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2. Accueil et intégration.</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3. Accompagnement et formation.</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4. Évaluation et conclusion (évaluation des moyens et des résultats).</a:t>
            </a:r>
          </a:p>
          <a:p>
            <a:pPr eaLnBrk="1" hangingPunct="1"/>
            <a:endParaRPr lang="en-GB" altLang="fr-FR"/>
          </a:p>
        </p:txBody>
      </p:sp>
    </p:spTree>
    <p:extLst>
      <p:ext uri="{BB962C8B-B14F-4D97-AF65-F5344CB8AC3E}">
        <p14:creationId xmlns:p14="http://schemas.microsoft.com/office/powerpoint/2010/main" val="420899698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76</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lnSpc>
                <a:spcPct val="107000"/>
              </a:lnSpc>
              <a:spcAft>
                <a:spcPts val="800"/>
              </a:spcAft>
            </a:pPr>
            <a:r>
              <a:rPr lang="fr-FR" sz="1800" b="1" kern="100">
                <a:effectLst/>
                <a:latin typeface="Aptos" panose="020B0004020202020204" pitchFamily="34" charset="0"/>
                <a:ea typeface="Aptos" panose="020B0004020202020204" pitchFamily="34" charset="0"/>
                <a:cs typeface="Times New Roman" panose="02020603050405020304" pitchFamily="18" charset="0"/>
              </a:rPr>
              <a:t>L’organisation de la mission du tutorat</a:t>
            </a:r>
            <a:endParaRPr lang="fr-FR" sz="1800" kern="10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Le tutorat est un projet institutionnel : il s’inscrit dans une organisation et implique toute une équipe. Il ne concerne pas seulement la relation entre deux personnes (tuteur et tutoré).</a:t>
            </a:r>
          </a:p>
          <a:p>
            <a:pPr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Quelques conditions de réussite</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 - Définir les objectifs du tutorat avec une description du métier visé ;</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 - désigner un tuteur volontaire et ayant les compétences requises ;</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 - mettre en place une organisation du travail qui permette au tuteur et au tutoré de travailler ensemble, et d’avoir des moments réguliers d’entretien en dehors de la présence des bénéficiaires ;</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 - intégrer le tuteur dès le premier contact entre le tutoré et l’institution ;</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 - sensibiliser le tuteur au profil spécifique du tutoré (exemple : situation de handicap) ;</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 - associer le tuteur aux contacts avec les organismes extérieurs liés au tutoré (ex. : centre de formation) ;</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 - prévoir un avenant au contrat de travail concernant la mission de tutorat, à signer avant la mise en œuvre du tutorat, et précisant les conditions de mise en œuvre de la mission (durée, horaire, activités…) ;</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 - impliquer l’ensemble de l’équipe de travail où va évoluer le tutoré et organiser une continuité du tutorat (avec suppléance), même en cas d’absence du tuteur désigné.</a:t>
            </a:r>
          </a:p>
          <a:p>
            <a:pPr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Grandes étapes d’un projet tutorat</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1. Préparation (mise en place les conditions de réussite).</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2. Accueil et intégration.</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3. Accompagnement et formation.</a:t>
            </a:r>
          </a:p>
          <a:p>
            <a:pPr marL="449580" algn="just">
              <a:lnSpc>
                <a:spcPct val="107000"/>
              </a:lnSpc>
              <a:spcAft>
                <a:spcPts val="800"/>
              </a:spcAft>
            </a:pPr>
            <a:r>
              <a:rPr lang="fr-FR" sz="1800" kern="100">
                <a:effectLst/>
                <a:latin typeface="Aptos" panose="020B0004020202020204" pitchFamily="34" charset="0"/>
                <a:ea typeface="Aptos" panose="020B0004020202020204" pitchFamily="34" charset="0"/>
                <a:cs typeface="Times New Roman" panose="02020603050405020304" pitchFamily="18" charset="0"/>
              </a:rPr>
              <a:t>4. Évaluation et conclusion (évaluation des moyens et des résultats).</a:t>
            </a:r>
          </a:p>
          <a:p>
            <a:pPr eaLnBrk="1" hangingPunct="1"/>
            <a:endParaRPr lang="en-GB" altLang="fr-FR"/>
          </a:p>
        </p:txBody>
      </p:sp>
    </p:spTree>
    <p:extLst>
      <p:ext uri="{BB962C8B-B14F-4D97-AF65-F5344CB8AC3E}">
        <p14:creationId xmlns:p14="http://schemas.microsoft.com/office/powerpoint/2010/main" val="82685832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77</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14054403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78</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fr-FR"/>
              <a:t>https://www.cairn.info/load_pdf.php?ID_ARTICLE=HEG_084_0275&amp;download=1</a:t>
            </a:r>
          </a:p>
          <a:p>
            <a:pPr eaLnBrk="1" hangingPunct="1"/>
            <a:endParaRPr lang="en-GB" altLang="fr-FR"/>
          </a:p>
          <a:p>
            <a:pPr eaLnBrk="1" hangingPunct="1"/>
            <a:r>
              <a:rPr lang="en-GB" altLang="fr-FR"/>
              <a:t>https://www.cairn.info/revue-informations-sociales-2006-6-page-66.htm</a:t>
            </a:r>
          </a:p>
        </p:txBody>
      </p:sp>
    </p:spTree>
    <p:extLst>
      <p:ext uri="{BB962C8B-B14F-4D97-AF65-F5344CB8AC3E}">
        <p14:creationId xmlns:p14="http://schemas.microsoft.com/office/powerpoint/2010/main" val="28517594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79</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fr-FR"/>
              <a:t>https://www.cairn.info/load_pdf.php?ID_ARTICLE=HEG_084_0275&amp;download=1</a:t>
            </a:r>
          </a:p>
          <a:p>
            <a:pPr eaLnBrk="1" hangingPunct="1"/>
            <a:endParaRPr lang="en-GB" altLang="fr-FR"/>
          </a:p>
          <a:p>
            <a:pPr eaLnBrk="1" hangingPunct="1"/>
            <a:r>
              <a:rPr lang="en-GB" altLang="fr-FR"/>
              <a:t>https://www.cairn.info/revue-informations-sociales-2006-6-page-66.htm</a:t>
            </a:r>
          </a:p>
        </p:txBody>
      </p:sp>
    </p:spTree>
    <p:extLst>
      <p:ext uri="{BB962C8B-B14F-4D97-AF65-F5344CB8AC3E}">
        <p14:creationId xmlns:p14="http://schemas.microsoft.com/office/powerpoint/2010/main" val="148825021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80</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fr-FR"/>
              <a:t>https://www.cairn.info/load_pdf.php?ID_ARTICLE=HEG_084_0275&amp;download=1</a:t>
            </a:r>
          </a:p>
          <a:p>
            <a:pPr eaLnBrk="1" hangingPunct="1"/>
            <a:endParaRPr lang="en-GB" altLang="fr-FR"/>
          </a:p>
          <a:p>
            <a:pPr eaLnBrk="1" hangingPunct="1"/>
            <a:r>
              <a:rPr lang="en-GB" altLang="fr-FR"/>
              <a:t>https://www.cairn.info/revue-informations-sociales-2006-6-page-66.htm</a:t>
            </a:r>
          </a:p>
        </p:txBody>
      </p:sp>
    </p:spTree>
    <p:extLst>
      <p:ext uri="{BB962C8B-B14F-4D97-AF65-F5344CB8AC3E}">
        <p14:creationId xmlns:p14="http://schemas.microsoft.com/office/powerpoint/2010/main" val="1511965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9</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b="1"/>
              <a:t>Partie 1 : Les enjeux du tutorat</a:t>
            </a:r>
          </a:p>
          <a:p>
            <a:pPr>
              <a:buFont typeface="+mj-lt"/>
              <a:buAutoNum type="arabicPeriod"/>
            </a:pPr>
            <a:r>
              <a:rPr lang="fr-FR" b="1"/>
              <a:t>Le tutorat permet uniquement de transmettre des connaissances académiques.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Le tutorat ne se limite pas à la transmission de connaissances académiques. Il inclut également le développement de compétences personnelles, l'orientation et le soutien moral des tutoré(e)s.</a:t>
            </a:r>
          </a:p>
          <a:p>
            <a:pPr>
              <a:buFont typeface="+mj-lt"/>
              <a:buAutoNum type="arabicPeriod"/>
            </a:pPr>
            <a:r>
              <a:rPr lang="fr-FR" b="1"/>
              <a:t>Les enjeux du tutorat incluent la réduction du décrochage scolaire.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Un des principaux enjeux du tutorat est de fournir un soutien personnalisé aux élèves en difficulté, ce qui peut aider à prévenir le décrochage scolaire et améliorer les taux de réussite.</a:t>
            </a:r>
          </a:p>
          <a:p>
            <a:r>
              <a:rPr lang="fr-FR" b="1"/>
              <a:t>Partie 2 : Les besoins et attentes des tutoré(e)s</a:t>
            </a:r>
          </a:p>
          <a:p>
            <a:pPr>
              <a:buFont typeface="+mj-lt"/>
              <a:buAutoNum type="arabicPeriod"/>
            </a:pPr>
            <a:r>
              <a:rPr lang="fr-FR" b="1"/>
              <a:t>Les tutoré(e)s s'attendent principalement à recevoir des solutions toutes faites à leurs problèmes académiques.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Les tutoré(e)s recherchent généralement une aide pour développer leurs propres compétences et stratégies de résolution de problèmes, pas simplement des solutions toutes faites.</a:t>
            </a:r>
          </a:p>
          <a:p>
            <a:pPr>
              <a:buFont typeface="+mj-lt"/>
              <a:buAutoNum type="arabicPeriod"/>
            </a:pPr>
            <a:r>
              <a:rPr lang="fr-FR" b="1"/>
              <a:t>Les besoins des tutoré(e)s varient en fonction de leur niveau académique et de leur contexte personnel.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Chaque tutoré(e) a des besoins spécifiques qui dépendent de leur niveau de compétence, de leur contexte familial et de leurs objectifs personnels, nécessitant une approche individualisée.</a:t>
            </a:r>
          </a:p>
          <a:p>
            <a:r>
              <a:rPr lang="fr-FR" b="1"/>
              <a:t>Partie 3 : Assumer son rôle de tuteur / tutrice</a:t>
            </a:r>
          </a:p>
          <a:p>
            <a:pPr>
              <a:buFont typeface="+mj-lt"/>
              <a:buAutoNum type="arabicPeriod"/>
            </a:pPr>
            <a:r>
              <a:rPr lang="fr-FR" b="1"/>
              <a:t>Un bon tuteur doit impérativement être un expert dans toutes les matières qu'il enseigne.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Un bon tuteur doit avoir une bonne compréhension des matières qu'il enseigne, mais il doit surtout être capable de guider, de motiver et de développer des stratégies d'apprentissage adaptées aux besoins de ses tutoré(e)s.</a:t>
            </a:r>
          </a:p>
          <a:p>
            <a:pPr>
              <a:buFont typeface="+mj-lt"/>
              <a:buAutoNum type="arabicPeriod"/>
            </a:pPr>
            <a:r>
              <a:rPr lang="fr-FR" b="1"/>
              <a:t>La communication est une compétence essentielle pour assumer le rôle de tuteur.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La communication est cruciale pour établir une relation de confiance avec le tutoré, expliquer clairement les concepts et écouter activement les préoccupations et besoins du tutoré.</a:t>
            </a:r>
          </a:p>
          <a:p>
            <a:r>
              <a:rPr lang="fr-FR" b="1"/>
              <a:t>Partie 4 : Accueillir un(e) tutoré(e)</a:t>
            </a:r>
          </a:p>
          <a:p>
            <a:pPr>
              <a:buFont typeface="+mj-lt"/>
              <a:buAutoNum type="arabicPeriod"/>
            </a:pPr>
            <a:r>
              <a:rPr lang="fr-FR" b="1"/>
              <a:t>La première rencontre avec un(e) tutoré(e) est déterminante pour établir une relation de confiance.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La première rencontre permet de poser les bases de la relation tutorale, de comprendre les attentes du tutoré et de créer un environnement de confiance et de respect mutuel.</a:t>
            </a:r>
          </a:p>
          <a:p>
            <a:pPr>
              <a:buFont typeface="+mj-lt"/>
              <a:buAutoNum type="arabicPeriod"/>
            </a:pPr>
            <a:r>
              <a:rPr lang="fr-FR" b="1"/>
              <a:t>Il est inutile de discuter des objectifs de la tutelle dès la première rencontre.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Discuter des objectifs dès la première rencontre permet de clarifier les attentes, de fixer des buts précis et de planifier les étapes nécessaires pour les atteindre, ce qui est essentiel pour le succès du tutorat.</a:t>
            </a:r>
          </a:p>
          <a:p>
            <a:r>
              <a:rPr lang="fr-FR" b="1"/>
              <a:t>Partie 5 : La transmission du savoir</a:t>
            </a:r>
          </a:p>
          <a:p>
            <a:pPr>
              <a:buFont typeface="+mj-lt"/>
              <a:buAutoNum type="arabicPeriod"/>
            </a:pPr>
            <a:r>
              <a:rPr lang="fr-FR" b="1"/>
              <a:t>La transmission du savoir dans le cadre du tutorat est un processus unidirectionnel du tuteur vers le tutoré.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La transmission du savoir est un processus interactif où le tuteur et le tutoré échangent, posent des questions et participent activement à l'apprentissage.</a:t>
            </a:r>
          </a:p>
          <a:p>
            <a:pPr>
              <a:buFont typeface="+mj-lt"/>
              <a:buAutoNum type="arabicPeriod"/>
            </a:pPr>
            <a:r>
              <a:rPr lang="fr-FR" b="1"/>
              <a:t>Les techniques pédagogiques variées sont importantes pour une transmission efficace du savoir.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Utiliser des techniques pédagogiques variées permet de s'adapter aux différents styles d'apprentissage des tutoré(e)s et de rendre l'apprentissage plus engageant et efficace.</a:t>
            </a:r>
          </a:p>
          <a:p>
            <a:r>
              <a:rPr lang="fr-FR" b="1"/>
              <a:t>Partie 6 : Jalonner le parcours du (de la) tutoré(e)</a:t>
            </a:r>
          </a:p>
          <a:p>
            <a:pPr>
              <a:buFont typeface="+mj-lt"/>
              <a:buAutoNum type="arabicPeriod"/>
            </a:pPr>
            <a:r>
              <a:rPr lang="fr-FR" b="1"/>
              <a:t>Il est important de fixer des étapes intermédiaires pour mesurer les progrès du tutoré.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Fixer des étapes intermédiaires permet de suivre les progrès, de motiver le tutoré en célébrant les petites réussites et d'ajuster les stratégies si nécessaire.</a:t>
            </a:r>
          </a:p>
          <a:p>
            <a:pPr>
              <a:buFont typeface="+mj-lt"/>
              <a:buAutoNum type="arabicPeriod"/>
            </a:pPr>
            <a:r>
              <a:rPr lang="fr-FR" b="1"/>
              <a:t>L'évaluation régulière des compétences du tutoré n'est pas nécessaire dans un parcours de tutelle.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L'évaluation régulière permet d'identifier les points forts et les domaines à améliorer, et de s'assurer que le tutoré progresse de manière cohérente vers ses objectifs.</a:t>
            </a:r>
          </a:p>
          <a:p>
            <a:r>
              <a:rPr lang="fr-FR" b="1"/>
              <a:t>Partie 7 : Agir avant qu'il ne soit trop tard</a:t>
            </a:r>
          </a:p>
          <a:p>
            <a:pPr>
              <a:buFont typeface="+mj-lt"/>
              <a:buAutoNum type="arabicPeriod"/>
            </a:pPr>
            <a:r>
              <a:rPr lang="fr-FR" b="1"/>
              <a:t>Il est crucial d'intervenir rapidement lorsqu'un tutoré montre des signes de découragement.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Intervenir rapidement peut aider à remonter le moral du tutoré, à résoudre les difficultés avant qu'elles ne s'aggravent et à éviter un décrochage scolaire ou un abandon de l'apprentissage.</a:t>
            </a:r>
          </a:p>
          <a:p>
            <a:pPr>
              <a:buFont typeface="+mj-lt"/>
              <a:buAutoNum type="arabicPeriod"/>
            </a:pPr>
            <a:r>
              <a:rPr lang="fr-FR" b="1"/>
              <a:t>Attendre que le tutoré demande de l'aide est la meilleure stratégie pour gérer les problèmes.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Attendre que le tutoré demande de l'aide peut retarder la résolution des problèmes. Il est préférable que le tuteur soit proactif, observe les signes de difficultés et propose son aide rapidement.</a:t>
            </a:r>
          </a:p>
          <a:p>
            <a:pPr eaLnBrk="1" hangingPunct="1"/>
            <a:endParaRPr lang="en-GB" altLang="fr-FR"/>
          </a:p>
        </p:txBody>
      </p:sp>
    </p:spTree>
    <p:extLst>
      <p:ext uri="{BB962C8B-B14F-4D97-AF65-F5344CB8AC3E}">
        <p14:creationId xmlns:p14="http://schemas.microsoft.com/office/powerpoint/2010/main" val="131661803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81</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fr-FR"/>
              <a:t>https://www.cairn.info/load_pdf.php?ID_ARTICLE=HEG_084_0275&amp;download=1</a:t>
            </a:r>
          </a:p>
          <a:p>
            <a:pPr eaLnBrk="1" hangingPunct="1"/>
            <a:endParaRPr lang="en-GB" altLang="fr-FR"/>
          </a:p>
          <a:p>
            <a:pPr eaLnBrk="1" hangingPunct="1"/>
            <a:r>
              <a:rPr lang="en-GB" altLang="fr-FR"/>
              <a:t>https://www.cairn.info/revue-informations-sociales-2006-6-page-66.htm</a:t>
            </a:r>
          </a:p>
          <a:p>
            <a:pPr eaLnBrk="1" hangingPunct="1"/>
            <a:endParaRPr lang="en-GB" altLang="fr-FR"/>
          </a:p>
          <a:p>
            <a:pPr eaLnBrk="1" hangingPunct="1"/>
            <a:r>
              <a:rPr lang="en-GB" altLang="fr-FR"/>
              <a:t>https://www.tenors.fr/post/comment-transmettre-et-partager-ses-connaissances-et-son-savoir</a:t>
            </a:r>
          </a:p>
        </p:txBody>
      </p:sp>
    </p:spTree>
    <p:extLst>
      <p:ext uri="{BB962C8B-B14F-4D97-AF65-F5344CB8AC3E}">
        <p14:creationId xmlns:p14="http://schemas.microsoft.com/office/powerpoint/2010/main" val="211638889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82</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fr-FR"/>
              <a:t>https://www.cairn.info/load_pdf.php?ID_ARTICLE=HEG_084_0275&amp;download=1</a:t>
            </a:r>
          </a:p>
          <a:p>
            <a:pPr eaLnBrk="1" hangingPunct="1"/>
            <a:endParaRPr lang="en-GB" altLang="fr-FR"/>
          </a:p>
          <a:p>
            <a:pPr eaLnBrk="1" hangingPunct="1"/>
            <a:r>
              <a:rPr lang="en-GB" altLang="fr-FR"/>
              <a:t>https://www.cairn.info/revue-informations-sociales-2006-6-page-66.htm</a:t>
            </a:r>
          </a:p>
        </p:txBody>
      </p:sp>
    </p:spTree>
    <p:extLst>
      <p:ext uri="{BB962C8B-B14F-4D97-AF65-F5344CB8AC3E}">
        <p14:creationId xmlns:p14="http://schemas.microsoft.com/office/powerpoint/2010/main" val="57173510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83</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fr-FR"/>
              <a:t>https://www.cairn.info/load_pdf.php?ID_ARTICLE=HEG_084_0275&amp;download=1</a:t>
            </a:r>
          </a:p>
          <a:p>
            <a:pPr eaLnBrk="1" hangingPunct="1"/>
            <a:endParaRPr lang="en-GB" altLang="fr-FR"/>
          </a:p>
          <a:p>
            <a:pPr eaLnBrk="1" hangingPunct="1"/>
            <a:r>
              <a:rPr lang="en-GB" altLang="fr-FR"/>
              <a:t>https://www.cairn.info/revue-informations-sociales-2006-6-page-66.htm</a:t>
            </a:r>
          </a:p>
        </p:txBody>
      </p:sp>
    </p:spTree>
    <p:extLst>
      <p:ext uri="{BB962C8B-B14F-4D97-AF65-F5344CB8AC3E}">
        <p14:creationId xmlns:p14="http://schemas.microsoft.com/office/powerpoint/2010/main" val="13855105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84</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fr-FR"/>
              <a:t>https://www.cairn.info/load_pdf.php?ID_ARTICLE=HEG_084_0275&amp;download=1</a:t>
            </a:r>
          </a:p>
          <a:p>
            <a:pPr eaLnBrk="1" hangingPunct="1"/>
            <a:endParaRPr lang="en-GB" altLang="fr-FR"/>
          </a:p>
          <a:p>
            <a:pPr eaLnBrk="1" hangingPunct="1"/>
            <a:r>
              <a:rPr lang="en-GB" altLang="fr-FR"/>
              <a:t>https://www.cairn.info/revue-informations-sociales-2006-6-page-66.htm</a:t>
            </a:r>
          </a:p>
        </p:txBody>
      </p:sp>
    </p:spTree>
    <p:extLst>
      <p:ext uri="{BB962C8B-B14F-4D97-AF65-F5344CB8AC3E}">
        <p14:creationId xmlns:p14="http://schemas.microsoft.com/office/powerpoint/2010/main" val="24138455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85</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fr-FR"/>
              <a:t>https://www.cairn.info/load_pdf.php?ID_ARTICLE=HEG_084_0275&amp;download=1</a:t>
            </a:r>
          </a:p>
          <a:p>
            <a:pPr eaLnBrk="1" hangingPunct="1"/>
            <a:endParaRPr lang="en-GB" altLang="fr-FR"/>
          </a:p>
          <a:p>
            <a:pPr eaLnBrk="1" hangingPunct="1"/>
            <a:r>
              <a:rPr lang="en-GB" altLang="fr-FR"/>
              <a:t>https://www.cairn.info/revue-informations-sociales-2006-6-page-66.htm</a:t>
            </a:r>
          </a:p>
        </p:txBody>
      </p:sp>
    </p:spTree>
    <p:extLst>
      <p:ext uri="{BB962C8B-B14F-4D97-AF65-F5344CB8AC3E}">
        <p14:creationId xmlns:p14="http://schemas.microsoft.com/office/powerpoint/2010/main" val="11325037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86</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fr-FR"/>
              <a:t>https://www.cairn.info/load_pdf.php?ID_ARTICLE=HEG_084_0275&amp;download=1</a:t>
            </a:r>
          </a:p>
          <a:p>
            <a:pPr eaLnBrk="1" hangingPunct="1"/>
            <a:endParaRPr lang="en-GB" altLang="fr-FR"/>
          </a:p>
          <a:p>
            <a:pPr eaLnBrk="1" hangingPunct="1"/>
            <a:r>
              <a:rPr lang="en-GB" altLang="fr-FR"/>
              <a:t>https://www.cairn.info/revue-informations-sociales-2006-6-page-66.htm</a:t>
            </a:r>
          </a:p>
        </p:txBody>
      </p:sp>
    </p:spTree>
    <p:extLst>
      <p:ext uri="{BB962C8B-B14F-4D97-AF65-F5344CB8AC3E}">
        <p14:creationId xmlns:p14="http://schemas.microsoft.com/office/powerpoint/2010/main" val="309202793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87</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fr-FR"/>
              <a:t>https://www.cairn.info/load_pdf.php?ID_ARTICLE=HEG_084_0275&amp;download=1</a:t>
            </a:r>
          </a:p>
          <a:p>
            <a:pPr eaLnBrk="1" hangingPunct="1"/>
            <a:endParaRPr lang="en-GB" altLang="fr-FR"/>
          </a:p>
          <a:p>
            <a:pPr eaLnBrk="1" hangingPunct="1"/>
            <a:r>
              <a:rPr lang="en-GB" altLang="fr-FR"/>
              <a:t>https://www.cairn.info/revue-informations-sociales-2006-6-page-66.htm</a:t>
            </a:r>
          </a:p>
        </p:txBody>
      </p:sp>
    </p:spTree>
    <p:extLst>
      <p:ext uri="{BB962C8B-B14F-4D97-AF65-F5344CB8AC3E}">
        <p14:creationId xmlns:p14="http://schemas.microsoft.com/office/powerpoint/2010/main" val="164205328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88</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fr-FR"/>
              <a:t>https://www.cairn.info/load_pdf.php?ID_ARTICLE=HEG_084_0275&amp;download=1</a:t>
            </a:r>
          </a:p>
          <a:p>
            <a:pPr eaLnBrk="1" hangingPunct="1"/>
            <a:endParaRPr lang="en-GB" altLang="fr-FR"/>
          </a:p>
          <a:p>
            <a:pPr eaLnBrk="1" hangingPunct="1"/>
            <a:r>
              <a:rPr lang="en-GB" altLang="fr-FR"/>
              <a:t>https://www.cairn.info/revue-informations-sociales-2006-6-page-66.htm</a:t>
            </a:r>
          </a:p>
        </p:txBody>
      </p:sp>
    </p:spTree>
    <p:extLst>
      <p:ext uri="{BB962C8B-B14F-4D97-AF65-F5344CB8AC3E}">
        <p14:creationId xmlns:p14="http://schemas.microsoft.com/office/powerpoint/2010/main" val="21218960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89</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fr-FR"/>
              <a:t>https://www.cairn.info/load_pdf.php?ID_ARTICLE=HEG_084_0275&amp;download=1</a:t>
            </a:r>
          </a:p>
          <a:p>
            <a:pPr eaLnBrk="1" hangingPunct="1"/>
            <a:endParaRPr lang="en-GB" altLang="fr-FR"/>
          </a:p>
          <a:p>
            <a:pPr eaLnBrk="1" hangingPunct="1"/>
            <a:r>
              <a:rPr lang="en-GB" altLang="fr-FR"/>
              <a:t>https://www.cairn.info/revue-informations-sociales-2006-6-page-66.htm</a:t>
            </a:r>
          </a:p>
        </p:txBody>
      </p:sp>
    </p:spTree>
    <p:extLst>
      <p:ext uri="{BB962C8B-B14F-4D97-AF65-F5344CB8AC3E}">
        <p14:creationId xmlns:p14="http://schemas.microsoft.com/office/powerpoint/2010/main" val="329714475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90</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fr-FR"/>
              <a:t>https://www.cairn.info/load_pdf.php?ID_ARTICLE=HEG_084_0275&amp;download=1</a:t>
            </a:r>
          </a:p>
          <a:p>
            <a:pPr eaLnBrk="1" hangingPunct="1"/>
            <a:endParaRPr lang="en-GB" altLang="fr-FR"/>
          </a:p>
          <a:p>
            <a:pPr eaLnBrk="1" hangingPunct="1"/>
            <a:r>
              <a:rPr lang="en-GB" altLang="fr-FR"/>
              <a:t>https://www.cairn.info/revue-informations-sociales-2006-6-page-66.htm</a:t>
            </a:r>
          </a:p>
        </p:txBody>
      </p:sp>
    </p:spTree>
    <p:extLst>
      <p:ext uri="{BB962C8B-B14F-4D97-AF65-F5344CB8AC3E}">
        <p14:creationId xmlns:p14="http://schemas.microsoft.com/office/powerpoint/2010/main" val="1965079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10</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b="1"/>
              <a:t>Partie 1 : Les enjeux du tutorat</a:t>
            </a:r>
          </a:p>
          <a:p>
            <a:pPr>
              <a:buFont typeface="+mj-lt"/>
              <a:buAutoNum type="arabicPeriod"/>
            </a:pPr>
            <a:r>
              <a:rPr lang="fr-FR" b="1"/>
              <a:t>Le tutorat permet uniquement de transmettre des connaissances académiques.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Le tutorat ne se limite pas à la transmission de connaissances académiques. Il inclut également le développement de compétences personnelles, l'orientation et le soutien moral des tutoré(e)s.</a:t>
            </a:r>
          </a:p>
          <a:p>
            <a:pPr>
              <a:buFont typeface="+mj-lt"/>
              <a:buAutoNum type="arabicPeriod"/>
            </a:pPr>
            <a:r>
              <a:rPr lang="fr-FR" b="1"/>
              <a:t>Les enjeux du tutorat incluent la réduction du décrochage scolaire.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Un des principaux enjeux du tutorat est de fournir un soutien personnalisé aux élèves en difficulté, ce qui peut aider à prévenir le décrochage scolaire et améliorer les taux de réussite.</a:t>
            </a:r>
          </a:p>
          <a:p>
            <a:r>
              <a:rPr lang="fr-FR" b="1"/>
              <a:t>Partie 2 : Les besoins et attentes des tutoré(e)s</a:t>
            </a:r>
          </a:p>
          <a:p>
            <a:pPr>
              <a:buFont typeface="+mj-lt"/>
              <a:buAutoNum type="arabicPeriod"/>
            </a:pPr>
            <a:r>
              <a:rPr lang="fr-FR" b="1"/>
              <a:t>Les tutoré(e)s s'attendent principalement à recevoir des solutions toutes faites à leurs problèmes académiques.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Les tutoré(e)s recherchent généralement une aide pour développer leurs propres compétences et stratégies de résolution de problèmes, pas simplement des solutions toutes faites.</a:t>
            </a:r>
          </a:p>
          <a:p>
            <a:pPr>
              <a:buFont typeface="+mj-lt"/>
              <a:buAutoNum type="arabicPeriod"/>
            </a:pPr>
            <a:r>
              <a:rPr lang="fr-FR" b="1"/>
              <a:t>Les besoins des tutoré(e)s varient en fonction de leur niveau académique et de leur contexte personnel.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Chaque tutoré(e) a des besoins spécifiques qui dépendent de leur niveau de compétence, de leur contexte familial et de leurs objectifs personnels, nécessitant une approche individualisée.</a:t>
            </a:r>
          </a:p>
          <a:p>
            <a:r>
              <a:rPr lang="fr-FR" b="1"/>
              <a:t>Partie 3 : Assumer son rôle de tuteur / tutrice</a:t>
            </a:r>
          </a:p>
          <a:p>
            <a:pPr>
              <a:buFont typeface="+mj-lt"/>
              <a:buAutoNum type="arabicPeriod"/>
            </a:pPr>
            <a:r>
              <a:rPr lang="fr-FR" b="1"/>
              <a:t>Un bon tuteur doit impérativement être un expert dans toutes les matières qu'il enseigne.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Un bon tuteur doit avoir une bonne compréhension des matières qu'il enseigne, mais il doit surtout être capable de guider, de motiver et de développer des stratégies d'apprentissage adaptées aux besoins de ses tutoré(e)s.</a:t>
            </a:r>
          </a:p>
          <a:p>
            <a:pPr>
              <a:buFont typeface="+mj-lt"/>
              <a:buAutoNum type="arabicPeriod"/>
            </a:pPr>
            <a:r>
              <a:rPr lang="fr-FR" b="1"/>
              <a:t>La communication est une compétence essentielle pour assumer le rôle de tuteur.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La communication est cruciale pour établir une relation de confiance avec le tutoré, expliquer clairement les concepts et écouter activement les préoccupations et besoins du tutoré.</a:t>
            </a:r>
          </a:p>
          <a:p>
            <a:r>
              <a:rPr lang="fr-FR" b="1"/>
              <a:t>Partie 4 : Accueillir un(e) tutoré(e)</a:t>
            </a:r>
          </a:p>
          <a:p>
            <a:pPr>
              <a:buFont typeface="+mj-lt"/>
              <a:buAutoNum type="arabicPeriod"/>
            </a:pPr>
            <a:r>
              <a:rPr lang="fr-FR" b="1"/>
              <a:t>La première rencontre avec un(e) tutoré(e) est déterminante pour établir une relation de confiance.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La première rencontre permet de poser les bases de la relation tutorale, de comprendre les attentes du tutoré et de créer un environnement de confiance et de respect mutuel.</a:t>
            </a:r>
          </a:p>
          <a:p>
            <a:pPr>
              <a:buFont typeface="+mj-lt"/>
              <a:buAutoNum type="arabicPeriod"/>
            </a:pPr>
            <a:r>
              <a:rPr lang="fr-FR" b="1"/>
              <a:t>Il est inutile de discuter des objectifs de la tutelle dès la première rencontre.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Discuter des objectifs dès la première rencontre permet de clarifier les attentes, de fixer des buts précis et de planifier les étapes nécessaires pour les atteindre, ce qui est essentiel pour le succès du tutorat.</a:t>
            </a:r>
          </a:p>
          <a:p>
            <a:r>
              <a:rPr lang="fr-FR" b="1"/>
              <a:t>Partie 5 : La transmission du savoir</a:t>
            </a:r>
          </a:p>
          <a:p>
            <a:pPr>
              <a:buFont typeface="+mj-lt"/>
              <a:buAutoNum type="arabicPeriod"/>
            </a:pPr>
            <a:r>
              <a:rPr lang="fr-FR" b="1"/>
              <a:t>La transmission du savoir dans le cadre du tutorat est un processus unidirectionnel du tuteur vers le tutoré.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La transmission du savoir est un processus interactif où le tuteur et le tutoré échangent, posent des questions et participent activement à l'apprentissage.</a:t>
            </a:r>
          </a:p>
          <a:p>
            <a:pPr>
              <a:buFont typeface="+mj-lt"/>
              <a:buAutoNum type="arabicPeriod"/>
            </a:pPr>
            <a:r>
              <a:rPr lang="fr-FR" b="1"/>
              <a:t>Les techniques pédagogiques variées sont importantes pour une transmission efficace du savoir.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Utiliser des techniques pédagogiques variées permet de s'adapter aux différents styles d'apprentissage des tutoré(e)s et de rendre l'apprentissage plus engageant et efficace.</a:t>
            </a:r>
          </a:p>
          <a:p>
            <a:r>
              <a:rPr lang="fr-FR" b="1"/>
              <a:t>Partie 6 : Jalonner le parcours du (de la) tutoré(e)</a:t>
            </a:r>
          </a:p>
          <a:p>
            <a:pPr>
              <a:buFont typeface="+mj-lt"/>
              <a:buAutoNum type="arabicPeriod"/>
            </a:pPr>
            <a:r>
              <a:rPr lang="fr-FR" b="1"/>
              <a:t>Il est important de fixer des étapes intermédiaires pour mesurer les progrès du tutoré.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Fixer des étapes intermédiaires permet de suivre les progrès, de motiver le tutoré en célébrant les petites réussites et d'ajuster les stratégies si nécessaire.</a:t>
            </a:r>
          </a:p>
          <a:p>
            <a:pPr>
              <a:buFont typeface="+mj-lt"/>
              <a:buAutoNum type="arabicPeriod"/>
            </a:pPr>
            <a:r>
              <a:rPr lang="fr-FR" b="1"/>
              <a:t>L'évaluation régulière des compétences du tutoré n'est pas nécessaire dans un parcours de tutelle.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L'évaluation régulière permet d'identifier les points forts et les domaines à améliorer, et de s'assurer que le tutoré progresse de manière cohérente vers ses objectifs.</a:t>
            </a:r>
          </a:p>
          <a:p>
            <a:r>
              <a:rPr lang="fr-FR" b="1"/>
              <a:t>Partie 7 : Agir avant qu'il ne soit trop tard</a:t>
            </a:r>
          </a:p>
          <a:p>
            <a:pPr>
              <a:buFont typeface="+mj-lt"/>
              <a:buAutoNum type="arabicPeriod"/>
            </a:pPr>
            <a:r>
              <a:rPr lang="fr-FR" b="1"/>
              <a:t>Il est crucial d'intervenir rapidement lorsqu'un tutoré montre des signes de découragement. (Vrai/Faux)</a:t>
            </a:r>
            <a:endParaRPr lang="fr-FR"/>
          </a:p>
          <a:p>
            <a:pPr marL="742950" lvl="1" indent="-285750">
              <a:buFont typeface="+mj-lt"/>
              <a:buAutoNum type="arabicPeriod"/>
            </a:pPr>
            <a:r>
              <a:rPr lang="fr-FR" b="1"/>
              <a:t>Réponse : Vrai</a:t>
            </a:r>
            <a:endParaRPr lang="fr-FR"/>
          </a:p>
          <a:p>
            <a:pPr marL="742950" lvl="1" indent="-285750">
              <a:buFont typeface="+mj-lt"/>
              <a:buAutoNum type="arabicPeriod"/>
            </a:pPr>
            <a:r>
              <a:rPr lang="fr-FR" b="1"/>
              <a:t>Justification :</a:t>
            </a:r>
            <a:r>
              <a:rPr lang="fr-FR"/>
              <a:t> Intervenir rapidement peut aider à remonter le moral du tutoré, à résoudre les difficultés avant qu'elles ne s'aggravent et à éviter un décrochage scolaire ou un abandon de l'apprentissage.</a:t>
            </a:r>
          </a:p>
          <a:p>
            <a:pPr>
              <a:buFont typeface="+mj-lt"/>
              <a:buAutoNum type="arabicPeriod"/>
            </a:pPr>
            <a:r>
              <a:rPr lang="fr-FR" b="1"/>
              <a:t>Attendre que le tutoré demande de l'aide est la meilleure stratégie pour gérer les problèmes. (Vrai/Faux)</a:t>
            </a:r>
            <a:endParaRPr lang="fr-FR"/>
          </a:p>
          <a:p>
            <a:pPr marL="742950" lvl="1" indent="-285750">
              <a:buFont typeface="+mj-lt"/>
              <a:buAutoNum type="arabicPeriod"/>
            </a:pPr>
            <a:r>
              <a:rPr lang="fr-FR" b="1"/>
              <a:t>Réponse : Faux</a:t>
            </a:r>
            <a:endParaRPr lang="fr-FR"/>
          </a:p>
          <a:p>
            <a:pPr marL="742950" lvl="1" indent="-285750">
              <a:buFont typeface="+mj-lt"/>
              <a:buAutoNum type="arabicPeriod"/>
            </a:pPr>
            <a:r>
              <a:rPr lang="fr-FR" b="1"/>
              <a:t>Justification :</a:t>
            </a:r>
            <a:r>
              <a:rPr lang="fr-FR"/>
              <a:t> Attendre que le tutoré demande de l'aide peut retarder la résolution des problèmes. Il est préférable que le tuteur soit proactif, observe les signes de difficultés et propose son aide rapidement.</a:t>
            </a:r>
          </a:p>
          <a:p>
            <a:pPr eaLnBrk="1" hangingPunct="1"/>
            <a:endParaRPr lang="en-GB" altLang="fr-FR"/>
          </a:p>
        </p:txBody>
      </p:sp>
    </p:spTree>
    <p:extLst>
      <p:ext uri="{BB962C8B-B14F-4D97-AF65-F5344CB8AC3E}">
        <p14:creationId xmlns:p14="http://schemas.microsoft.com/office/powerpoint/2010/main" val="322832695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91</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fr-FR"/>
              <a:t>https://www.cairn.info/load_pdf.php?ID_ARTICLE=HEG_084_0275&amp;download=1</a:t>
            </a:r>
          </a:p>
          <a:p>
            <a:pPr eaLnBrk="1" hangingPunct="1"/>
            <a:endParaRPr lang="en-GB" altLang="fr-FR"/>
          </a:p>
          <a:p>
            <a:pPr eaLnBrk="1" hangingPunct="1"/>
            <a:r>
              <a:rPr lang="en-GB" altLang="fr-FR"/>
              <a:t>https://www.cairn.info/revue-informations-sociales-2006-6-page-66.htm</a:t>
            </a:r>
          </a:p>
        </p:txBody>
      </p:sp>
    </p:spTree>
    <p:extLst>
      <p:ext uri="{BB962C8B-B14F-4D97-AF65-F5344CB8AC3E}">
        <p14:creationId xmlns:p14="http://schemas.microsoft.com/office/powerpoint/2010/main" val="271147901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92</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fr-FR"/>
              <a:t>https://www.cairn.info/load_pdf.php?ID_ARTICLE=HEG_084_0275&amp;download=1</a:t>
            </a:r>
          </a:p>
          <a:p>
            <a:pPr eaLnBrk="1" hangingPunct="1"/>
            <a:endParaRPr lang="en-GB" altLang="fr-FR"/>
          </a:p>
          <a:p>
            <a:pPr eaLnBrk="1" hangingPunct="1"/>
            <a:r>
              <a:rPr lang="en-GB" altLang="fr-FR"/>
              <a:t>https://www.cairn.info/revue-informations-sociales-2006-6-page-66.htm</a:t>
            </a:r>
          </a:p>
          <a:p>
            <a:pPr eaLnBrk="1" hangingPunct="1"/>
            <a:endParaRPr lang="en-GB" altLang="fr-FR"/>
          </a:p>
          <a:p>
            <a:pPr eaLnBrk="1" hangingPunct="1"/>
            <a:r>
              <a:rPr lang="en-GB" altLang="fr-FR"/>
              <a:t>https://www.tenors.fr/post/comment-transmettre-et-partager-ses-connaissances-et-son-savoir</a:t>
            </a:r>
          </a:p>
        </p:txBody>
      </p:sp>
    </p:spTree>
    <p:extLst>
      <p:ext uri="{BB962C8B-B14F-4D97-AF65-F5344CB8AC3E}">
        <p14:creationId xmlns:p14="http://schemas.microsoft.com/office/powerpoint/2010/main" val="36003047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93</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fr-FR"/>
              <a:t>https://www.cairn.info/load_pdf.php?ID_ARTICLE=HEG_084_0275&amp;download=1</a:t>
            </a:r>
          </a:p>
          <a:p>
            <a:pPr eaLnBrk="1" hangingPunct="1"/>
            <a:endParaRPr lang="en-GB" altLang="fr-FR"/>
          </a:p>
          <a:p>
            <a:pPr eaLnBrk="1" hangingPunct="1"/>
            <a:r>
              <a:rPr lang="en-GB" altLang="fr-FR"/>
              <a:t>https://www.cairn.info/revue-informations-sociales-2006-6-page-66.htm</a:t>
            </a:r>
          </a:p>
        </p:txBody>
      </p:sp>
    </p:spTree>
    <p:extLst>
      <p:ext uri="{BB962C8B-B14F-4D97-AF65-F5344CB8AC3E}">
        <p14:creationId xmlns:p14="http://schemas.microsoft.com/office/powerpoint/2010/main" val="77420972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94</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fr-FR"/>
              <a:t>https://www.cairn.info/load_pdf.php?ID_ARTICLE=HEG_084_0275&amp;download=1</a:t>
            </a:r>
          </a:p>
          <a:p>
            <a:pPr eaLnBrk="1" hangingPunct="1"/>
            <a:endParaRPr lang="en-GB" altLang="fr-FR"/>
          </a:p>
          <a:p>
            <a:pPr eaLnBrk="1" hangingPunct="1"/>
            <a:r>
              <a:rPr lang="en-GB" altLang="fr-FR"/>
              <a:t>https://www.cairn.info/revue-informations-sociales-2006-6-page-66.htm</a:t>
            </a:r>
          </a:p>
        </p:txBody>
      </p:sp>
    </p:spTree>
    <p:extLst>
      <p:ext uri="{BB962C8B-B14F-4D97-AF65-F5344CB8AC3E}">
        <p14:creationId xmlns:p14="http://schemas.microsoft.com/office/powerpoint/2010/main" val="346428066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95</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fr-FR"/>
              <a:t>https://www.cairn.info/load_pdf.php?ID_ARTICLE=HEG_084_0275&amp;download=1</a:t>
            </a:r>
          </a:p>
          <a:p>
            <a:pPr eaLnBrk="1" hangingPunct="1"/>
            <a:endParaRPr lang="en-GB" altLang="fr-FR"/>
          </a:p>
          <a:p>
            <a:pPr eaLnBrk="1" hangingPunct="1"/>
            <a:r>
              <a:rPr lang="en-GB" altLang="fr-FR"/>
              <a:t>https://www.cairn.info/revue-informations-sociales-2006-6-page-66.htm</a:t>
            </a:r>
          </a:p>
        </p:txBody>
      </p:sp>
    </p:spTree>
    <p:extLst>
      <p:ext uri="{BB962C8B-B14F-4D97-AF65-F5344CB8AC3E}">
        <p14:creationId xmlns:p14="http://schemas.microsoft.com/office/powerpoint/2010/main" val="347196411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96</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28650926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97</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a:p>
        </p:txBody>
      </p:sp>
    </p:spTree>
    <p:extLst>
      <p:ext uri="{BB962C8B-B14F-4D97-AF65-F5344CB8AC3E}">
        <p14:creationId xmlns:p14="http://schemas.microsoft.com/office/powerpoint/2010/main" val="402932369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98</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fr-FR"/>
              <a:t>https://tutorats.org/tutorats-1/quelles-etapes-du-tutorat</a:t>
            </a:r>
          </a:p>
          <a:p>
            <a:pPr eaLnBrk="1" hangingPunct="1"/>
            <a:endParaRPr lang="en-GB" altLang="fr-FR"/>
          </a:p>
        </p:txBody>
      </p:sp>
    </p:spTree>
    <p:extLst>
      <p:ext uri="{BB962C8B-B14F-4D97-AF65-F5344CB8AC3E}">
        <p14:creationId xmlns:p14="http://schemas.microsoft.com/office/powerpoint/2010/main" val="365884191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99</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fr-FR"/>
              <a:t>https://tutorats.org/tutorats-1/quelles-etapes-du-tutorat</a:t>
            </a:r>
          </a:p>
          <a:p>
            <a:pPr eaLnBrk="1" hangingPunct="1"/>
            <a:endParaRPr lang="en-GB" altLang="fr-FR"/>
          </a:p>
        </p:txBody>
      </p:sp>
    </p:spTree>
    <p:extLst>
      <p:ext uri="{BB962C8B-B14F-4D97-AF65-F5344CB8AC3E}">
        <p14:creationId xmlns:p14="http://schemas.microsoft.com/office/powerpoint/2010/main" val="66808102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B31E158-28B6-51C1-F8B1-29CC54FB1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743" indent="-301824">
              <a:defRPr>
                <a:solidFill>
                  <a:schemeClr val="tx1"/>
                </a:solidFill>
                <a:latin typeface="Calibri" panose="020F0502020204030204" pitchFamily="34" charset="0"/>
              </a:defRPr>
            </a:lvl2pPr>
            <a:lvl3pPr marL="1207297" indent="-241459">
              <a:defRPr>
                <a:solidFill>
                  <a:schemeClr val="tx1"/>
                </a:solidFill>
                <a:latin typeface="Calibri" panose="020F0502020204030204" pitchFamily="34" charset="0"/>
              </a:defRPr>
            </a:lvl3pPr>
            <a:lvl4pPr marL="1690214" indent="-241459">
              <a:defRPr>
                <a:solidFill>
                  <a:schemeClr val="tx1"/>
                </a:solidFill>
                <a:latin typeface="Calibri" panose="020F0502020204030204" pitchFamily="34" charset="0"/>
              </a:defRPr>
            </a:lvl4pPr>
            <a:lvl5pPr marL="2173134" indent="-241459">
              <a:defRPr>
                <a:solidFill>
                  <a:schemeClr val="tx1"/>
                </a:solidFill>
                <a:latin typeface="Calibri" panose="020F0502020204030204" pitchFamily="34" charset="0"/>
              </a:defRPr>
            </a:lvl5pPr>
            <a:lvl6pPr marL="2656053" indent="-241459" defTabSz="482919" eaLnBrk="0" fontAlgn="base" hangingPunct="0">
              <a:spcBef>
                <a:spcPct val="0"/>
              </a:spcBef>
              <a:spcAft>
                <a:spcPct val="0"/>
              </a:spcAft>
              <a:defRPr>
                <a:solidFill>
                  <a:schemeClr val="tx1"/>
                </a:solidFill>
                <a:latin typeface="Calibri" panose="020F0502020204030204" pitchFamily="34" charset="0"/>
              </a:defRPr>
            </a:lvl6pPr>
            <a:lvl7pPr marL="3138970" indent="-241459" defTabSz="482919" eaLnBrk="0" fontAlgn="base" hangingPunct="0">
              <a:spcBef>
                <a:spcPct val="0"/>
              </a:spcBef>
              <a:spcAft>
                <a:spcPct val="0"/>
              </a:spcAft>
              <a:defRPr>
                <a:solidFill>
                  <a:schemeClr val="tx1"/>
                </a:solidFill>
                <a:latin typeface="Calibri" panose="020F0502020204030204" pitchFamily="34" charset="0"/>
              </a:defRPr>
            </a:lvl7pPr>
            <a:lvl8pPr marL="3621890" indent="-241459" defTabSz="482919" eaLnBrk="0" fontAlgn="base" hangingPunct="0">
              <a:spcBef>
                <a:spcPct val="0"/>
              </a:spcBef>
              <a:spcAft>
                <a:spcPct val="0"/>
              </a:spcAft>
              <a:defRPr>
                <a:solidFill>
                  <a:schemeClr val="tx1"/>
                </a:solidFill>
                <a:latin typeface="Calibri" panose="020F0502020204030204" pitchFamily="34" charset="0"/>
              </a:defRPr>
            </a:lvl8pPr>
            <a:lvl9pPr marL="4104808" indent="-241459" defTabSz="482919" eaLnBrk="0" fontAlgn="base" hangingPunct="0">
              <a:spcBef>
                <a:spcPct val="0"/>
              </a:spcBef>
              <a:spcAft>
                <a:spcPct val="0"/>
              </a:spcAft>
              <a:defRPr>
                <a:solidFill>
                  <a:schemeClr val="tx1"/>
                </a:solidFill>
                <a:latin typeface="Calibri" panose="020F0502020204030204" pitchFamily="34" charset="0"/>
              </a:defRPr>
            </a:lvl9pPr>
          </a:lstStyle>
          <a:p>
            <a:pPr defTabSz="482919" fontAlgn="base">
              <a:spcBef>
                <a:spcPct val="0"/>
              </a:spcBef>
              <a:spcAft>
                <a:spcPct val="0"/>
              </a:spcAft>
            </a:pPr>
            <a:fld id="{9F4FCE69-0B32-4AAD-A533-F5F5197C06C8}" type="slidenum">
              <a:rPr lang="en-GB" altLang="fr-FR" sz="1400">
                <a:solidFill>
                  <a:srgbClr val="000000"/>
                </a:solidFill>
                <a:latin typeface="Times New Roman" panose="02020603050405020304" pitchFamily="18" charset="0"/>
              </a:rPr>
              <a:pPr defTabSz="482919" fontAlgn="base">
                <a:spcBef>
                  <a:spcPct val="0"/>
                </a:spcBef>
                <a:spcAft>
                  <a:spcPct val="0"/>
                </a:spcAft>
              </a:pPr>
              <a:t>100</a:t>
            </a:fld>
            <a:endParaRPr lang="en-GB" altLang="fr-FR" sz="1400">
              <a:solidFill>
                <a:srgbClr val="000000"/>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04D566F4-F6DD-35AD-B79E-0E16E622C74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5E79D7-D5B2-59D0-B4C7-F070F9DDA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fr-FR"/>
              <a:t>https://tutorats.org/tutorats-1/quelles-etapes-du-tutorat</a:t>
            </a:r>
          </a:p>
          <a:p>
            <a:pPr eaLnBrk="1" hangingPunct="1"/>
            <a:endParaRPr lang="en-GB" altLang="fr-FR"/>
          </a:p>
        </p:txBody>
      </p:sp>
    </p:spTree>
    <p:extLst>
      <p:ext uri="{BB962C8B-B14F-4D97-AF65-F5344CB8AC3E}">
        <p14:creationId xmlns:p14="http://schemas.microsoft.com/office/powerpoint/2010/main" val="301051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13BDF2-EA9E-C9B6-8839-BB0D135B559E}"/>
              </a:ext>
            </a:extLst>
          </p:cNvPr>
          <p:cNvSpPr>
            <a:spLocks noGrp="1"/>
          </p:cNvSpPr>
          <p:nvPr>
            <p:ph type="dt" sz="half" idx="10"/>
          </p:nvPr>
        </p:nvSpPr>
        <p:spPr/>
        <p:txBody>
          <a:bodyPr/>
          <a:lstStyle>
            <a:lvl1pPr>
              <a:defRPr/>
            </a:lvl1pPr>
          </a:lstStyle>
          <a:p>
            <a:pPr>
              <a:defRPr/>
            </a:pPr>
            <a:endParaRPr lang="fr-FR" altLang="fr-FR"/>
          </a:p>
        </p:txBody>
      </p:sp>
      <p:sp>
        <p:nvSpPr>
          <p:cNvPr id="5" name="Footer Placeholder 4">
            <a:extLst>
              <a:ext uri="{FF2B5EF4-FFF2-40B4-BE49-F238E27FC236}">
                <a16:creationId xmlns:a16="http://schemas.microsoft.com/office/drawing/2014/main" id="{1FBA86E0-5911-80BF-145C-721A171C801E}"/>
              </a:ext>
            </a:extLst>
          </p:cNvPr>
          <p:cNvSpPr>
            <a:spLocks noGrp="1"/>
          </p:cNvSpPr>
          <p:nvPr>
            <p:ph type="ftr" sz="quarter" idx="11"/>
          </p:nvPr>
        </p:nvSpPr>
        <p:spPr/>
        <p:txBody>
          <a:bodyPr/>
          <a:lstStyle>
            <a:lvl1pPr>
              <a:defRPr/>
            </a:lvl1pPr>
          </a:lstStyle>
          <a:p>
            <a:pPr>
              <a:defRPr/>
            </a:pPr>
            <a:endParaRPr lang="fr-FR" altLang="fr-FR"/>
          </a:p>
        </p:txBody>
      </p:sp>
      <p:sp>
        <p:nvSpPr>
          <p:cNvPr id="6" name="Slide Number Placeholder 5">
            <a:extLst>
              <a:ext uri="{FF2B5EF4-FFF2-40B4-BE49-F238E27FC236}">
                <a16:creationId xmlns:a16="http://schemas.microsoft.com/office/drawing/2014/main" id="{EEF23DD5-FA95-1365-204E-BCC49B0A7D33}"/>
              </a:ext>
            </a:extLst>
          </p:cNvPr>
          <p:cNvSpPr>
            <a:spLocks noGrp="1"/>
          </p:cNvSpPr>
          <p:nvPr>
            <p:ph type="sldNum" sz="quarter" idx="12"/>
          </p:nvPr>
        </p:nvSpPr>
        <p:spPr/>
        <p:txBody>
          <a:bodyPr/>
          <a:lstStyle>
            <a:lvl1pPr>
              <a:defRPr/>
            </a:lvl1pPr>
          </a:lstStyle>
          <a:p>
            <a:pPr>
              <a:defRPr/>
            </a:pPr>
            <a:fld id="{60956841-A5C9-48A9-9178-E8725E2324B8}" type="slidenum">
              <a:rPr lang="fr-FR" altLang="fr-FR"/>
              <a:pPr>
                <a:defRPr/>
              </a:pPr>
              <a:t>‹N°›</a:t>
            </a:fld>
            <a:endParaRPr lang="fr-FR" altLang="fr-FR"/>
          </a:p>
        </p:txBody>
      </p:sp>
    </p:spTree>
    <p:extLst>
      <p:ext uri="{BB962C8B-B14F-4D97-AF65-F5344CB8AC3E}">
        <p14:creationId xmlns:p14="http://schemas.microsoft.com/office/powerpoint/2010/main" val="2814606091"/>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2D45DC-50E6-C2D3-EFDB-6B21BCE20028}"/>
              </a:ext>
            </a:extLst>
          </p:cNvPr>
          <p:cNvSpPr>
            <a:spLocks noGrp="1"/>
          </p:cNvSpPr>
          <p:nvPr>
            <p:ph type="dt" sz="half" idx="10"/>
          </p:nvPr>
        </p:nvSpPr>
        <p:spPr/>
        <p:txBody>
          <a:bodyPr/>
          <a:lstStyle>
            <a:lvl1pPr>
              <a:defRPr/>
            </a:lvl1pPr>
          </a:lstStyle>
          <a:p>
            <a:pPr>
              <a:defRPr/>
            </a:pPr>
            <a:endParaRPr lang="fr-FR" altLang="fr-FR"/>
          </a:p>
        </p:txBody>
      </p:sp>
      <p:sp>
        <p:nvSpPr>
          <p:cNvPr id="5" name="Footer Placeholder 4">
            <a:extLst>
              <a:ext uri="{FF2B5EF4-FFF2-40B4-BE49-F238E27FC236}">
                <a16:creationId xmlns:a16="http://schemas.microsoft.com/office/drawing/2014/main" id="{8EC7AE90-331F-BE46-C8FD-1AEFDB215CCE}"/>
              </a:ext>
            </a:extLst>
          </p:cNvPr>
          <p:cNvSpPr>
            <a:spLocks noGrp="1"/>
          </p:cNvSpPr>
          <p:nvPr>
            <p:ph type="ftr" sz="quarter" idx="11"/>
          </p:nvPr>
        </p:nvSpPr>
        <p:spPr/>
        <p:txBody>
          <a:bodyPr/>
          <a:lstStyle>
            <a:lvl1pPr>
              <a:defRPr/>
            </a:lvl1pPr>
          </a:lstStyle>
          <a:p>
            <a:pPr>
              <a:defRPr/>
            </a:pPr>
            <a:endParaRPr lang="fr-FR" altLang="fr-FR"/>
          </a:p>
        </p:txBody>
      </p:sp>
      <p:sp>
        <p:nvSpPr>
          <p:cNvPr id="6" name="Slide Number Placeholder 5">
            <a:extLst>
              <a:ext uri="{FF2B5EF4-FFF2-40B4-BE49-F238E27FC236}">
                <a16:creationId xmlns:a16="http://schemas.microsoft.com/office/drawing/2014/main" id="{7B942BFC-AFB0-6AC8-9124-A1B86B909C40}"/>
              </a:ext>
            </a:extLst>
          </p:cNvPr>
          <p:cNvSpPr>
            <a:spLocks noGrp="1"/>
          </p:cNvSpPr>
          <p:nvPr>
            <p:ph type="sldNum" sz="quarter" idx="12"/>
          </p:nvPr>
        </p:nvSpPr>
        <p:spPr/>
        <p:txBody>
          <a:bodyPr/>
          <a:lstStyle>
            <a:lvl1pPr>
              <a:defRPr/>
            </a:lvl1pPr>
          </a:lstStyle>
          <a:p>
            <a:pPr>
              <a:defRPr/>
            </a:pPr>
            <a:fld id="{EEE7C29D-E069-4B2A-9A0A-6366BF681DEA}" type="slidenum">
              <a:rPr lang="fr-FR" altLang="fr-FR"/>
              <a:pPr>
                <a:defRPr/>
              </a:pPr>
              <a:t>‹N°›</a:t>
            </a:fld>
            <a:endParaRPr lang="fr-FR" altLang="fr-FR"/>
          </a:p>
        </p:txBody>
      </p:sp>
    </p:spTree>
    <p:extLst>
      <p:ext uri="{BB962C8B-B14F-4D97-AF65-F5344CB8AC3E}">
        <p14:creationId xmlns:p14="http://schemas.microsoft.com/office/powerpoint/2010/main" val="346685022"/>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DC755-8402-B0F2-986F-C5FA60D840F3}"/>
              </a:ext>
            </a:extLst>
          </p:cNvPr>
          <p:cNvSpPr>
            <a:spLocks noGrp="1"/>
          </p:cNvSpPr>
          <p:nvPr>
            <p:ph type="dt" sz="half" idx="10"/>
          </p:nvPr>
        </p:nvSpPr>
        <p:spPr/>
        <p:txBody>
          <a:bodyPr/>
          <a:lstStyle>
            <a:lvl1pPr>
              <a:defRPr/>
            </a:lvl1pPr>
          </a:lstStyle>
          <a:p>
            <a:pPr>
              <a:defRPr/>
            </a:pPr>
            <a:endParaRPr lang="fr-FR" altLang="fr-FR"/>
          </a:p>
        </p:txBody>
      </p:sp>
      <p:sp>
        <p:nvSpPr>
          <p:cNvPr id="5" name="Footer Placeholder 4">
            <a:extLst>
              <a:ext uri="{FF2B5EF4-FFF2-40B4-BE49-F238E27FC236}">
                <a16:creationId xmlns:a16="http://schemas.microsoft.com/office/drawing/2014/main" id="{83483D82-CCD9-09A6-958C-E97429E1C3BF}"/>
              </a:ext>
            </a:extLst>
          </p:cNvPr>
          <p:cNvSpPr>
            <a:spLocks noGrp="1"/>
          </p:cNvSpPr>
          <p:nvPr>
            <p:ph type="ftr" sz="quarter" idx="11"/>
          </p:nvPr>
        </p:nvSpPr>
        <p:spPr/>
        <p:txBody>
          <a:bodyPr/>
          <a:lstStyle>
            <a:lvl1pPr>
              <a:defRPr/>
            </a:lvl1pPr>
          </a:lstStyle>
          <a:p>
            <a:pPr>
              <a:defRPr/>
            </a:pPr>
            <a:endParaRPr lang="fr-FR" altLang="fr-FR"/>
          </a:p>
        </p:txBody>
      </p:sp>
      <p:sp>
        <p:nvSpPr>
          <p:cNvPr id="6" name="Slide Number Placeholder 5">
            <a:extLst>
              <a:ext uri="{FF2B5EF4-FFF2-40B4-BE49-F238E27FC236}">
                <a16:creationId xmlns:a16="http://schemas.microsoft.com/office/drawing/2014/main" id="{77C63F11-0A46-A7D7-8D4D-C5512619A212}"/>
              </a:ext>
            </a:extLst>
          </p:cNvPr>
          <p:cNvSpPr>
            <a:spLocks noGrp="1"/>
          </p:cNvSpPr>
          <p:nvPr>
            <p:ph type="sldNum" sz="quarter" idx="12"/>
          </p:nvPr>
        </p:nvSpPr>
        <p:spPr/>
        <p:txBody>
          <a:bodyPr/>
          <a:lstStyle>
            <a:lvl1pPr>
              <a:defRPr/>
            </a:lvl1pPr>
          </a:lstStyle>
          <a:p>
            <a:pPr>
              <a:defRPr/>
            </a:pPr>
            <a:fld id="{62224715-7F5F-4C15-A227-6C4885DC964D}" type="slidenum">
              <a:rPr lang="fr-FR" altLang="fr-FR"/>
              <a:pPr>
                <a:defRPr/>
              </a:pPr>
              <a:t>‹N°›</a:t>
            </a:fld>
            <a:endParaRPr lang="fr-FR" altLang="fr-FR"/>
          </a:p>
        </p:txBody>
      </p:sp>
    </p:spTree>
    <p:extLst>
      <p:ext uri="{BB962C8B-B14F-4D97-AF65-F5344CB8AC3E}">
        <p14:creationId xmlns:p14="http://schemas.microsoft.com/office/powerpoint/2010/main" val="310419323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2514D3-76B8-C6A0-532A-F9A2B88E79E5}"/>
              </a:ext>
            </a:extLst>
          </p:cNvPr>
          <p:cNvSpPr>
            <a:spLocks noGrp="1"/>
          </p:cNvSpPr>
          <p:nvPr>
            <p:ph type="dt" sz="half" idx="10"/>
          </p:nvPr>
        </p:nvSpPr>
        <p:spPr/>
        <p:txBody>
          <a:bodyPr/>
          <a:lstStyle>
            <a:lvl1pPr>
              <a:defRPr/>
            </a:lvl1pPr>
          </a:lstStyle>
          <a:p>
            <a:pPr>
              <a:defRPr/>
            </a:pPr>
            <a:endParaRPr lang="fr-FR" altLang="fr-FR"/>
          </a:p>
        </p:txBody>
      </p:sp>
      <p:sp>
        <p:nvSpPr>
          <p:cNvPr id="5" name="Footer Placeholder 4">
            <a:extLst>
              <a:ext uri="{FF2B5EF4-FFF2-40B4-BE49-F238E27FC236}">
                <a16:creationId xmlns:a16="http://schemas.microsoft.com/office/drawing/2014/main" id="{6F6AFE09-3EFE-6641-3B18-175BFB5DA9AE}"/>
              </a:ext>
            </a:extLst>
          </p:cNvPr>
          <p:cNvSpPr>
            <a:spLocks noGrp="1"/>
          </p:cNvSpPr>
          <p:nvPr>
            <p:ph type="ftr" sz="quarter" idx="11"/>
          </p:nvPr>
        </p:nvSpPr>
        <p:spPr/>
        <p:txBody>
          <a:bodyPr/>
          <a:lstStyle>
            <a:lvl1pPr>
              <a:defRPr/>
            </a:lvl1pPr>
          </a:lstStyle>
          <a:p>
            <a:pPr>
              <a:defRPr/>
            </a:pPr>
            <a:endParaRPr lang="fr-FR" altLang="fr-FR"/>
          </a:p>
        </p:txBody>
      </p:sp>
      <p:sp>
        <p:nvSpPr>
          <p:cNvPr id="6" name="Slide Number Placeholder 5">
            <a:extLst>
              <a:ext uri="{FF2B5EF4-FFF2-40B4-BE49-F238E27FC236}">
                <a16:creationId xmlns:a16="http://schemas.microsoft.com/office/drawing/2014/main" id="{D4DF7DEF-5C96-43BB-8DF4-1C3B6A1C3CBF}"/>
              </a:ext>
            </a:extLst>
          </p:cNvPr>
          <p:cNvSpPr>
            <a:spLocks noGrp="1"/>
          </p:cNvSpPr>
          <p:nvPr>
            <p:ph type="sldNum" sz="quarter" idx="12"/>
          </p:nvPr>
        </p:nvSpPr>
        <p:spPr/>
        <p:txBody>
          <a:bodyPr/>
          <a:lstStyle>
            <a:lvl1pPr>
              <a:defRPr/>
            </a:lvl1pPr>
          </a:lstStyle>
          <a:p>
            <a:pPr>
              <a:defRPr/>
            </a:pPr>
            <a:fld id="{61D97671-69CC-4411-8CBE-5761388C83B7}" type="slidenum">
              <a:rPr lang="fr-FR" altLang="fr-FR"/>
              <a:pPr>
                <a:defRPr/>
              </a:pPr>
              <a:t>‹N°›</a:t>
            </a:fld>
            <a:endParaRPr lang="fr-FR" altLang="fr-FR"/>
          </a:p>
        </p:txBody>
      </p:sp>
    </p:spTree>
    <p:extLst>
      <p:ext uri="{BB962C8B-B14F-4D97-AF65-F5344CB8AC3E}">
        <p14:creationId xmlns:p14="http://schemas.microsoft.com/office/powerpoint/2010/main" val="359190288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C1C673-4D63-ED2B-4D20-59F9D319582C}"/>
              </a:ext>
            </a:extLst>
          </p:cNvPr>
          <p:cNvSpPr>
            <a:spLocks noGrp="1"/>
          </p:cNvSpPr>
          <p:nvPr>
            <p:ph type="dt" sz="half" idx="10"/>
          </p:nvPr>
        </p:nvSpPr>
        <p:spPr/>
        <p:txBody>
          <a:bodyPr/>
          <a:lstStyle>
            <a:lvl1pPr>
              <a:defRPr/>
            </a:lvl1pPr>
          </a:lstStyle>
          <a:p>
            <a:pPr>
              <a:defRPr/>
            </a:pPr>
            <a:endParaRPr lang="fr-FR" altLang="fr-FR"/>
          </a:p>
        </p:txBody>
      </p:sp>
      <p:sp>
        <p:nvSpPr>
          <p:cNvPr id="5" name="Footer Placeholder 4">
            <a:extLst>
              <a:ext uri="{FF2B5EF4-FFF2-40B4-BE49-F238E27FC236}">
                <a16:creationId xmlns:a16="http://schemas.microsoft.com/office/drawing/2014/main" id="{C54E34F8-98A2-0A1E-33E0-E0DF72AC3B79}"/>
              </a:ext>
            </a:extLst>
          </p:cNvPr>
          <p:cNvSpPr>
            <a:spLocks noGrp="1"/>
          </p:cNvSpPr>
          <p:nvPr>
            <p:ph type="ftr" sz="quarter" idx="11"/>
          </p:nvPr>
        </p:nvSpPr>
        <p:spPr/>
        <p:txBody>
          <a:bodyPr/>
          <a:lstStyle>
            <a:lvl1pPr>
              <a:defRPr/>
            </a:lvl1pPr>
          </a:lstStyle>
          <a:p>
            <a:pPr>
              <a:defRPr/>
            </a:pPr>
            <a:endParaRPr lang="fr-FR" altLang="fr-FR"/>
          </a:p>
        </p:txBody>
      </p:sp>
      <p:sp>
        <p:nvSpPr>
          <p:cNvPr id="6" name="Slide Number Placeholder 5">
            <a:extLst>
              <a:ext uri="{FF2B5EF4-FFF2-40B4-BE49-F238E27FC236}">
                <a16:creationId xmlns:a16="http://schemas.microsoft.com/office/drawing/2014/main" id="{4BA267EE-1307-F5CE-C594-783D98C89842}"/>
              </a:ext>
            </a:extLst>
          </p:cNvPr>
          <p:cNvSpPr>
            <a:spLocks noGrp="1"/>
          </p:cNvSpPr>
          <p:nvPr>
            <p:ph type="sldNum" sz="quarter" idx="12"/>
          </p:nvPr>
        </p:nvSpPr>
        <p:spPr/>
        <p:txBody>
          <a:bodyPr/>
          <a:lstStyle>
            <a:lvl1pPr>
              <a:defRPr/>
            </a:lvl1pPr>
          </a:lstStyle>
          <a:p>
            <a:pPr>
              <a:defRPr/>
            </a:pPr>
            <a:fld id="{4C129D2A-70AF-43F3-98E6-4D0996CF6320}" type="slidenum">
              <a:rPr lang="fr-FR" altLang="fr-FR"/>
              <a:pPr>
                <a:defRPr/>
              </a:pPr>
              <a:t>‹N°›</a:t>
            </a:fld>
            <a:endParaRPr lang="fr-FR" altLang="fr-FR"/>
          </a:p>
        </p:txBody>
      </p:sp>
    </p:spTree>
    <p:extLst>
      <p:ext uri="{BB962C8B-B14F-4D97-AF65-F5344CB8AC3E}">
        <p14:creationId xmlns:p14="http://schemas.microsoft.com/office/powerpoint/2010/main" val="254063139"/>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991F263-D704-2DC9-80A2-E6430097C9BB}"/>
              </a:ext>
            </a:extLst>
          </p:cNvPr>
          <p:cNvSpPr>
            <a:spLocks noGrp="1"/>
          </p:cNvSpPr>
          <p:nvPr>
            <p:ph type="dt" sz="half" idx="10"/>
          </p:nvPr>
        </p:nvSpPr>
        <p:spPr/>
        <p:txBody>
          <a:bodyPr/>
          <a:lstStyle>
            <a:lvl1pPr>
              <a:defRPr/>
            </a:lvl1pPr>
          </a:lstStyle>
          <a:p>
            <a:pPr>
              <a:defRPr/>
            </a:pPr>
            <a:endParaRPr lang="fr-FR" altLang="fr-FR"/>
          </a:p>
        </p:txBody>
      </p:sp>
      <p:sp>
        <p:nvSpPr>
          <p:cNvPr id="6" name="Footer Placeholder 4">
            <a:extLst>
              <a:ext uri="{FF2B5EF4-FFF2-40B4-BE49-F238E27FC236}">
                <a16:creationId xmlns:a16="http://schemas.microsoft.com/office/drawing/2014/main" id="{061D47FB-9245-3258-BF95-01083448092C}"/>
              </a:ext>
            </a:extLst>
          </p:cNvPr>
          <p:cNvSpPr>
            <a:spLocks noGrp="1"/>
          </p:cNvSpPr>
          <p:nvPr>
            <p:ph type="ftr" sz="quarter" idx="11"/>
          </p:nvPr>
        </p:nvSpPr>
        <p:spPr/>
        <p:txBody>
          <a:bodyPr/>
          <a:lstStyle>
            <a:lvl1pPr>
              <a:defRPr/>
            </a:lvl1pPr>
          </a:lstStyle>
          <a:p>
            <a:pPr>
              <a:defRPr/>
            </a:pPr>
            <a:endParaRPr lang="fr-FR" altLang="fr-FR"/>
          </a:p>
        </p:txBody>
      </p:sp>
      <p:sp>
        <p:nvSpPr>
          <p:cNvPr id="7" name="Slide Number Placeholder 5">
            <a:extLst>
              <a:ext uri="{FF2B5EF4-FFF2-40B4-BE49-F238E27FC236}">
                <a16:creationId xmlns:a16="http://schemas.microsoft.com/office/drawing/2014/main" id="{B7B4D7AA-C072-66F7-34DD-CE5143E08531}"/>
              </a:ext>
            </a:extLst>
          </p:cNvPr>
          <p:cNvSpPr>
            <a:spLocks noGrp="1"/>
          </p:cNvSpPr>
          <p:nvPr>
            <p:ph type="sldNum" sz="quarter" idx="12"/>
          </p:nvPr>
        </p:nvSpPr>
        <p:spPr/>
        <p:txBody>
          <a:bodyPr/>
          <a:lstStyle>
            <a:lvl1pPr>
              <a:defRPr/>
            </a:lvl1pPr>
          </a:lstStyle>
          <a:p>
            <a:pPr>
              <a:defRPr/>
            </a:pPr>
            <a:fld id="{DF11358B-060C-4DDB-96AE-8D2F0030758E}" type="slidenum">
              <a:rPr lang="fr-FR" altLang="fr-FR"/>
              <a:pPr>
                <a:defRPr/>
              </a:pPr>
              <a:t>‹N°›</a:t>
            </a:fld>
            <a:endParaRPr lang="fr-FR" altLang="fr-FR"/>
          </a:p>
        </p:txBody>
      </p:sp>
    </p:spTree>
    <p:extLst>
      <p:ext uri="{BB962C8B-B14F-4D97-AF65-F5344CB8AC3E}">
        <p14:creationId xmlns:p14="http://schemas.microsoft.com/office/powerpoint/2010/main" val="145517901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3714698-C91F-7BFB-6C6B-E216BCB74446}"/>
              </a:ext>
            </a:extLst>
          </p:cNvPr>
          <p:cNvSpPr>
            <a:spLocks noGrp="1"/>
          </p:cNvSpPr>
          <p:nvPr>
            <p:ph type="dt" sz="half" idx="10"/>
          </p:nvPr>
        </p:nvSpPr>
        <p:spPr/>
        <p:txBody>
          <a:bodyPr/>
          <a:lstStyle>
            <a:lvl1pPr>
              <a:defRPr/>
            </a:lvl1pPr>
          </a:lstStyle>
          <a:p>
            <a:pPr>
              <a:defRPr/>
            </a:pPr>
            <a:endParaRPr lang="fr-FR" altLang="fr-FR"/>
          </a:p>
        </p:txBody>
      </p:sp>
      <p:sp>
        <p:nvSpPr>
          <p:cNvPr id="8" name="Footer Placeholder 4">
            <a:extLst>
              <a:ext uri="{FF2B5EF4-FFF2-40B4-BE49-F238E27FC236}">
                <a16:creationId xmlns:a16="http://schemas.microsoft.com/office/drawing/2014/main" id="{66D5BFC7-2CB5-6262-AC75-67568A0C9AE2}"/>
              </a:ext>
            </a:extLst>
          </p:cNvPr>
          <p:cNvSpPr>
            <a:spLocks noGrp="1"/>
          </p:cNvSpPr>
          <p:nvPr>
            <p:ph type="ftr" sz="quarter" idx="11"/>
          </p:nvPr>
        </p:nvSpPr>
        <p:spPr/>
        <p:txBody>
          <a:bodyPr/>
          <a:lstStyle>
            <a:lvl1pPr>
              <a:defRPr/>
            </a:lvl1pPr>
          </a:lstStyle>
          <a:p>
            <a:pPr>
              <a:defRPr/>
            </a:pPr>
            <a:endParaRPr lang="fr-FR" altLang="fr-FR"/>
          </a:p>
        </p:txBody>
      </p:sp>
      <p:sp>
        <p:nvSpPr>
          <p:cNvPr id="9" name="Slide Number Placeholder 5">
            <a:extLst>
              <a:ext uri="{FF2B5EF4-FFF2-40B4-BE49-F238E27FC236}">
                <a16:creationId xmlns:a16="http://schemas.microsoft.com/office/drawing/2014/main" id="{509594FB-936D-FA5D-3CE4-E2C7F750B8F4}"/>
              </a:ext>
            </a:extLst>
          </p:cNvPr>
          <p:cNvSpPr>
            <a:spLocks noGrp="1"/>
          </p:cNvSpPr>
          <p:nvPr>
            <p:ph type="sldNum" sz="quarter" idx="12"/>
          </p:nvPr>
        </p:nvSpPr>
        <p:spPr/>
        <p:txBody>
          <a:bodyPr/>
          <a:lstStyle>
            <a:lvl1pPr>
              <a:defRPr/>
            </a:lvl1pPr>
          </a:lstStyle>
          <a:p>
            <a:pPr>
              <a:defRPr/>
            </a:pPr>
            <a:fld id="{7E1DB329-D52B-42E6-8B76-168677C378C2}" type="slidenum">
              <a:rPr lang="fr-FR" altLang="fr-FR"/>
              <a:pPr>
                <a:defRPr/>
              </a:pPr>
              <a:t>‹N°›</a:t>
            </a:fld>
            <a:endParaRPr lang="fr-FR" altLang="fr-FR"/>
          </a:p>
        </p:txBody>
      </p:sp>
    </p:spTree>
    <p:extLst>
      <p:ext uri="{BB962C8B-B14F-4D97-AF65-F5344CB8AC3E}">
        <p14:creationId xmlns:p14="http://schemas.microsoft.com/office/powerpoint/2010/main" val="331386712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BC8A348-56B2-764B-B19F-06D3F2DDB6A4}"/>
              </a:ext>
            </a:extLst>
          </p:cNvPr>
          <p:cNvSpPr>
            <a:spLocks noGrp="1"/>
          </p:cNvSpPr>
          <p:nvPr>
            <p:ph type="dt" sz="half" idx="10"/>
          </p:nvPr>
        </p:nvSpPr>
        <p:spPr/>
        <p:txBody>
          <a:bodyPr/>
          <a:lstStyle>
            <a:lvl1pPr>
              <a:defRPr/>
            </a:lvl1pPr>
          </a:lstStyle>
          <a:p>
            <a:pPr>
              <a:defRPr/>
            </a:pPr>
            <a:endParaRPr lang="fr-FR" altLang="fr-FR"/>
          </a:p>
        </p:txBody>
      </p:sp>
      <p:sp>
        <p:nvSpPr>
          <p:cNvPr id="4" name="Footer Placeholder 4">
            <a:extLst>
              <a:ext uri="{FF2B5EF4-FFF2-40B4-BE49-F238E27FC236}">
                <a16:creationId xmlns:a16="http://schemas.microsoft.com/office/drawing/2014/main" id="{C96621C4-7F92-CD96-7A33-1268A9D90D46}"/>
              </a:ext>
            </a:extLst>
          </p:cNvPr>
          <p:cNvSpPr>
            <a:spLocks noGrp="1"/>
          </p:cNvSpPr>
          <p:nvPr>
            <p:ph type="ftr" sz="quarter" idx="11"/>
          </p:nvPr>
        </p:nvSpPr>
        <p:spPr/>
        <p:txBody>
          <a:bodyPr/>
          <a:lstStyle>
            <a:lvl1pPr>
              <a:defRPr/>
            </a:lvl1pPr>
          </a:lstStyle>
          <a:p>
            <a:pPr>
              <a:defRPr/>
            </a:pPr>
            <a:endParaRPr lang="fr-FR" altLang="fr-FR"/>
          </a:p>
        </p:txBody>
      </p:sp>
      <p:sp>
        <p:nvSpPr>
          <p:cNvPr id="5" name="Slide Number Placeholder 5">
            <a:extLst>
              <a:ext uri="{FF2B5EF4-FFF2-40B4-BE49-F238E27FC236}">
                <a16:creationId xmlns:a16="http://schemas.microsoft.com/office/drawing/2014/main" id="{910D8D4B-4595-CDEC-BE26-FAAA90499DFD}"/>
              </a:ext>
            </a:extLst>
          </p:cNvPr>
          <p:cNvSpPr>
            <a:spLocks noGrp="1"/>
          </p:cNvSpPr>
          <p:nvPr>
            <p:ph type="sldNum" sz="quarter" idx="12"/>
          </p:nvPr>
        </p:nvSpPr>
        <p:spPr/>
        <p:txBody>
          <a:bodyPr/>
          <a:lstStyle>
            <a:lvl1pPr>
              <a:defRPr/>
            </a:lvl1pPr>
          </a:lstStyle>
          <a:p>
            <a:pPr>
              <a:defRPr/>
            </a:pPr>
            <a:fld id="{F4C7B990-E683-4B64-BCAA-DF57D358E69E}" type="slidenum">
              <a:rPr lang="fr-FR" altLang="fr-FR"/>
              <a:pPr>
                <a:defRPr/>
              </a:pPr>
              <a:t>‹N°›</a:t>
            </a:fld>
            <a:endParaRPr lang="fr-FR" altLang="fr-FR"/>
          </a:p>
        </p:txBody>
      </p:sp>
    </p:spTree>
    <p:extLst>
      <p:ext uri="{BB962C8B-B14F-4D97-AF65-F5344CB8AC3E}">
        <p14:creationId xmlns:p14="http://schemas.microsoft.com/office/powerpoint/2010/main" val="82217990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4F7043C-4D74-B0D9-35D6-AA98E4A4CCB1}"/>
              </a:ext>
            </a:extLst>
          </p:cNvPr>
          <p:cNvSpPr>
            <a:spLocks noGrp="1"/>
          </p:cNvSpPr>
          <p:nvPr>
            <p:ph type="dt" sz="half" idx="10"/>
          </p:nvPr>
        </p:nvSpPr>
        <p:spPr/>
        <p:txBody>
          <a:bodyPr/>
          <a:lstStyle>
            <a:lvl1pPr>
              <a:defRPr/>
            </a:lvl1pPr>
          </a:lstStyle>
          <a:p>
            <a:pPr>
              <a:defRPr/>
            </a:pPr>
            <a:endParaRPr lang="fr-FR" altLang="fr-FR"/>
          </a:p>
        </p:txBody>
      </p:sp>
      <p:sp>
        <p:nvSpPr>
          <p:cNvPr id="3" name="Footer Placeholder 4">
            <a:extLst>
              <a:ext uri="{FF2B5EF4-FFF2-40B4-BE49-F238E27FC236}">
                <a16:creationId xmlns:a16="http://schemas.microsoft.com/office/drawing/2014/main" id="{40CEF5E5-85EB-CD8F-4A0A-561F25558394}"/>
              </a:ext>
            </a:extLst>
          </p:cNvPr>
          <p:cNvSpPr>
            <a:spLocks noGrp="1"/>
          </p:cNvSpPr>
          <p:nvPr>
            <p:ph type="ftr" sz="quarter" idx="11"/>
          </p:nvPr>
        </p:nvSpPr>
        <p:spPr/>
        <p:txBody>
          <a:bodyPr/>
          <a:lstStyle>
            <a:lvl1pPr>
              <a:defRPr/>
            </a:lvl1pPr>
          </a:lstStyle>
          <a:p>
            <a:pPr>
              <a:defRPr/>
            </a:pPr>
            <a:endParaRPr lang="fr-FR" altLang="fr-FR"/>
          </a:p>
        </p:txBody>
      </p:sp>
      <p:sp>
        <p:nvSpPr>
          <p:cNvPr id="4" name="Slide Number Placeholder 5">
            <a:extLst>
              <a:ext uri="{FF2B5EF4-FFF2-40B4-BE49-F238E27FC236}">
                <a16:creationId xmlns:a16="http://schemas.microsoft.com/office/drawing/2014/main" id="{5CD65C2B-6BC8-9220-524B-EE3CB90B8376}"/>
              </a:ext>
            </a:extLst>
          </p:cNvPr>
          <p:cNvSpPr>
            <a:spLocks noGrp="1"/>
          </p:cNvSpPr>
          <p:nvPr>
            <p:ph type="sldNum" sz="quarter" idx="12"/>
          </p:nvPr>
        </p:nvSpPr>
        <p:spPr/>
        <p:txBody>
          <a:bodyPr/>
          <a:lstStyle>
            <a:lvl1pPr>
              <a:defRPr/>
            </a:lvl1pPr>
          </a:lstStyle>
          <a:p>
            <a:pPr>
              <a:defRPr/>
            </a:pPr>
            <a:fld id="{5394A9E5-095E-4219-913D-14D0FE715599}" type="slidenum">
              <a:rPr lang="fr-FR" altLang="fr-FR"/>
              <a:pPr>
                <a:defRPr/>
              </a:pPr>
              <a:t>‹N°›</a:t>
            </a:fld>
            <a:endParaRPr lang="fr-FR" altLang="fr-FR"/>
          </a:p>
        </p:txBody>
      </p:sp>
    </p:spTree>
    <p:extLst>
      <p:ext uri="{BB962C8B-B14F-4D97-AF65-F5344CB8AC3E}">
        <p14:creationId xmlns:p14="http://schemas.microsoft.com/office/powerpoint/2010/main" val="221049456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1B716021-79F7-E365-B1E1-B6E23722981C}"/>
              </a:ext>
            </a:extLst>
          </p:cNvPr>
          <p:cNvSpPr>
            <a:spLocks noGrp="1"/>
          </p:cNvSpPr>
          <p:nvPr>
            <p:ph type="dt" sz="half" idx="10"/>
          </p:nvPr>
        </p:nvSpPr>
        <p:spPr/>
        <p:txBody>
          <a:bodyPr/>
          <a:lstStyle>
            <a:lvl1pPr>
              <a:defRPr/>
            </a:lvl1pPr>
          </a:lstStyle>
          <a:p>
            <a:pPr>
              <a:defRPr/>
            </a:pPr>
            <a:endParaRPr lang="fr-FR" altLang="fr-FR"/>
          </a:p>
        </p:txBody>
      </p:sp>
      <p:sp>
        <p:nvSpPr>
          <p:cNvPr id="6" name="Footer Placeholder 4">
            <a:extLst>
              <a:ext uri="{FF2B5EF4-FFF2-40B4-BE49-F238E27FC236}">
                <a16:creationId xmlns:a16="http://schemas.microsoft.com/office/drawing/2014/main" id="{DC38C452-937C-589B-15A1-D668867A409C}"/>
              </a:ext>
            </a:extLst>
          </p:cNvPr>
          <p:cNvSpPr>
            <a:spLocks noGrp="1"/>
          </p:cNvSpPr>
          <p:nvPr>
            <p:ph type="ftr" sz="quarter" idx="11"/>
          </p:nvPr>
        </p:nvSpPr>
        <p:spPr/>
        <p:txBody>
          <a:bodyPr/>
          <a:lstStyle>
            <a:lvl1pPr>
              <a:defRPr/>
            </a:lvl1pPr>
          </a:lstStyle>
          <a:p>
            <a:pPr>
              <a:defRPr/>
            </a:pPr>
            <a:endParaRPr lang="fr-FR" altLang="fr-FR"/>
          </a:p>
        </p:txBody>
      </p:sp>
      <p:sp>
        <p:nvSpPr>
          <p:cNvPr id="7" name="Slide Number Placeholder 5">
            <a:extLst>
              <a:ext uri="{FF2B5EF4-FFF2-40B4-BE49-F238E27FC236}">
                <a16:creationId xmlns:a16="http://schemas.microsoft.com/office/drawing/2014/main" id="{D7A7EFBD-0956-8386-EAD8-4B3B72468153}"/>
              </a:ext>
            </a:extLst>
          </p:cNvPr>
          <p:cNvSpPr>
            <a:spLocks noGrp="1"/>
          </p:cNvSpPr>
          <p:nvPr>
            <p:ph type="sldNum" sz="quarter" idx="12"/>
          </p:nvPr>
        </p:nvSpPr>
        <p:spPr/>
        <p:txBody>
          <a:bodyPr/>
          <a:lstStyle>
            <a:lvl1pPr>
              <a:defRPr/>
            </a:lvl1pPr>
          </a:lstStyle>
          <a:p>
            <a:pPr>
              <a:defRPr/>
            </a:pPr>
            <a:fld id="{6915E7E3-4505-40B5-B029-A5DAFD9828BA}" type="slidenum">
              <a:rPr lang="fr-FR" altLang="fr-FR"/>
              <a:pPr>
                <a:defRPr/>
              </a:pPr>
              <a:t>‹N°›</a:t>
            </a:fld>
            <a:endParaRPr lang="fr-FR" altLang="fr-FR"/>
          </a:p>
        </p:txBody>
      </p:sp>
    </p:spTree>
    <p:extLst>
      <p:ext uri="{BB962C8B-B14F-4D97-AF65-F5344CB8AC3E}">
        <p14:creationId xmlns:p14="http://schemas.microsoft.com/office/powerpoint/2010/main" val="4120940804"/>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BCE85D4-F27C-2512-ED17-9CAFB4D5A830}"/>
              </a:ext>
            </a:extLst>
          </p:cNvPr>
          <p:cNvSpPr>
            <a:spLocks noGrp="1"/>
          </p:cNvSpPr>
          <p:nvPr>
            <p:ph type="dt" sz="half" idx="10"/>
          </p:nvPr>
        </p:nvSpPr>
        <p:spPr/>
        <p:txBody>
          <a:bodyPr/>
          <a:lstStyle>
            <a:lvl1pPr>
              <a:defRPr/>
            </a:lvl1pPr>
          </a:lstStyle>
          <a:p>
            <a:pPr>
              <a:defRPr/>
            </a:pPr>
            <a:endParaRPr lang="fr-FR" altLang="fr-FR"/>
          </a:p>
        </p:txBody>
      </p:sp>
      <p:sp>
        <p:nvSpPr>
          <p:cNvPr id="6" name="Footer Placeholder 4">
            <a:extLst>
              <a:ext uri="{FF2B5EF4-FFF2-40B4-BE49-F238E27FC236}">
                <a16:creationId xmlns:a16="http://schemas.microsoft.com/office/drawing/2014/main" id="{D8422AF8-E643-D8BA-E06F-B09E1C22C531}"/>
              </a:ext>
            </a:extLst>
          </p:cNvPr>
          <p:cNvSpPr>
            <a:spLocks noGrp="1"/>
          </p:cNvSpPr>
          <p:nvPr>
            <p:ph type="ftr" sz="quarter" idx="11"/>
          </p:nvPr>
        </p:nvSpPr>
        <p:spPr/>
        <p:txBody>
          <a:bodyPr/>
          <a:lstStyle>
            <a:lvl1pPr>
              <a:defRPr/>
            </a:lvl1pPr>
          </a:lstStyle>
          <a:p>
            <a:pPr>
              <a:defRPr/>
            </a:pPr>
            <a:endParaRPr lang="fr-FR" altLang="fr-FR"/>
          </a:p>
        </p:txBody>
      </p:sp>
      <p:sp>
        <p:nvSpPr>
          <p:cNvPr id="7" name="Slide Number Placeholder 5">
            <a:extLst>
              <a:ext uri="{FF2B5EF4-FFF2-40B4-BE49-F238E27FC236}">
                <a16:creationId xmlns:a16="http://schemas.microsoft.com/office/drawing/2014/main" id="{3280893F-FB95-E88F-5304-C9FCAB0EBBBD}"/>
              </a:ext>
            </a:extLst>
          </p:cNvPr>
          <p:cNvSpPr>
            <a:spLocks noGrp="1"/>
          </p:cNvSpPr>
          <p:nvPr>
            <p:ph type="sldNum" sz="quarter" idx="12"/>
          </p:nvPr>
        </p:nvSpPr>
        <p:spPr/>
        <p:txBody>
          <a:bodyPr/>
          <a:lstStyle>
            <a:lvl1pPr>
              <a:defRPr/>
            </a:lvl1pPr>
          </a:lstStyle>
          <a:p>
            <a:pPr>
              <a:defRPr/>
            </a:pPr>
            <a:fld id="{82E940C6-6A98-4745-80D8-6504B4716442}" type="slidenum">
              <a:rPr lang="fr-FR" altLang="fr-FR"/>
              <a:pPr>
                <a:defRPr/>
              </a:pPr>
              <a:t>‹N°›</a:t>
            </a:fld>
            <a:endParaRPr lang="fr-FR" altLang="fr-FR"/>
          </a:p>
        </p:txBody>
      </p:sp>
    </p:spTree>
    <p:extLst>
      <p:ext uri="{BB962C8B-B14F-4D97-AF65-F5344CB8AC3E}">
        <p14:creationId xmlns:p14="http://schemas.microsoft.com/office/powerpoint/2010/main" val="405622987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CFB88FA-7572-070F-8A3D-467808C56C61}"/>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r-FR"/>
              <a:t>Click to edit Master title style</a:t>
            </a:r>
          </a:p>
        </p:txBody>
      </p:sp>
      <p:sp>
        <p:nvSpPr>
          <p:cNvPr id="1027" name="Text Placeholder 2">
            <a:extLst>
              <a:ext uri="{FF2B5EF4-FFF2-40B4-BE49-F238E27FC236}">
                <a16:creationId xmlns:a16="http://schemas.microsoft.com/office/drawing/2014/main" id="{EDC951A7-1D5A-C757-3172-ADA2C478E40B}"/>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r-FR"/>
              <a:t>Click to edit Master text styles</a:t>
            </a:r>
          </a:p>
          <a:p>
            <a:pPr lvl="1"/>
            <a:r>
              <a:rPr lang="en-US" altLang="fr-FR"/>
              <a:t>Second level</a:t>
            </a:r>
          </a:p>
          <a:p>
            <a:pPr lvl="2"/>
            <a:r>
              <a:rPr lang="en-US" altLang="fr-FR"/>
              <a:t>Third level</a:t>
            </a:r>
          </a:p>
          <a:p>
            <a:pPr lvl="3"/>
            <a:r>
              <a:rPr lang="en-US" altLang="fr-FR"/>
              <a:t>Fourth level</a:t>
            </a:r>
          </a:p>
          <a:p>
            <a:pPr lvl="4"/>
            <a:r>
              <a:rPr lang="en-US" altLang="fr-FR"/>
              <a:t>Fifth level</a:t>
            </a:r>
          </a:p>
        </p:txBody>
      </p:sp>
      <p:sp>
        <p:nvSpPr>
          <p:cNvPr id="4" name="Date Placeholder 3">
            <a:extLst>
              <a:ext uri="{FF2B5EF4-FFF2-40B4-BE49-F238E27FC236}">
                <a16:creationId xmlns:a16="http://schemas.microsoft.com/office/drawing/2014/main" id="{6913F769-CBF7-4A49-974D-8F14CA1B63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fr-FR" altLang="fr-FR"/>
          </a:p>
        </p:txBody>
      </p:sp>
      <p:sp>
        <p:nvSpPr>
          <p:cNvPr id="5" name="Footer Placeholder 4">
            <a:extLst>
              <a:ext uri="{FF2B5EF4-FFF2-40B4-BE49-F238E27FC236}">
                <a16:creationId xmlns:a16="http://schemas.microsoft.com/office/drawing/2014/main" id="{9160FB45-0261-F7A7-2F90-D58747FCB0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fr-FR" altLang="fr-FR"/>
          </a:p>
        </p:txBody>
      </p:sp>
      <p:sp>
        <p:nvSpPr>
          <p:cNvPr id="6" name="Slide Number Placeholder 5">
            <a:extLst>
              <a:ext uri="{FF2B5EF4-FFF2-40B4-BE49-F238E27FC236}">
                <a16:creationId xmlns:a16="http://schemas.microsoft.com/office/drawing/2014/main" id="{8957CA0F-6CCD-6021-1D50-168B3CEB50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3E4B55D6-4180-474C-9D7D-B166908F380A}" type="slidenum">
              <a:rPr lang="fr-FR" altLang="fr-FR"/>
              <a:pPr>
                <a:defRPr/>
              </a:pPr>
              <a:t>‹N°›</a:t>
            </a:fld>
            <a:endParaRPr lang="fr-FR" altLang="fr-FR"/>
          </a:p>
        </p:txBody>
      </p:sp>
    </p:spTree>
    <p:extLst>
      <p:ext uri="{BB962C8B-B14F-4D97-AF65-F5344CB8AC3E}">
        <p14:creationId xmlns:p14="http://schemas.microsoft.com/office/powerpoint/2010/main" val="14195709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push dir="u"/>
  </p:transition>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3.jpeg"/><Relationship Id="rId4" Type="http://schemas.openxmlformats.org/officeDocument/2006/relationships/slide" Target="slide4.xml"/></Relationships>
</file>

<file path=ppt/slides/_rels/slide10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jpeg"/><Relationship Id="rId7" Type="http://schemas.openxmlformats.org/officeDocument/2006/relationships/image" Target="../media/image38.png"/><Relationship Id="rId2" Type="http://schemas.openxmlformats.org/officeDocument/2006/relationships/notesSlide" Target="../notesSlides/notesSlide99.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6.jpeg"/><Relationship Id="rId4" Type="http://schemas.openxmlformats.org/officeDocument/2006/relationships/image" Target="../media/image9.png"/><Relationship Id="rId9" Type="http://schemas.openxmlformats.org/officeDocument/2006/relationships/image" Target="../media/image39.png"/></Relationships>
</file>

<file path=ppt/slides/_rels/slide10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jpeg"/><Relationship Id="rId7" Type="http://schemas.openxmlformats.org/officeDocument/2006/relationships/image" Target="../media/image40.png"/><Relationship Id="rId2" Type="http://schemas.openxmlformats.org/officeDocument/2006/relationships/notesSlide" Target="../notesSlides/notesSlide100.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6.jpeg"/><Relationship Id="rId4" Type="http://schemas.openxmlformats.org/officeDocument/2006/relationships/image" Target="../media/image9.png"/></Relationships>
</file>

<file path=ppt/slides/_rels/slide10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jpeg"/><Relationship Id="rId7" Type="http://schemas.openxmlformats.org/officeDocument/2006/relationships/image" Target="../media/image41.png"/><Relationship Id="rId2" Type="http://schemas.openxmlformats.org/officeDocument/2006/relationships/notesSlide" Target="../notesSlides/notesSlide10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6.jpeg"/><Relationship Id="rId4" Type="http://schemas.openxmlformats.org/officeDocument/2006/relationships/image" Target="../media/image9.png"/></Relationships>
</file>

<file path=ppt/slides/_rels/slide10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jpeg"/><Relationship Id="rId7" Type="http://schemas.openxmlformats.org/officeDocument/2006/relationships/image" Target="../media/image42.png"/><Relationship Id="rId2" Type="http://schemas.openxmlformats.org/officeDocument/2006/relationships/notesSlide" Target="../notesSlides/notesSlide10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6.jpeg"/><Relationship Id="rId4" Type="http://schemas.openxmlformats.org/officeDocument/2006/relationships/image" Target="../media/image9.png"/></Relationships>
</file>

<file path=ppt/slides/_rels/slide10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jpeg"/><Relationship Id="rId7" Type="http://schemas.openxmlformats.org/officeDocument/2006/relationships/image" Target="../media/image43.png"/><Relationship Id="rId2" Type="http://schemas.openxmlformats.org/officeDocument/2006/relationships/notesSlide" Target="../notesSlides/notesSlide10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6.jpeg"/><Relationship Id="rId4" Type="http://schemas.openxmlformats.org/officeDocument/2006/relationships/image" Target="../media/image9.png"/></Relationships>
</file>

<file path=ppt/slides/_rels/slide10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jpeg"/><Relationship Id="rId7" Type="http://schemas.openxmlformats.org/officeDocument/2006/relationships/image" Target="../media/image44.png"/><Relationship Id="rId2" Type="http://schemas.openxmlformats.org/officeDocument/2006/relationships/notesSlide" Target="../notesSlides/notesSlide10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6.jpeg"/><Relationship Id="rId4" Type="http://schemas.openxmlformats.org/officeDocument/2006/relationships/image" Target="../media/image9.png"/></Relationships>
</file>

<file path=ppt/slides/_rels/slide10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5.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3.jpeg"/><Relationship Id="rId4" Type="http://schemas.openxmlformats.org/officeDocument/2006/relationships/slide" Target="slide4.xml"/></Relationships>
</file>

<file path=ppt/slides/_rels/slide10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7.xml"/><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9.png"/></Relationships>
</file>

<file path=ppt/slides/_rels/slide10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45.jpe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3.jpeg"/><Relationship Id="rId4" Type="http://schemas.openxmlformats.org/officeDocument/2006/relationships/slide" Target="slide4.xml"/></Relationships>
</file>

<file path=ppt/slides/_rels/slide1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9.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3.jpeg"/><Relationship Id="rId4" Type="http://schemas.openxmlformats.org/officeDocument/2006/relationships/slide" Target="slide4.xml"/></Relationships>
</file>

<file path=ppt/slides/_rels/slide1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0.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3.jpeg"/><Relationship Id="rId4" Type="http://schemas.openxmlformats.org/officeDocument/2006/relationships/slide" Target="slide4.xml"/></Relationships>
</file>

<file path=ppt/slides/_rels/slide1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1.xml"/><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3.jpeg"/><Relationship Id="rId4" Type="http://schemas.openxmlformats.org/officeDocument/2006/relationships/slide" Target="slide4.xml"/></Relationships>
</file>

<file path=ppt/slides/_rels/slide1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2.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1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3.xml"/><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3.jpeg"/><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3.jpeg"/><Relationship Id="rId4" Type="http://schemas.openxmlformats.org/officeDocument/2006/relationships/slide" Target="sl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3.jpeg"/><Relationship Id="rId4" Type="http://schemas.openxmlformats.org/officeDocument/2006/relationships/slide" Target="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3.jpeg"/><Relationship Id="rId4" Type="http://schemas.openxmlformats.org/officeDocument/2006/relationships/slide" Target="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0.jpe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0.jpe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slide" Target="slide4.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0.jpe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jpeg"/><Relationship Id="rId7"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0.jpe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0.jpe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0.jpe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0.jpe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0.jpe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0.jpe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0.jpe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0.jpe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0.jpe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0.jpe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0.jpe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0.jpe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0.jpe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3.jpeg"/><Relationship Id="rId7" Type="http://schemas.openxmlformats.org/officeDocument/2006/relationships/image" Target="../media/image16.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0.jpe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8" Type="http://schemas.openxmlformats.org/officeDocument/2006/relationships/image" Target="../media/image17.jpeg"/><Relationship Id="rId13"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image" Target="../media/image16.jpeg"/><Relationship Id="rId12" Type="http://schemas.openxmlformats.org/officeDocument/2006/relationships/diagramColors" Target="../diagrams/colors1.xm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8.jpeg"/><Relationship Id="rId11" Type="http://schemas.openxmlformats.org/officeDocument/2006/relationships/diagramQuickStyle" Target="../diagrams/quickStyle1.xml"/><Relationship Id="rId5" Type="http://schemas.openxmlformats.org/officeDocument/2006/relationships/image" Target="../media/image10.jpeg"/><Relationship Id="rId10" Type="http://schemas.openxmlformats.org/officeDocument/2006/relationships/diagramLayout" Target="../diagrams/layout1.xml"/><Relationship Id="rId4" Type="http://schemas.openxmlformats.org/officeDocument/2006/relationships/image" Target="../media/image9.png"/><Relationship Id="rId9" Type="http://schemas.openxmlformats.org/officeDocument/2006/relationships/diagramData" Target="../diagrams/data1.xml"/></Relationships>
</file>

<file path=ppt/slides/_rels/slide3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3.jpeg"/><Relationship Id="rId7" Type="http://schemas.openxmlformats.org/officeDocument/2006/relationships/image" Target="../media/image16.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0.jpeg"/><Relationship Id="rId10"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19.png"/></Relationships>
</file>

<file path=ppt/slides/_rels/slide3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3.jpeg"/><Relationship Id="rId7" Type="http://schemas.openxmlformats.org/officeDocument/2006/relationships/image" Target="../media/image16.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0.jpeg"/><Relationship Id="rId10"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20.png"/></Relationships>
</file>

<file path=ppt/slides/_rels/slide3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3.jpeg"/><Relationship Id="rId7" Type="http://schemas.openxmlformats.org/officeDocument/2006/relationships/image" Target="../media/image16.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0.jpeg"/><Relationship Id="rId10"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19.png"/></Relationships>
</file>

<file path=ppt/slides/_rels/slide3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2.png"/><Relationship Id="rId7" Type="http://schemas.openxmlformats.org/officeDocument/2006/relationships/image" Target="../media/image18.jpeg"/><Relationship Id="rId12"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image" Target="../media/image23.png"/><Relationship Id="rId5" Type="http://schemas.openxmlformats.org/officeDocument/2006/relationships/image" Target="../media/image9.png"/><Relationship Id="rId10" Type="http://schemas.openxmlformats.org/officeDocument/2006/relationships/image" Target="../media/image20.png"/><Relationship Id="rId4" Type="http://schemas.openxmlformats.org/officeDocument/2006/relationships/image" Target="../media/image3.jpeg"/><Relationship Id="rId9"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3.jpeg"/><Relationship Id="rId7" Type="http://schemas.openxmlformats.org/officeDocument/2006/relationships/image" Target="../media/image16.jpe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0.jpeg"/><Relationship Id="rId10"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19.png"/></Relationships>
</file>

<file path=ppt/slides/_rels/slide4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3.jpeg"/><Relationship Id="rId7" Type="http://schemas.openxmlformats.org/officeDocument/2006/relationships/image" Target="../media/image16.jpe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0.jpeg"/><Relationship Id="rId10" Type="http://schemas.openxmlformats.org/officeDocument/2006/relationships/image" Target="../media/image25.png"/><Relationship Id="rId4" Type="http://schemas.openxmlformats.org/officeDocument/2006/relationships/image" Target="../media/image9.png"/><Relationship Id="rId9"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3.jpeg"/><Relationship Id="rId4" Type="http://schemas.openxmlformats.org/officeDocument/2006/relationships/slide" Target="slide4.xml"/></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6.jpeg"/><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6.jpeg"/><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6.jpeg"/><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6.jpeg"/><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6.jpeg"/><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6.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6.jpeg"/><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6.jpeg"/><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6.jpeg"/><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6.jpeg"/><Relationship Id="rId4" Type="http://schemas.openxmlformats.org/officeDocument/2006/relationships/image" Target="../media/image9.png"/></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6.jpeg"/><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6.jpeg"/><Relationship Id="rId4" Type="http://schemas.openxmlformats.org/officeDocument/2006/relationships/image" Target="../media/image9.png"/></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6.jpeg"/><Relationship Id="rId4" Type="http://schemas.openxmlformats.org/officeDocument/2006/relationships/image" Target="../media/image9.png"/></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6.jpeg"/><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3.jpeg"/><Relationship Id="rId4" Type="http://schemas.openxmlformats.org/officeDocument/2006/relationships/slide" Target="slide4.xml"/></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8.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7.jpeg"/><Relationship Id="rId4" Type="http://schemas.openxmlformats.org/officeDocument/2006/relationships/image" Target="../media/image9.png"/></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9.jpeg"/><Relationship Id="rId4" Type="http://schemas.openxmlformats.org/officeDocument/2006/relationships/image" Target="../media/image9.png"/></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9.jpeg"/><Relationship Id="rId4" Type="http://schemas.openxmlformats.org/officeDocument/2006/relationships/image" Target="../media/image9.png"/></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9.jpeg"/><Relationship Id="rId4" Type="http://schemas.openxmlformats.org/officeDocument/2006/relationships/image" Target="../media/image9.png"/></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9.jpeg"/><Relationship Id="rId4" Type="http://schemas.openxmlformats.org/officeDocument/2006/relationships/image" Target="../media/image9.png"/></Relationships>
</file>

<file path=ppt/slides/_rels/slide6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9.jpeg"/><Relationship Id="rId4" Type="http://schemas.openxmlformats.org/officeDocument/2006/relationships/image" Target="../media/image9.png"/></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9.jpeg"/><Relationship Id="rId4" Type="http://schemas.openxmlformats.org/officeDocument/2006/relationships/image" Target="../media/image9.png"/></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9.jpeg"/><Relationship Id="rId4" Type="http://schemas.openxmlformats.org/officeDocument/2006/relationships/image" Target="../media/image9.png"/></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9.jpeg"/><Relationship Id="rId4" Type="http://schemas.openxmlformats.org/officeDocument/2006/relationships/image" Target="../media/image9.png"/></Relationships>
</file>

<file path=ppt/slides/_rels/slide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3.jpe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3.jpeg"/><Relationship Id="rId4" Type="http://schemas.openxmlformats.org/officeDocument/2006/relationships/slide" Target="slide4.xml"/></Relationships>
</file>

<file path=ppt/slides/_rels/slide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9.png"/></Relationships>
</file>

<file path=ppt/slides/_rels/slide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3.jpeg"/><Relationship Id="rId4" Type="http://schemas.openxmlformats.org/officeDocument/2006/relationships/slide" Target="slide4.xml"/></Relationships>
</file>

<file path=ppt/slides/_rels/slide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slide" Target="slide4.xml"/></Relationships>
</file>

<file path=ppt/slides/_rels/slide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slide" Target="slide4.xml"/></Relationships>
</file>

<file path=ppt/slides/_rels/slide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4.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slide" Target="slide4.xml"/></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5.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slide" Target="slide4.xml"/></Relationships>
</file>

<file path=ppt/slides/_rels/slide7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9.png"/></Relationships>
</file>

<file path=ppt/slides/_rels/slide7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4.png"/><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3.jpeg"/></Relationships>
</file>

<file path=ppt/slides/_rels/slide8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4.png"/><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9.png"/></Relationships>
</file>

<file path=ppt/slides/_rels/slide8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4.png"/><Relationship Id="rId2" Type="http://schemas.openxmlformats.org/officeDocument/2006/relationships/notesSlide" Target="../notesSlides/notesSlide80.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9.png"/></Relationships>
</file>

<file path=ppt/slides/_rels/slide8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4.png"/><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9.png"/></Relationships>
</file>

<file path=ppt/slides/_rels/slide8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4.png"/><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9.png"/></Relationships>
</file>

<file path=ppt/slides/_rels/slide8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4.png"/><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9.png"/></Relationships>
</file>

<file path=ppt/slides/_rels/slide8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4.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9.png"/></Relationships>
</file>

<file path=ppt/slides/_rels/slide8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hyperlink" Target="https://www.tenors.fr/post/intervenir-avec-un-formation-methode" TargetMode="External"/><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9.png"/></Relationships>
</file>

<file path=ppt/slides/_rels/slide8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9.png"/></Relationships>
</file>

<file path=ppt/slides/_rels/slide8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9.png"/></Relationships>
</file>

<file path=ppt/slides/_rels/slide8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8.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3.jpeg"/><Relationship Id="rId4" Type="http://schemas.openxmlformats.org/officeDocument/2006/relationships/slide" Target="slide4.xml"/></Relationships>
</file>

<file path=ppt/slides/_rels/slide9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9.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9.png"/></Relationships>
</file>

<file path=ppt/slides/_rels/slide91.xml.rels><?xml version="1.0" encoding="UTF-8" standalone="yes"?>
<Relationships xmlns="http://schemas.openxmlformats.org/package/2006/relationships"><Relationship Id="rId8" Type="http://schemas.openxmlformats.org/officeDocument/2006/relationships/hyperlink" Target="https://www.tenors.fr/post/l-utilisation-du-qcm" TargetMode="External"/><Relationship Id="rId3" Type="http://schemas.openxmlformats.org/officeDocument/2006/relationships/image" Target="../media/image3.jpeg"/><Relationship Id="rId7" Type="http://schemas.openxmlformats.org/officeDocument/2006/relationships/hyperlink" Target="https://www.tenors.fr/post/comment-ameliorer-sa-concentration" TargetMode="External"/><Relationship Id="rId2" Type="http://schemas.openxmlformats.org/officeDocument/2006/relationships/notesSlide" Target="../notesSlides/notesSlide90.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9.png"/></Relationships>
</file>

<file path=ppt/slides/_rels/slide92.xml.rels><?xml version="1.0" encoding="UTF-8" standalone="yes"?>
<Relationships xmlns="http://schemas.openxmlformats.org/package/2006/relationships"><Relationship Id="rId8" Type="http://schemas.openxmlformats.org/officeDocument/2006/relationships/hyperlink" Target="https://www.tenors.fr/post/comment-s-ameliorer-a-l-oral" TargetMode="External"/><Relationship Id="rId3" Type="http://schemas.openxmlformats.org/officeDocument/2006/relationships/image" Target="../media/image3.jpeg"/><Relationship Id="rId7" Type="http://schemas.openxmlformats.org/officeDocument/2006/relationships/hyperlink" Target="https://carnets2psycho.net/dico/sens-de-apprentissage-social.html" TargetMode="External"/><Relationship Id="rId2" Type="http://schemas.openxmlformats.org/officeDocument/2006/relationships/notesSlide" Target="../notesSlides/notesSlide91.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9.png"/></Relationships>
</file>

<file path=ppt/slides/_rels/slide9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4.png"/><Relationship Id="rId2" Type="http://schemas.openxmlformats.org/officeDocument/2006/relationships/notesSlide" Target="../notesSlides/notesSlide92.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9.png"/></Relationships>
</file>

<file path=ppt/slides/_rels/slide9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4.png"/><Relationship Id="rId2" Type="http://schemas.openxmlformats.org/officeDocument/2006/relationships/notesSlide" Target="../notesSlides/notesSlide93.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9.png"/></Relationships>
</file>

<file path=ppt/slides/_rels/slide9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5.png"/><Relationship Id="rId2" Type="http://schemas.openxmlformats.org/officeDocument/2006/relationships/notesSlide" Target="../notesSlides/notesSlide94.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9.png"/></Relationships>
</file>

<file path=ppt/slides/_rels/slide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5.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3.jpeg"/><Relationship Id="rId4" Type="http://schemas.openxmlformats.org/officeDocument/2006/relationships/slide" Target="slide4.xml"/></Relationships>
</file>

<file path=ppt/slides/_rels/slide9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6.jpeg"/><Relationship Id="rId4" Type="http://schemas.openxmlformats.org/officeDocument/2006/relationships/image" Target="../media/image9.png"/></Relationships>
</file>

<file path=ppt/slides/_rels/slide9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jpeg"/><Relationship Id="rId7" Type="http://schemas.openxmlformats.org/officeDocument/2006/relationships/image" Target="../media/image37.png"/><Relationship Id="rId2" Type="http://schemas.openxmlformats.org/officeDocument/2006/relationships/notesSlide" Target="../notesSlides/notesSlide9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6.jpe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A25A0181-D340-8E61-27A1-BB0DFA9EB505}"/>
              </a:ext>
            </a:extLst>
          </p:cNvPr>
          <p:cNvSpPr>
            <a:spLocks noGrp="1"/>
          </p:cNvSpPr>
          <p:nvPr>
            <p:ph type="sldNum" sz="quarter" idx="12"/>
          </p:nvPr>
        </p:nvSpPr>
        <p:spPr>
          <a:xfrm>
            <a:off x="11598443" y="6449650"/>
            <a:ext cx="593557" cy="458400"/>
          </a:xfrm>
        </p:spPr>
        <p:txBody>
          <a:bodyPr/>
          <a:lstStyle/>
          <a:p>
            <a:pPr>
              <a:defRPr/>
            </a:pPr>
            <a:fld id="{60956841-A5C9-48A9-9178-E8725E2324B8}" type="slidenum">
              <a:rPr lang="fr-FR" altLang="fr-FR" sz="2000" smtClean="0">
                <a:solidFill>
                  <a:schemeClr val="bg1"/>
                </a:solidFill>
                <a:highlight>
                  <a:srgbClr val="000000"/>
                </a:highlight>
              </a:rPr>
              <a:pPr>
                <a:defRPr/>
              </a:pPr>
              <a:t>1</a:t>
            </a:fld>
            <a:endParaRPr lang="fr-FR" altLang="fr-FR" sz="2000">
              <a:solidFill>
                <a:schemeClr val="bg1"/>
              </a:solidFill>
              <a:highlight>
                <a:srgbClr val="000000"/>
              </a:highlight>
            </a:endParaRPr>
          </a:p>
        </p:txBody>
      </p:sp>
      <p:pic>
        <p:nvPicPr>
          <p:cNvPr id="13314" name="Picture 2" descr="Comenius — Wikipédia">
            <a:extLst>
              <a:ext uri="{FF2B5EF4-FFF2-40B4-BE49-F238E27FC236}">
                <a16:creationId xmlns:a16="http://schemas.microsoft.com/office/drawing/2014/main" id="{D1ADC8F7-DE0F-067D-A454-4D37AB60A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508" y="546444"/>
            <a:ext cx="4692015" cy="5307912"/>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id="{118B7812-7239-66F1-6091-52E5362BC643}"/>
              </a:ext>
            </a:extLst>
          </p:cNvPr>
          <p:cNvSpPr/>
          <p:nvPr/>
        </p:nvSpPr>
        <p:spPr>
          <a:xfrm>
            <a:off x="6607478" y="1036320"/>
            <a:ext cx="4990965" cy="1203960"/>
          </a:xfrm>
          <a:prstGeom prst="wedgeRoundRectCallout">
            <a:avLst>
              <a:gd name="adj1" fmla="val -50147"/>
              <a:gd name="adj2" fmla="val 99497"/>
              <a:gd name="adj3" fmla="val 16667"/>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a:t>« Qui enseigne aux autres </a:t>
            </a:r>
          </a:p>
          <a:p>
            <a:pPr algn="ctr"/>
            <a:r>
              <a:rPr lang="fr-FR" sz="3200"/>
              <a:t>s’instruit lui-même »</a:t>
            </a:r>
          </a:p>
        </p:txBody>
      </p:sp>
      <p:sp>
        <p:nvSpPr>
          <p:cNvPr id="8" name="TextBox 7">
            <a:extLst>
              <a:ext uri="{FF2B5EF4-FFF2-40B4-BE49-F238E27FC236}">
                <a16:creationId xmlns:a16="http://schemas.microsoft.com/office/drawing/2014/main" id="{EE323982-E44F-90BF-BED3-6D6C59694645}"/>
              </a:ext>
            </a:extLst>
          </p:cNvPr>
          <p:cNvSpPr txBox="1"/>
          <p:nvPr/>
        </p:nvSpPr>
        <p:spPr>
          <a:xfrm>
            <a:off x="1295400" y="6263640"/>
            <a:ext cx="4160520" cy="369332"/>
          </a:xfrm>
          <a:prstGeom prst="rect">
            <a:avLst/>
          </a:prstGeom>
          <a:noFill/>
        </p:spPr>
        <p:txBody>
          <a:bodyPr wrap="square" rtlCol="0">
            <a:spAutoFit/>
          </a:bodyPr>
          <a:lstStyle/>
          <a:p>
            <a:pPr algn="ctr"/>
            <a:r>
              <a:rPr lang="fr-FR">
                <a:latin typeface="Daytona" panose="020B0604030500040204" pitchFamily="34" charset="0"/>
              </a:rPr>
              <a:t>COMENIUS (1592 – 1670)</a:t>
            </a:r>
          </a:p>
        </p:txBody>
      </p:sp>
    </p:spTree>
    <p:extLst>
      <p:ext uri="{BB962C8B-B14F-4D97-AF65-F5344CB8AC3E}">
        <p14:creationId xmlns:p14="http://schemas.microsoft.com/office/powerpoint/2010/main" val="1734167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314"/>
                                        </p:tgtEl>
                                        <p:attrNameLst>
                                          <p:attrName>style.visibility</p:attrName>
                                        </p:attrNameLst>
                                      </p:cBhvr>
                                      <p:to>
                                        <p:strVal val="visible"/>
                                      </p:to>
                                    </p:set>
                                    <p:animEffect transition="in" filter="randombar(horizontal)">
                                      <p:cBhvr>
                                        <p:cTn id="12" dur="500"/>
                                        <p:tgtEl>
                                          <p:spTgt spid="1331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9AE97E-7CBC-2AEA-6795-34F550BF4CA0}"/>
              </a:ext>
            </a:extLst>
          </p:cNvPr>
          <p:cNvPicPr>
            <a:picLocks noChangeAspect="1"/>
          </p:cNvPicPr>
          <p:nvPr/>
        </p:nvPicPr>
        <p:blipFill rotWithShape="1">
          <a:blip r:embed="rId3"/>
          <a:srcRect r="81250"/>
          <a:stretch/>
        </p:blipFill>
        <p:spPr>
          <a:xfrm>
            <a:off x="0" y="0"/>
            <a:ext cx="2286000" cy="6858000"/>
          </a:xfrm>
          <a:prstGeom prst="rect">
            <a:avLst/>
          </a:prstGeom>
        </p:spPr>
      </p:pic>
      <p:sp>
        <p:nvSpPr>
          <p:cNvPr id="6" name="Slide Number Placeholder 5">
            <a:extLst>
              <a:ext uri="{FF2B5EF4-FFF2-40B4-BE49-F238E27FC236}">
                <a16:creationId xmlns:a16="http://schemas.microsoft.com/office/drawing/2014/main" id="{D232D26D-8BFC-A3E0-4158-B95D82F5ED47}"/>
              </a:ext>
            </a:extLst>
          </p:cNvPr>
          <p:cNvSpPr>
            <a:spLocks noGrp="1"/>
          </p:cNvSpPr>
          <p:nvPr>
            <p:ph type="sldNum" sz="quarter" idx="12"/>
          </p:nvPr>
        </p:nvSpPr>
        <p:spPr>
          <a:xfrm>
            <a:off x="8610600" y="6356350"/>
            <a:ext cx="2743200" cy="365125"/>
          </a:xfrm>
        </p:spPr>
        <p:txBody>
          <a:bodyPr/>
          <a:lstStyle/>
          <a:p>
            <a:fld id="{60956841-A5C9-48A9-9178-E8725E2324B8}" type="slidenum">
              <a:rPr lang="fr-FR" altLang="fr-FR" smtClean="0"/>
              <a:pPr/>
              <a:t>10</a:t>
            </a:fld>
            <a:endParaRPr lang="fr-FR" altLang="fr-FR"/>
          </a:p>
        </p:txBody>
      </p:sp>
      <p:pic>
        <p:nvPicPr>
          <p:cNvPr id="4" name="Picture 3" descr="Colored organizers on shelves">
            <a:hlinkClick r:id="rId4" action="ppaction://hlinksldjump"/>
            <a:extLst>
              <a:ext uri="{FF2B5EF4-FFF2-40B4-BE49-F238E27FC236}">
                <a16:creationId xmlns:a16="http://schemas.microsoft.com/office/drawing/2014/main" id="{709D7688-F33E-1181-C51C-03F5D784CA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5" name="TextBox 4">
            <a:extLst>
              <a:ext uri="{FF2B5EF4-FFF2-40B4-BE49-F238E27FC236}">
                <a16:creationId xmlns:a16="http://schemas.microsoft.com/office/drawing/2014/main" id="{F60193FA-46A5-473B-DA95-9C041EF6E71A}"/>
              </a:ext>
            </a:extLst>
          </p:cNvPr>
          <p:cNvSpPr txBox="1"/>
          <p:nvPr/>
        </p:nvSpPr>
        <p:spPr>
          <a:xfrm>
            <a:off x="2315890" y="-4296"/>
            <a:ext cx="4389710" cy="646331"/>
          </a:xfrm>
          <a:prstGeom prst="rect">
            <a:avLst/>
          </a:prstGeom>
          <a:noFill/>
        </p:spPr>
        <p:txBody>
          <a:bodyPr wrap="square">
            <a:spAutoFit/>
          </a:bodyPr>
          <a:lstStyle/>
          <a:p>
            <a:pPr algn="ctr"/>
            <a:r>
              <a:rPr lang="fr-FR" sz="3600" b="1"/>
              <a:t>FORMATION TUTEUR</a:t>
            </a:r>
            <a:endParaRPr lang="fr-FR" sz="3600"/>
          </a:p>
        </p:txBody>
      </p:sp>
      <p:sp>
        <p:nvSpPr>
          <p:cNvPr id="13" name="Rectangle 12">
            <a:extLst>
              <a:ext uri="{FF2B5EF4-FFF2-40B4-BE49-F238E27FC236}">
                <a16:creationId xmlns:a16="http://schemas.microsoft.com/office/drawing/2014/main" id="{5CD38C66-E7D7-6780-EF2F-B010BA390D70}"/>
              </a:ext>
            </a:extLst>
          </p:cNvPr>
          <p:cNvSpPr/>
          <p:nvPr/>
        </p:nvSpPr>
        <p:spPr>
          <a:xfrm>
            <a:off x="60960" y="2225040"/>
            <a:ext cx="2179320" cy="4587240"/>
          </a:xfrm>
          <a:prstGeom prst="rect">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Picture 2" descr="Close-up of person writing">
            <a:extLst>
              <a:ext uri="{FF2B5EF4-FFF2-40B4-BE49-F238E27FC236}">
                <a16:creationId xmlns:a16="http://schemas.microsoft.com/office/drawing/2014/main" id="{05F072E5-5492-0B81-CC9C-F3E136E8EA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150" y="2802553"/>
            <a:ext cx="1659619" cy="1106860"/>
          </a:xfrm>
          <a:prstGeom prst="rect">
            <a:avLst/>
          </a:prstGeom>
          <a:ln w="76200">
            <a:solidFill>
              <a:schemeClr val="bg1"/>
            </a:solidFill>
          </a:ln>
        </p:spPr>
      </p:pic>
      <p:grpSp>
        <p:nvGrpSpPr>
          <p:cNvPr id="12" name="Group 11">
            <a:extLst>
              <a:ext uri="{FF2B5EF4-FFF2-40B4-BE49-F238E27FC236}">
                <a16:creationId xmlns:a16="http://schemas.microsoft.com/office/drawing/2014/main" id="{5A513AB4-AB56-3FF8-0AC0-362B923D58AC}"/>
              </a:ext>
            </a:extLst>
          </p:cNvPr>
          <p:cNvGrpSpPr/>
          <p:nvPr/>
        </p:nvGrpSpPr>
        <p:grpSpPr>
          <a:xfrm>
            <a:off x="176847" y="4799923"/>
            <a:ext cx="1917866" cy="1448795"/>
            <a:chOff x="3560127" y="5074243"/>
            <a:chExt cx="1917866" cy="1448795"/>
          </a:xfrm>
        </p:grpSpPr>
        <p:sp>
          <p:nvSpPr>
            <p:cNvPr id="11" name="Frame 10">
              <a:extLst>
                <a:ext uri="{FF2B5EF4-FFF2-40B4-BE49-F238E27FC236}">
                  <a16:creationId xmlns:a16="http://schemas.microsoft.com/office/drawing/2014/main" id="{77806928-47D6-5150-2C41-75AA04BE842C}"/>
                </a:ext>
              </a:extLst>
            </p:cNvPr>
            <p:cNvSpPr/>
            <p:nvPr/>
          </p:nvSpPr>
          <p:spPr>
            <a:xfrm>
              <a:off x="3560127" y="5379721"/>
              <a:ext cx="1524000" cy="228600"/>
            </a:xfrm>
            <a:prstGeom prst="frame">
              <a:avLst/>
            </a:prstGeom>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TextBox 7">
              <a:extLst>
                <a:ext uri="{FF2B5EF4-FFF2-40B4-BE49-F238E27FC236}">
                  <a16:creationId xmlns:a16="http://schemas.microsoft.com/office/drawing/2014/main" id="{8F64138F-6ECB-CA71-5D1A-1F4D9DEC9A74}"/>
                </a:ext>
              </a:extLst>
            </p:cNvPr>
            <p:cNvSpPr txBox="1"/>
            <p:nvPr/>
          </p:nvSpPr>
          <p:spPr>
            <a:xfrm>
              <a:off x="3560127" y="5074243"/>
              <a:ext cx="1917866" cy="1448795"/>
            </a:xfrm>
            <a:prstGeom prst="rect">
              <a:avLst/>
            </a:prstGeom>
            <a:solidFill>
              <a:schemeClr val="accent6">
                <a:lumMod val="40000"/>
                <a:lumOff val="60000"/>
              </a:schemeClr>
            </a:solidFill>
          </p:spPr>
          <p:txBody>
            <a:bodyPr wrap="square" rtlCol="0">
              <a:spAutoFit/>
            </a:bodyPr>
            <a:lstStyle/>
            <a:p>
              <a:pPr>
                <a:lnSpc>
                  <a:spcPct val="150000"/>
                </a:lnSpc>
              </a:pPr>
              <a:r>
                <a:rPr lang="fr-FR" sz="1050">
                  <a:latin typeface="Abadi" panose="020F0502020204030204" pitchFamily="34" charset="0"/>
                </a:rPr>
                <a:t>Evaluations :</a:t>
              </a:r>
            </a:p>
            <a:p>
              <a:pPr>
                <a:lnSpc>
                  <a:spcPct val="150000"/>
                </a:lnSpc>
              </a:pPr>
              <a:r>
                <a:rPr lang="fr-FR" sz="1050">
                  <a:latin typeface="Abadi" panose="020F0502020204030204" pitchFamily="34" charset="0"/>
                </a:rPr>
                <a:t>- Test d’entrée</a:t>
              </a:r>
            </a:p>
            <a:p>
              <a:pPr>
                <a:lnSpc>
                  <a:spcPct val="150000"/>
                </a:lnSpc>
              </a:pPr>
              <a:r>
                <a:rPr lang="fr-FR" sz="1050">
                  <a:latin typeface="Abadi" panose="020F0502020204030204" pitchFamily="34" charset="0"/>
                </a:rPr>
                <a:t>- Tests intermédiaires</a:t>
              </a:r>
            </a:p>
            <a:p>
              <a:pPr>
                <a:lnSpc>
                  <a:spcPct val="150000"/>
                </a:lnSpc>
              </a:pPr>
              <a:r>
                <a:rPr lang="fr-FR" sz="1050">
                  <a:latin typeface="Abadi" panose="020F0502020204030204" pitchFamily="34" charset="0"/>
                </a:rPr>
                <a:t>- Test de fin (à chaud)</a:t>
              </a:r>
            </a:p>
            <a:p>
              <a:pPr>
                <a:lnSpc>
                  <a:spcPct val="150000"/>
                </a:lnSpc>
              </a:pPr>
              <a:r>
                <a:rPr lang="fr-FR" sz="1050">
                  <a:latin typeface="Abadi" panose="020F0502020204030204" pitchFamily="34" charset="0"/>
                </a:rPr>
                <a:t>- Enquête de satisfaction</a:t>
              </a:r>
            </a:p>
            <a:p>
              <a:pPr>
                <a:lnSpc>
                  <a:spcPct val="150000"/>
                </a:lnSpc>
              </a:pPr>
              <a:endParaRPr lang="fr-FR" sz="700">
                <a:latin typeface="Abadi" panose="020F0502020204030204" pitchFamily="34" charset="0"/>
              </a:endParaRPr>
            </a:p>
          </p:txBody>
        </p:sp>
      </p:grpSp>
      <p:sp>
        <p:nvSpPr>
          <p:cNvPr id="14" name="TextBox 13">
            <a:extLst>
              <a:ext uri="{FF2B5EF4-FFF2-40B4-BE49-F238E27FC236}">
                <a16:creationId xmlns:a16="http://schemas.microsoft.com/office/drawing/2014/main" id="{C9097719-C2B7-ED58-3DDF-3C782723DCF4}"/>
              </a:ext>
            </a:extLst>
          </p:cNvPr>
          <p:cNvSpPr txBox="1"/>
          <p:nvPr/>
        </p:nvSpPr>
        <p:spPr>
          <a:xfrm>
            <a:off x="6705600" y="-18583"/>
            <a:ext cx="5486400" cy="670633"/>
          </a:xfrm>
          <a:prstGeom prst="rect">
            <a:avLst/>
          </a:prstGeom>
          <a:solidFill>
            <a:schemeClr val="accent6">
              <a:lumMod val="40000"/>
              <a:lumOff val="60000"/>
            </a:schemeClr>
          </a:solidFill>
        </p:spPr>
        <p:txBody>
          <a:bodyPr wrap="square" rtlCol="0">
            <a:spAutoFit/>
          </a:bodyPr>
          <a:lstStyle/>
          <a:p>
            <a:pPr>
              <a:lnSpc>
                <a:spcPct val="150000"/>
              </a:lnSpc>
            </a:pPr>
            <a:r>
              <a:rPr lang="fr-FR" sz="2800">
                <a:latin typeface="Abadi" panose="020F0502020204030204" pitchFamily="34" charset="0"/>
              </a:rPr>
              <a:t>- Test d’entrée - Correction</a:t>
            </a:r>
            <a:endParaRPr lang="fr-FR" sz="1600">
              <a:latin typeface="Abadi" panose="020F0502020204030204" pitchFamily="34" charset="0"/>
            </a:endParaRPr>
          </a:p>
        </p:txBody>
      </p:sp>
      <p:sp>
        <p:nvSpPr>
          <p:cNvPr id="7" name="TextBox 6">
            <a:extLst>
              <a:ext uri="{FF2B5EF4-FFF2-40B4-BE49-F238E27FC236}">
                <a16:creationId xmlns:a16="http://schemas.microsoft.com/office/drawing/2014/main" id="{AF7DD0D9-B337-6D3F-E087-69D9412BED6A}"/>
              </a:ext>
            </a:extLst>
          </p:cNvPr>
          <p:cNvSpPr txBox="1"/>
          <p:nvPr/>
        </p:nvSpPr>
        <p:spPr>
          <a:xfrm>
            <a:off x="2682240" y="902851"/>
            <a:ext cx="9332913" cy="5632311"/>
          </a:xfrm>
          <a:prstGeom prst="rect">
            <a:avLst/>
          </a:prstGeom>
          <a:noFill/>
        </p:spPr>
        <p:txBody>
          <a:bodyPr wrap="square">
            <a:spAutoFit/>
          </a:bodyPr>
          <a:lstStyle/>
          <a:p>
            <a:r>
              <a:rPr lang="fr-FR" sz="2400" b="1"/>
              <a:t>Partie 2 : Les besoins et attentes des tutoré(e)s</a:t>
            </a:r>
          </a:p>
          <a:p>
            <a:pPr>
              <a:buFont typeface="+mj-lt"/>
              <a:buAutoNum type="arabicPeriod"/>
            </a:pPr>
            <a:r>
              <a:rPr lang="fr-FR" sz="2400" b="1"/>
              <a:t>Les tutoré(e)s s'attendent principalement à recevoir des solutions toutes faites à leurs problèmes académiques. (Vrai/Faux)</a:t>
            </a:r>
            <a:endParaRPr lang="fr-FR" sz="2400"/>
          </a:p>
          <a:p>
            <a:pPr marL="742950" lvl="1" indent="-285750">
              <a:buFont typeface="+mj-lt"/>
              <a:buAutoNum type="arabicPeriod"/>
            </a:pPr>
            <a:r>
              <a:rPr lang="fr-FR" sz="2400" b="1"/>
              <a:t>Réponse : Faux</a:t>
            </a:r>
            <a:endParaRPr lang="fr-FR" sz="2400"/>
          </a:p>
          <a:p>
            <a:pPr marL="742950" lvl="1" indent="-285750">
              <a:buFont typeface="+mj-lt"/>
              <a:buAutoNum type="arabicPeriod"/>
            </a:pPr>
            <a:r>
              <a:rPr lang="fr-FR" sz="2400" b="1"/>
              <a:t>Justification :</a:t>
            </a:r>
            <a:r>
              <a:rPr lang="fr-FR" sz="2400"/>
              <a:t> Les tutoré(e)s recherchent généralement une aide pour développer leurs propres compétences et stratégies de résolution de problèmes, pas simplement des solutions toutes faites.</a:t>
            </a:r>
          </a:p>
          <a:p>
            <a:pPr>
              <a:buFont typeface="+mj-lt"/>
              <a:buAutoNum type="arabicPeriod"/>
            </a:pPr>
            <a:r>
              <a:rPr lang="fr-FR" sz="2400" b="1"/>
              <a:t>Les besoins des tutoré(e)s varient en fonction de leur niveau académique et de leur contexte personnel. (Vrai/Faux)</a:t>
            </a:r>
            <a:endParaRPr lang="fr-FR" sz="2400"/>
          </a:p>
          <a:p>
            <a:pPr marL="742950" lvl="1" indent="-285750">
              <a:buFont typeface="+mj-lt"/>
              <a:buAutoNum type="arabicPeriod"/>
            </a:pPr>
            <a:r>
              <a:rPr lang="fr-FR" sz="2400" b="1"/>
              <a:t>Réponse : Vrai</a:t>
            </a:r>
            <a:endParaRPr lang="fr-FR" sz="2400"/>
          </a:p>
          <a:p>
            <a:pPr marL="742950" lvl="1" indent="-285750">
              <a:buFont typeface="+mj-lt"/>
              <a:buAutoNum type="arabicPeriod"/>
            </a:pPr>
            <a:r>
              <a:rPr lang="fr-FR" sz="2400" b="1"/>
              <a:t>Justification :</a:t>
            </a:r>
            <a:r>
              <a:rPr lang="fr-FR" sz="2400"/>
              <a:t> Chaque tutoré(e) a des besoins spécifiques qui dépendent de leur niveau de compétence, de leur contexte familial et de leurs objectifs personnels, nécessitant une approche individualisée.</a:t>
            </a:r>
          </a:p>
        </p:txBody>
      </p:sp>
    </p:spTree>
    <p:extLst>
      <p:ext uri="{BB962C8B-B14F-4D97-AF65-F5344CB8AC3E}">
        <p14:creationId xmlns:p14="http://schemas.microsoft.com/office/powerpoint/2010/main" val="1273690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6</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lang="en-GB" altLang="fr-FR" sz="3200" b="1" err="1">
                <a:solidFill>
                  <a:schemeClr val="bg1"/>
                </a:solidFill>
                <a:latin typeface="Garamond" panose="02020404030301010803" pitchFamily="18" charset="0"/>
              </a:rPr>
              <a:t>Partie</a:t>
            </a:r>
            <a:r>
              <a:rPr lang="en-GB" altLang="fr-FR" sz="3200" b="1">
                <a:solidFill>
                  <a:schemeClr val="bg1"/>
                </a:solidFill>
                <a:latin typeface="Garamond" panose="02020404030301010803" pitchFamily="18" charset="0"/>
              </a:rPr>
              <a:t> 6 </a:t>
            </a:r>
            <a:r>
              <a:rPr lang="en-GB" altLang="fr-FR" sz="3200" b="1" err="1">
                <a:solidFill>
                  <a:schemeClr val="bg1"/>
                </a:solidFill>
                <a:latin typeface="Garamond" panose="02020404030301010803" pitchFamily="18" charset="0"/>
              </a:rPr>
              <a:t>Jalonner</a:t>
            </a:r>
            <a:r>
              <a:rPr lang="en-GB" altLang="fr-FR" sz="3200" b="1">
                <a:solidFill>
                  <a:schemeClr val="bg1"/>
                </a:solidFill>
                <a:latin typeface="Garamond" panose="02020404030301010803" pitchFamily="18" charset="0"/>
              </a:rPr>
              <a:t> le </a:t>
            </a:r>
            <a:r>
              <a:rPr lang="en-GB" altLang="fr-FR" sz="3200" b="1" err="1">
                <a:solidFill>
                  <a:schemeClr val="bg1"/>
                </a:solidFill>
                <a:latin typeface="Garamond" panose="02020404030301010803" pitchFamily="18" charset="0"/>
              </a:rPr>
              <a:t>parcours</a:t>
            </a:r>
            <a:r>
              <a:rPr lang="en-GB" altLang="fr-FR" sz="3200" b="1">
                <a:solidFill>
                  <a:schemeClr val="bg1"/>
                </a:solidFill>
                <a:latin typeface="Garamond" panose="02020404030301010803" pitchFamily="18" charset="0"/>
              </a:rPr>
              <a:t> du (de la) </a:t>
            </a:r>
            <a:r>
              <a:rPr lang="en-GB" altLang="fr-FR" sz="3200" b="1" err="1">
                <a:solidFill>
                  <a:schemeClr val="bg1"/>
                </a:solidFill>
                <a:latin typeface="Garamond" panose="02020404030301010803" pitchFamily="18" charset="0"/>
              </a:rPr>
              <a:t>tutoré</a:t>
            </a:r>
            <a:r>
              <a:rPr lang="en-GB" altLang="fr-FR" sz="3200" b="1">
                <a:solidFill>
                  <a:schemeClr val="bg1"/>
                </a:solidFill>
                <a:latin typeface="Garamond" panose="02020404030301010803" pitchFamily="18" charset="0"/>
              </a:rPr>
              <a:t>(e)</a:t>
            </a:r>
          </a:p>
        </p:txBody>
      </p:sp>
      <p:pic>
        <p:nvPicPr>
          <p:cNvPr id="10" name="Picture 9" descr="People doing teamwork illustration">
            <a:extLst>
              <a:ext uri="{FF2B5EF4-FFF2-40B4-BE49-F238E27FC236}">
                <a16:creationId xmlns:a16="http://schemas.microsoft.com/office/drawing/2014/main" id="{3B8A0E4B-0408-4BEB-7679-65A7833C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57" y="2769323"/>
            <a:ext cx="2076522" cy="1311997"/>
          </a:xfrm>
          <a:prstGeom prst="rect">
            <a:avLst/>
          </a:prstGeom>
        </p:spPr>
      </p:pic>
      <p:pic>
        <p:nvPicPr>
          <p:cNvPr id="14" name="Picture 13">
            <a:extLst>
              <a:ext uri="{FF2B5EF4-FFF2-40B4-BE49-F238E27FC236}">
                <a16:creationId xmlns:a16="http://schemas.microsoft.com/office/drawing/2014/main" id="{33FED7AF-9222-EF61-0484-27CD729F5E4F}"/>
              </a:ext>
            </a:extLst>
          </p:cNvPr>
          <p:cNvPicPr>
            <a:picLocks noChangeAspect="1"/>
          </p:cNvPicPr>
          <p:nvPr/>
        </p:nvPicPr>
        <p:blipFill>
          <a:blip r:embed="rId6"/>
          <a:stretch>
            <a:fillRect/>
          </a:stretch>
        </p:blipFill>
        <p:spPr>
          <a:xfrm>
            <a:off x="247762" y="4521458"/>
            <a:ext cx="1814709" cy="1814709"/>
          </a:xfrm>
          <a:prstGeom prst="rect">
            <a:avLst/>
          </a:prstGeom>
        </p:spPr>
      </p:pic>
      <p:sp>
        <p:nvSpPr>
          <p:cNvPr id="16" name="TextBox 15">
            <a:extLst>
              <a:ext uri="{FF2B5EF4-FFF2-40B4-BE49-F238E27FC236}">
                <a16:creationId xmlns:a16="http://schemas.microsoft.com/office/drawing/2014/main" id="{E6C3E6AF-71FD-B2D4-21D5-DD37C0AAFBAA}"/>
              </a:ext>
            </a:extLst>
          </p:cNvPr>
          <p:cNvSpPr txBox="1"/>
          <p:nvPr/>
        </p:nvSpPr>
        <p:spPr>
          <a:xfrm>
            <a:off x="2303858" y="1939759"/>
            <a:ext cx="8086913" cy="584775"/>
          </a:xfrm>
          <a:prstGeom prst="rect">
            <a:avLst/>
          </a:prstGeom>
          <a:noFill/>
        </p:spPr>
        <p:txBody>
          <a:bodyPr wrap="square">
            <a:spAutoFit/>
          </a:bodyPr>
          <a:lstStyle/>
          <a:p>
            <a:pPr algn="ctr"/>
            <a:r>
              <a:rPr lang="fr-FR" sz="3200" b="1" kern="0">
                <a:solidFill>
                  <a:schemeClr val="bg1"/>
                </a:solidFill>
                <a:effectLst/>
                <a:latin typeface="Arial" panose="020B0604020202020204" pitchFamily="34" charset="0"/>
                <a:ea typeface="Times New Roman" panose="02020603050405020304" pitchFamily="18" charset="0"/>
              </a:rPr>
              <a:t>Quelles sont les étapes du tutorat ?</a:t>
            </a:r>
            <a:endParaRPr lang="fr-FR" sz="3200">
              <a:solidFill>
                <a:schemeClr val="bg1"/>
              </a:solidFill>
            </a:endParaRPr>
          </a:p>
        </p:txBody>
      </p:sp>
      <p:pic>
        <p:nvPicPr>
          <p:cNvPr id="11" name="Picture 10">
            <a:extLst>
              <a:ext uri="{FF2B5EF4-FFF2-40B4-BE49-F238E27FC236}">
                <a16:creationId xmlns:a16="http://schemas.microsoft.com/office/drawing/2014/main" id="{39AAE597-3B95-003B-EA09-C3EB29DBDF30}"/>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2394031" y="2580599"/>
            <a:ext cx="9590938" cy="3400211"/>
          </a:xfrm>
          <a:prstGeom prst="rect">
            <a:avLst/>
          </a:prstGeom>
        </p:spPr>
      </p:pic>
      <p:pic>
        <p:nvPicPr>
          <p:cNvPr id="13" name="Picture 12">
            <a:extLst>
              <a:ext uri="{FF2B5EF4-FFF2-40B4-BE49-F238E27FC236}">
                <a16:creationId xmlns:a16="http://schemas.microsoft.com/office/drawing/2014/main" id="{2488CDB5-7823-03D5-3908-574CA3384399}"/>
              </a:ext>
            </a:extLst>
          </p:cNvPr>
          <p:cNvPicPr>
            <a:picLocks noChangeAspect="1"/>
          </p:cNvPicPr>
          <p:nvPr/>
        </p:nvPicPr>
        <p:blipFill>
          <a:blip r:embed="rId9"/>
          <a:stretch>
            <a:fillRect/>
          </a:stretch>
        </p:blipFill>
        <p:spPr>
          <a:xfrm>
            <a:off x="3751588" y="6157817"/>
            <a:ext cx="5953956" cy="685896"/>
          </a:xfrm>
          <a:prstGeom prst="rect">
            <a:avLst/>
          </a:prstGeom>
        </p:spPr>
      </p:pic>
    </p:spTree>
    <p:extLst>
      <p:ext uri="{BB962C8B-B14F-4D97-AF65-F5344CB8AC3E}">
        <p14:creationId xmlns:p14="http://schemas.microsoft.com/office/powerpoint/2010/main" val="7256100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6</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lang="en-GB" altLang="fr-FR" sz="3200" b="1" err="1">
                <a:solidFill>
                  <a:schemeClr val="bg1"/>
                </a:solidFill>
                <a:latin typeface="Garamond" panose="02020404030301010803" pitchFamily="18" charset="0"/>
              </a:rPr>
              <a:t>Partie</a:t>
            </a:r>
            <a:r>
              <a:rPr lang="en-GB" altLang="fr-FR" sz="3200" b="1">
                <a:solidFill>
                  <a:schemeClr val="bg1"/>
                </a:solidFill>
                <a:latin typeface="Garamond" panose="02020404030301010803" pitchFamily="18" charset="0"/>
              </a:rPr>
              <a:t> 6 </a:t>
            </a:r>
            <a:r>
              <a:rPr lang="en-GB" altLang="fr-FR" sz="3200" b="1" err="1">
                <a:solidFill>
                  <a:schemeClr val="bg1"/>
                </a:solidFill>
                <a:latin typeface="Garamond" panose="02020404030301010803" pitchFamily="18" charset="0"/>
              </a:rPr>
              <a:t>Jalonner</a:t>
            </a:r>
            <a:r>
              <a:rPr lang="en-GB" altLang="fr-FR" sz="3200" b="1">
                <a:solidFill>
                  <a:schemeClr val="bg1"/>
                </a:solidFill>
                <a:latin typeface="Garamond" panose="02020404030301010803" pitchFamily="18" charset="0"/>
              </a:rPr>
              <a:t> le </a:t>
            </a:r>
            <a:r>
              <a:rPr lang="en-GB" altLang="fr-FR" sz="3200" b="1" err="1">
                <a:solidFill>
                  <a:schemeClr val="bg1"/>
                </a:solidFill>
                <a:latin typeface="Garamond" panose="02020404030301010803" pitchFamily="18" charset="0"/>
              </a:rPr>
              <a:t>parcours</a:t>
            </a:r>
            <a:r>
              <a:rPr lang="en-GB" altLang="fr-FR" sz="3200" b="1">
                <a:solidFill>
                  <a:schemeClr val="bg1"/>
                </a:solidFill>
                <a:latin typeface="Garamond" panose="02020404030301010803" pitchFamily="18" charset="0"/>
              </a:rPr>
              <a:t> du (de la) </a:t>
            </a:r>
            <a:r>
              <a:rPr lang="en-GB" altLang="fr-FR" sz="3200" b="1" err="1">
                <a:solidFill>
                  <a:schemeClr val="bg1"/>
                </a:solidFill>
                <a:latin typeface="Garamond" panose="02020404030301010803" pitchFamily="18" charset="0"/>
              </a:rPr>
              <a:t>tutoré</a:t>
            </a:r>
            <a:r>
              <a:rPr lang="en-GB" altLang="fr-FR" sz="3200" b="1">
                <a:solidFill>
                  <a:schemeClr val="bg1"/>
                </a:solidFill>
                <a:latin typeface="Garamond" panose="02020404030301010803" pitchFamily="18" charset="0"/>
              </a:rPr>
              <a:t>(e)</a:t>
            </a:r>
          </a:p>
        </p:txBody>
      </p:sp>
      <p:pic>
        <p:nvPicPr>
          <p:cNvPr id="10" name="Picture 9" descr="People doing teamwork illustration">
            <a:extLst>
              <a:ext uri="{FF2B5EF4-FFF2-40B4-BE49-F238E27FC236}">
                <a16:creationId xmlns:a16="http://schemas.microsoft.com/office/drawing/2014/main" id="{3B8A0E4B-0408-4BEB-7679-65A7833C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57" y="2769323"/>
            <a:ext cx="2076522" cy="1311997"/>
          </a:xfrm>
          <a:prstGeom prst="rect">
            <a:avLst/>
          </a:prstGeom>
        </p:spPr>
      </p:pic>
      <p:pic>
        <p:nvPicPr>
          <p:cNvPr id="14" name="Picture 13">
            <a:extLst>
              <a:ext uri="{FF2B5EF4-FFF2-40B4-BE49-F238E27FC236}">
                <a16:creationId xmlns:a16="http://schemas.microsoft.com/office/drawing/2014/main" id="{33FED7AF-9222-EF61-0484-27CD729F5E4F}"/>
              </a:ext>
            </a:extLst>
          </p:cNvPr>
          <p:cNvPicPr>
            <a:picLocks noChangeAspect="1"/>
          </p:cNvPicPr>
          <p:nvPr/>
        </p:nvPicPr>
        <p:blipFill>
          <a:blip r:embed="rId6"/>
          <a:stretch>
            <a:fillRect/>
          </a:stretch>
        </p:blipFill>
        <p:spPr>
          <a:xfrm>
            <a:off x="247762" y="4521458"/>
            <a:ext cx="1814709" cy="1814709"/>
          </a:xfrm>
          <a:prstGeom prst="rect">
            <a:avLst/>
          </a:prstGeom>
        </p:spPr>
      </p:pic>
      <p:sp>
        <p:nvSpPr>
          <p:cNvPr id="16" name="TextBox 15">
            <a:extLst>
              <a:ext uri="{FF2B5EF4-FFF2-40B4-BE49-F238E27FC236}">
                <a16:creationId xmlns:a16="http://schemas.microsoft.com/office/drawing/2014/main" id="{E6C3E6AF-71FD-B2D4-21D5-DD37C0AAFBAA}"/>
              </a:ext>
            </a:extLst>
          </p:cNvPr>
          <p:cNvSpPr txBox="1"/>
          <p:nvPr/>
        </p:nvSpPr>
        <p:spPr>
          <a:xfrm>
            <a:off x="2303858" y="1939759"/>
            <a:ext cx="8086913" cy="584775"/>
          </a:xfrm>
          <a:prstGeom prst="rect">
            <a:avLst/>
          </a:prstGeom>
          <a:noFill/>
        </p:spPr>
        <p:txBody>
          <a:bodyPr wrap="square">
            <a:spAutoFit/>
          </a:bodyPr>
          <a:lstStyle/>
          <a:p>
            <a:pPr algn="ctr"/>
            <a:r>
              <a:rPr lang="fr-FR" sz="3200" b="1" kern="0">
                <a:solidFill>
                  <a:schemeClr val="bg1"/>
                </a:solidFill>
                <a:effectLst/>
                <a:latin typeface="Arial" panose="020B0604020202020204" pitchFamily="34" charset="0"/>
                <a:ea typeface="Times New Roman" panose="02020603050405020304" pitchFamily="18" charset="0"/>
              </a:rPr>
              <a:t>Quelles sont les étapes du tutorat ?</a:t>
            </a:r>
            <a:endParaRPr lang="fr-FR" sz="3200">
              <a:solidFill>
                <a:schemeClr val="bg1"/>
              </a:solidFill>
            </a:endParaRPr>
          </a:p>
        </p:txBody>
      </p:sp>
      <p:pic>
        <p:nvPicPr>
          <p:cNvPr id="6" name="Picture 5">
            <a:extLst>
              <a:ext uri="{FF2B5EF4-FFF2-40B4-BE49-F238E27FC236}">
                <a16:creationId xmlns:a16="http://schemas.microsoft.com/office/drawing/2014/main" id="{0B08AA22-5DB8-E14C-F704-7B1D2170708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2504328" y="3185501"/>
            <a:ext cx="9535143" cy="2295932"/>
          </a:xfrm>
          <a:prstGeom prst="rect">
            <a:avLst/>
          </a:prstGeom>
        </p:spPr>
      </p:pic>
    </p:spTree>
    <p:extLst>
      <p:ext uri="{BB962C8B-B14F-4D97-AF65-F5344CB8AC3E}">
        <p14:creationId xmlns:p14="http://schemas.microsoft.com/office/powerpoint/2010/main" val="3449115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6</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lang="en-GB" altLang="fr-FR" sz="3200" b="1" err="1">
                <a:solidFill>
                  <a:schemeClr val="bg1"/>
                </a:solidFill>
                <a:latin typeface="Garamond" panose="02020404030301010803" pitchFamily="18" charset="0"/>
              </a:rPr>
              <a:t>Partie</a:t>
            </a:r>
            <a:r>
              <a:rPr lang="en-GB" altLang="fr-FR" sz="3200" b="1">
                <a:solidFill>
                  <a:schemeClr val="bg1"/>
                </a:solidFill>
                <a:latin typeface="Garamond" panose="02020404030301010803" pitchFamily="18" charset="0"/>
              </a:rPr>
              <a:t> 6 </a:t>
            </a:r>
            <a:r>
              <a:rPr lang="en-GB" altLang="fr-FR" sz="3200" b="1" err="1">
                <a:solidFill>
                  <a:schemeClr val="bg1"/>
                </a:solidFill>
                <a:latin typeface="Garamond" panose="02020404030301010803" pitchFamily="18" charset="0"/>
              </a:rPr>
              <a:t>Jalonner</a:t>
            </a:r>
            <a:r>
              <a:rPr lang="en-GB" altLang="fr-FR" sz="3200" b="1">
                <a:solidFill>
                  <a:schemeClr val="bg1"/>
                </a:solidFill>
                <a:latin typeface="Garamond" panose="02020404030301010803" pitchFamily="18" charset="0"/>
              </a:rPr>
              <a:t> le </a:t>
            </a:r>
            <a:r>
              <a:rPr lang="en-GB" altLang="fr-FR" sz="3200" b="1" err="1">
                <a:solidFill>
                  <a:schemeClr val="bg1"/>
                </a:solidFill>
                <a:latin typeface="Garamond" panose="02020404030301010803" pitchFamily="18" charset="0"/>
              </a:rPr>
              <a:t>parcours</a:t>
            </a:r>
            <a:r>
              <a:rPr lang="en-GB" altLang="fr-FR" sz="3200" b="1">
                <a:solidFill>
                  <a:schemeClr val="bg1"/>
                </a:solidFill>
                <a:latin typeface="Garamond" panose="02020404030301010803" pitchFamily="18" charset="0"/>
              </a:rPr>
              <a:t> du (de la) </a:t>
            </a:r>
            <a:r>
              <a:rPr lang="en-GB" altLang="fr-FR" sz="3200" b="1" err="1">
                <a:solidFill>
                  <a:schemeClr val="bg1"/>
                </a:solidFill>
                <a:latin typeface="Garamond" panose="02020404030301010803" pitchFamily="18" charset="0"/>
              </a:rPr>
              <a:t>tutoré</a:t>
            </a:r>
            <a:r>
              <a:rPr lang="en-GB" altLang="fr-FR" sz="3200" b="1">
                <a:solidFill>
                  <a:schemeClr val="bg1"/>
                </a:solidFill>
                <a:latin typeface="Garamond" panose="02020404030301010803" pitchFamily="18" charset="0"/>
              </a:rPr>
              <a:t>(e)</a:t>
            </a:r>
          </a:p>
        </p:txBody>
      </p:sp>
      <p:pic>
        <p:nvPicPr>
          <p:cNvPr id="10" name="Picture 9" descr="People doing teamwork illustration">
            <a:extLst>
              <a:ext uri="{FF2B5EF4-FFF2-40B4-BE49-F238E27FC236}">
                <a16:creationId xmlns:a16="http://schemas.microsoft.com/office/drawing/2014/main" id="{3B8A0E4B-0408-4BEB-7679-65A7833C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57" y="2769323"/>
            <a:ext cx="2076522" cy="1311997"/>
          </a:xfrm>
          <a:prstGeom prst="rect">
            <a:avLst/>
          </a:prstGeom>
        </p:spPr>
      </p:pic>
      <p:pic>
        <p:nvPicPr>
          <p:cNvPr id="14" name="Picture 13">
            <a:extLst>
              <a:ext uri="{FF2B5EF4-FFF2-40B4-BE49-F238E27FC236}">
                <a16:creationId xmlns:a16="http://schemas.microsoft.com/office/drawing/2014/main" id="{33FED7AF-9222-EF61-0484-27CD729F5E4F}"/>
              </a:ext>
            </a:extLst>
          </p:cNvPr>
          <p:cNvPicPr>
            <a:picLocks noChangeAspect="1"/>
          </p:cNvPicPr>
          <p:nvPr/>
        </p:nvPicPr>
        <p:blipFill>
          <a:blip r:embed="rId6"/>
          <a:stretch>
            <a:fillRect/>
          </a:stretch>
        </p:blipFill>
        <p:spPr>
          <a:xfrm>
            <a:off x="247762" y="4521458"/>
            <a:ext cx="1814709" cy="1814709"/>
          </a:xfrm>
          <a:prstGeom prst="rect">
            <a:avLst/>
          </a:prstGeom>
        </p:spPr>
      </p:pic>
      <p:sp>
        <p:nvSpPr>
          <p:cNvPr id="16" name="TextBox 15">
            <a:extLst>
              <a:ext uri="{FF2B5EF4-FFF2-40B4-BE49-F238E27FC236}">
                <a16:creationId xmlns:a16="http://schemas.microsoft.com/office/drawing/2014/main" id="{E6C3E6AF-71FD-B2D4-21D5-DD37C0AAFBAA}"/>
              </a:ext>
            </a:extLst>
          </p:cNvPr>
          <p:cNvSpPr txBox="1"/>
          <p:nvPr/>
        </p:nvSpPr>
        <p:spPr>
          <a:xfrm>
            <a:off x="2303858" y="1939759"/>
            <a:ext cx="8086913" cy="584775"/>
          </a:xfrm>
          <a:prstGeom prst="rect">
            <a:avLst/>
          </a:prstGeom>
          <a:noFill/>
        </p:spPr>
        <p:txBody>
          <a:bodyPr wrap="square">
            <a:spAutoFit/>
          </a:bodyPr>
          <a:lstStyle/>
          <a:p>
            <a:pPr algn="ctr"/>
            <a:r>
              <a:rPr lang="fr-FR" sz="3200" b="1" kern="0">
                <a:solidFill>
                  <a:schemeClr val="bg1"/>
                </a:solidFill>
                <a:effectLst/>
                <a:latin typeface="Arial" panose="020B0604020202020204" pitchFamily="34" charset="0"/>
                <a:ea typeface="Times New Roman" panose="02020603050405020304" pitchFamily="18" charset="0"/>
              </a:rPr>
              <a:t>Quelles sont les étapes du tutorat ?</a:t>
            </a:r>
            <a:endParaRPr lang="fr-FR" sz="3200">
              <a:solidFill>
                <a:schemeClr val="bg1"/>
              </a:solidFill>
            </a:endParaRPr>
          </a:p>
        </p:txBody>
      </p:sp>
      <p:pic>
        <p:nvPicPr>
          <p:cNvPr id="11" name="Picture 10">
            <a:extLst>
              <a:ext uri="{FF2B5EF4-FFF2-40B4-BE49-F238E27FC236}">
                <a16:creationId xmlns:a16="http://schemas.microsoft.com/office/drawing/2014/main" id="{8ED14C93-C1A7-3D78-D8F6-E3DE88D147D6}"/>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2432288" y="3225527"/>
            <a:ext cx="9553018" cy="1840275"/>
          </a:xfrm>
          <a:prstGeom prst="rect">
            <a:avLst/>
          </a:prstGeom>
        </p:spPr>
      </p:pic>
    </p:spTree>
    <p:extLst>
      <p:ext uri="{BB962C8B-B14F-4D97-AF65-F5344CB8AC3E}">
        <p14:creationId xmlns:p14="http://schemas.microsoft.com/office/powerpoint/2010/main" val="2709930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6</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lang="en-GB" altLang="fr-FR" sz="3200" b="1" err="1">
                <a:solidFill>
                  <a:schemeClr val="bg1"/>
                </a:solidFill>
                <a:latin typeface="Garamond" panose="02020404030301010803" pitchFamily="18" charset="0"/>
              </a:rPr>
              <a:t>Partie</a:t>
            </a:r>
            <a:r>
              <a:rPr lang="en-GB" altLang="fr-FR" sz="3200" b="1">
                <a:solidFill>
                  <a:schemeClr val="bg1"/>
                </a:solidFill>
                <a:latin typeface="Garamond" panose="02020404030301010803" pitchFamily="18" charset="0"/>
              </a:rPr>
              <a:t> 6 </a:t>
            </a:r>
            <a:r>
              <a:rPr lang="en-GB" altLang="fr-FR" sz="3200" b="1" err="1">
                <a:solidFill>
                  <a:schemeClr val="bg1"/>
                </a:solidFill>
                <a:latin typeface="Garamond" panose="02020404030301010803" pitchFamily="18" charset="0"/>
              </a:rPr>
              <a:t>Jalonner</a:t>
            </a:r>
            <a:r>
              <a:rPr lang="en-GB" altLang="fr-FR" sz="3200" b="1">
                <a:solidFill>
                  <a:schemeClr val="bg1"/>
                </a:solidFill>
                <a:latin typeface="Garamond" panose="02020404030301010803" pitchFamily="18" charset="0"/>
              </a:rPr>
              <a:t> le </a:t>
            </a:r>
            <a:r>
              <a:rPr lang="en-GB" altLang="fr-FR" sz="3200" b="1" err="1">
                <a:solidFill>
                  <a:schemeClr val="bg1"/>
                </a:solidFill>
                <a:latin typeface="Garamond" panose="02020404030301010803" pitchFamily="18" charset="0"/>
              </a:rPr>
              <a:t>parcours</a:t>
            </a:r>
            <a:r>
              <a:rPr lang="en-GB" altLang="fr-FR" sz="3200" b="1">
                <a:solidFill>
                  <a:schemeClr val="bg1"/>
                </a:solidFill>
                <a:latin typeface="Garamond" panose="02020404030301010803" pitchFamily="18" charset="0"/>
              </a:rPr>
              <a:t> du (de la) </a:t>
            </a:r>
            <a:r>
              <a:rPr lang="en-GB" altLang="fr-FR" sz="3200" b="1" err="1">
                <a:solidFill>
                  <a:schemeClr val="bg1"/>
                </a:solidFill>
                <a:latin typeface="Garamond" panose="02020404030301010803" pitchFamily="18" charset="0"/>
              </a:rPr>
              <a:t>tutoré</a:t>
            </a:r>
            <a:r>
              <a:rPr lang="en-GB" altLang="fr-FR" sz="3200" b="1">
                <a:solidFill>
                  <a:schemeClr val="bg1"/>
                </a:solidFill>
                <a:latin typeface="Garamond" panose="02020404030301010803" pitchFamily="18" charset="0"/>
              </a:rPr>
              <a:t>(e)</a:t>
            </a:r>
          </a:p>
        </p:txBody>
      </p:sp>
      <p:pic>
        <p:nvPicPr>
          <p:cNvPr id="10" name="Picture 9" descr="People doing teamwork illustration">
            <a:extLst>
              <a:ext uri="{FF2B5EF4-FFF2-40B4-BE49-F238E27FC236}">
                <a16:creationId xmlns:a16="http://schemas.microsoft.com/office/drawing/2014/main" id="{3B8A0E4B-0408-4BEB-7679-65A7833C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57" y="2769323"/>
            <a:ext cx="2076522" cy="1311997"/>
          </a:xfrm>
          <a:prstGeom prst="rect">
            <a:avLst/>
          </a:prstGeom>
        </p:spPr>
      </p:pic>
      <p:pic>
        <p:nvPicPr>
          <p:cNvPr id="14" name="Picture 13">
            <a:extLst>
              <a:ext uri="{FF2B5EF4-FFF2-40B4-BE49-F238E27FC236}">
                <a16:creationId xmlns:a16="http://schemas.microsoft.com/office/drawing/2014/main" id="{33FED7AF-9222-EF61-0484-27CD729F5E4F}"/>
              </a:ext>
            </a:extLst>
          </p:cNvPr>
          <p:cNvPicPr>
            <a:picLocks noChangeAspect="1"/>
          </p:cNvPicPr>
          <p:nvPr/>
        </p:nvPicPr>
        <p:blipFill>
          <a:blip r:embed="rId6"/>
          <a:stretch>
            <a:fillRect/>
          </a:stretch>
        </p:blipFill>
        <p:spPr>
          <a:xfrm>
            <a:off x="247762" y="4521458"/>
            <a:ext cx="1814709" cy="1814709"/>
          </a:xfrm>
          <a:prstGeom prst="rect">
            <a:avLst/>
          </a:prstGeom>
        </p:spPr>
      </p:pic>
      <p:sp>
        <p:nvSpPr>
          <p:cNvPr id="16" name="TextBox 15">
            <a:extLst>
              <a:ext uri="{FF2B5EF4-FFF2-40B4-BE49-F238E27FC236}">
                <a16:creationId xmlns:a16="http://schemas.microsoft.com/office/drawing/2014/main" id="{E6C3E6AF-71FD-B2D4-21D5-DD37C0AAFBAA}"/>
              </a:ext>
            </a:extLst>
          </p:cNvPr>
          <p:cNvSpPr txBox="1"/>
          <p:nvPr/>
        </p:nvSpPr>
        <p:spPr>
          <a:xfrm>
            <a:off x="2303858" y="1939759"/>
            <a:ext cx="8086913" cy="584775"/>
          </a:xfrm>
          <a:prstGeom prst="rect">
            <a:avLst/>
          </a:prstGeom>
          <a:noFill/>
        </p:spPr>
        <p:txBody>
          <a:bodyPr wrap="square">
            <a:spAutoFit/>
          </a:bodyPr>
          <a:lstStyle/>
          <a:p>
            <a:pPr algn="ctr"/>
            <a:r>
              <a:rPr lang="fr-FR" sz="3200" b="1" kern="0">
                <a:solidFill>
                  <a:schemeClr val="bg1"/>
                </a:solidFill>
                <a:effectLst/>
                <a:latin typeface="Arial" panose="020B0604020202020204" pitchFamily="34" charset="0"/>
                <a:ea typeface="Times New Roman" panose="02020603050405020304" pitchFamily="18" charset="0"/>
              </a:rPr>
              <a:t>Quelles sont les étapes du tutorat ?</a:t>
            </a:r>
            <a:endParaRPr lang="fr-FR" sz="3200">
              <a:solidFill>
                <a:schemeClr val="bg1"/>
              </a:solidFill>
            </a:endParaRPr>
          </a:p>
        </p:txBody>
      </p:sp>
      <p:pic>
        <p:nvPicPr>
          <p:cNvPr id="6" name="Picture 5">
            <a:extLst>
              <a:ext uri="{FF2B5EF4-FFF2-40B4-BE49-F238E27FC236}">
                <a16:creationId xmlns:a16="http://schemas.microsoft.com/office/drawing/2014/main" id="{D2D99C81-9385-96D6-7703-4F79B6A13436}"/>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2336750" y="2671981"/>
            <a:ext cx="9731430" cy="3195754"/>
          </a:xfrm>
          <a:prstGeom prst="rect">
            <a:avLst/>
          </a:prstGeom>
        </p:spPr>
      </p:pic>
    </p:spTree>
    <p:extLst>
      <p:ext uri="{BB962C8B-B14F-4D97-AF65-F5344CB8AC3E}">
        <p14:creationId xmlns:p14="http://schemas.microsoft.com/office/powerpoint/2010/main" val="2131491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6</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lang="en-GB" altLang="fr-FR" sz="3200" b="1" err="1">
                <a:solidFill>
                  <a:schemeClr val="bg1"/>
                </a:solidFill>
                <a:latin typeface="Garamond" panose="02020404030301010803" pitchFamily="18" charset="0"/>
              </a:rPr>
              <a:t>Partie</a:t>
            </a:r>
            <a:r>
              <a:rPr lang="en-GB" altLang="fr-FR" sz="3200" b="1">
                <a:solidFill>
                  <a:schemeClr val="bg1"/>
                </a:solidFill>
                <a:latin typeface="Garamond" panose="02020404030301010803" pitchFamily="18" charset="0"/>
              </a:rPr>
              <a:t> 6 </a:t>
            </a:r>
            <a:r>
              <a:rPr lang="en-GB" altLang="fr-FR" sz="3200" b="1" err="1">
                <a:solidFill>
                  <a:schemeClr val="bg1"/>
                </a:solidFill>
                <a:latin typeface="Garamond" panose="02020404030301010803" pitchFamily="18" charset="0"/>
              </a:rPr>
              <a:t>Jalonner</a:t>
            </a:r>
            <a:r>
              <a:rPr lang="en-GB" altLang="fr-FR" sz="3200" b="1">
                <a:solidFill>
                  <a:schemeClr val="bg1"/>
                </a:solidFill>
                <a:latin typeface="Garamond" panose="02020404030301010803" pitchFamily="18" charset="0"/>
              </a:rPr>
              <a:t> le </a:t>
            </a:r>
            <a:r>
              <a:rPr lang="en-GB" altLang="fr-FR" sz="3200" b="1" err="1">
                <a:solidFill>
                  <a:schemeClr val="bg1"/>
                </a:solidFill>
                <a:latin typeface="Garamond" panose="02020404030301010803" pitchFamily="18" charset="0"/>
              </a:rPr>
              <a:t>parcours</a:t>
            </a:r>
            <a:r>
              <a:rPr lang="en-GB" altLang="fr-FR" sz="3200" b="1">
                <a:solidFill>
                  <a:schemeClr val="bg1"/>
                </a:solidFill>
                <a:latin typeface="Garamond" panose="02020404030301010803" pitchFamily="18" charset="0"/>
              </a:rPr>
              <a:t> du (de la) </a:t>
            </a:r>
            <a:r>
              <a:rPr lang="en-GB" altLang="fr-FR" sz="3200" b="1" err="1">
                <a:solidFill>
                  <a:schemeClr val="bg1"/>
                </a:solidFill>
                <a:latin typeface="Garamond" panose="02020404030301010803" pitchFamily="18" charset="0"/>
              </a:rPr>
              <a:t>tutoré</a:t>
            </a:r>
            <a:r>
              <a:rPr lang="en-GB" altLang="fr-FR" sz="3200" b="1">
                <a:solidFill>
                  <a:schemeClr val="bg1"/>
                </a:solidFill>
                <a:latin typeface="Garamond" panose="02020404030301010803" pitchFamily="18" charset="0"/>
              </a:rPr>
              <a:t>(e)</a:t>
            </a:r>
          </a:p>
        </p:txBody>
      </p:sp>
      <p:pic>
        <p:nvPicPr>
          <p:cNvPr id="10" name="Picture 9" descr="People doing teamwork illustration">
            <a:extLst>
              <a:ext uri="{FF2B5EF4-FFF2-40B4-BE49-F238E27FC236}">
                <a16:creationId xmlns:a16="http://schemas.microsoft.com/office/drawing/2014/main" id="{3B8A0E4B-0408-4BEB-7679-65A7833C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57" y="2769323"/>
            <a:ext cx="2076522" cy="1311997"/>
          </a:xfrm>
          <a:prstGeom prst="rect">
            <a:avLst/>
          </a:prstGeom>
        </p:spPr>
      </p:pic>
      <p:pic>
        <p:nvPicPr>
          <p:cNvPr id="14" name="Picture 13">
            <a:extLst>
              <a:ext uri="{FF2B5EF4-FFF2-40B4-BE49-F238E27FC236}">
                <a16:creationId xmlns:a16="http://schemas.microsoft.com/office/drawing/2014/main" id="{33FED7AF-9222-EF61-0484-27CD729F5E4F}"/>
              </a:ext>
            </a:extLst>
          </p:cNvPr>
          <p:cNvPicPr>
            <a:picLocks noChangeAspect="1"/>
          </p:cNvPicPr>
          <p:nvPr/>
        </p:nvPicPr>
        <p:blipFill>
          <a:blip r:embed="rId6"/>
          <a:stretch>
            <a:fillRect/>
          </a:stretch>
        </p:blipFill>
        <p:spPr>
          <a:xfrm>
            <a:off x="247762" y="4521458"/>
            <a:ext cx="1814709" cy="1814709"/>
          </a:xfrm>
          <a:prstGeom prst="rect">
            <a:avLst/>
          </a:prstGeom>
        </p:spPr>
      </p:pic>
      <p:sp>
        <p:nvSpPr>
          <p:cNvPr id="16" name="TextBox 15">
            <a:extLst>
              <a:ext uri="{FF2B5EF4-FFF2-40B4-BE49-F238E27FC236}">
                <a16:creationId xmlns:a16="http://schemas.microsoft.com/office/drawing/2014/main" id="{E6C3E6AF-71FD-B2D4-21D5-DD37C0AAFBAA}"/>
              </a:ext>
            </a:extLst>
          </p:cNvPr>
          <p:cNvSpPr txBox="1"/>
          <p:nvPr/>
        </p:nvSpPr>
        <p:spPr>
          <a:xfrm>
            <a:off x="2303858" y="1939759"/>
            <a:ext cx="8086913" cy="584775"/>
          </a:xfrm>
          <a:prstGeom prst="rect">
            <a:avLst/>
          </a:prstGeom>
          <a:noFill/>
        </p:spPr>
        <p:txBody>
          <a:bodyPr wrap="square">
            <a:spAutoFit/>
          </a:bodyPr>
          <a:lstStyle/>
          <a:p>
            <a:pPr algn="ctr"/>
            <a:r>
              <a:rPr lang="fr-FR" sz="3200" b="1" kern="0">
                <a:solidFill>
                  <a:schemeClr val="bg1"/>
                </a:solidFill>
                <a:effectLst/>
                <a:latin typeface="Arial" panose="020B0604020202020204" pitchFamily="34" charset="0"/>
                <a:ea typeface="Times New Roman" panose="02020603050405020304" pitchFamily="18" charset="0"/>
              </a:rPr>
              <a:t>Quelles sont les étapes du tutorat ?</a:t>
            </a:r>
            <a:endParaRPr lang="fr-FR" sz="3200">
              <a:solidFill>
                <a:schemeClr val="bg1"/>
              </a:solidFill>
            </a:endParaRPr>
          </a:p>
        </p:txBody>
      </p:sp>
      <p:pic>
        <p:nvPicPr>
          <p:cNvPr id="11" name="Picture 10">
            <a:extLst>
              <a:ext uri="{FF2B5EF4-FFF2-40B4-BE49-F238E27FC236}">
                <a16:creationId xmlns:a16="http://schemas.microsoft.com/office/drawing/2014/main" id="{7AF49722-FDF1-65E9-E671-017D0CBA2A48}"/>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2315890" y="2575334"/>
            <a:ext cx="9570136" cy="3123258"/>
          </a:xfrm>
          <a:prstGeom prst="rect">
            <a:avLst/>
          </a:prstGeom>
        </p:spPr>
      </p:pic>
    </p:spTree>
    <p:extLst>
      <p:ext uri="{BB962C8B-B14F-4D97-AF65-F5344CB8AC3E}">
        <p14:creationId xmlns:p14="http://schemas.microsoft.com/office/powerpoint/2010/main" val="3943871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6</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lang="en-GB" altLang="fr-FR" sz="3200" b="1" err="1">
                <a:solidFill>
                  <a:schemeClr val="bg1"/>
                </a:solidFill>
                <a:latin typeface="Garamond" panose="02020404030301010803" pitchFamily="18" charset="0"/>
              </a:rPr>
              <a:t>Partie</a:t>
            </a:r>
            <a:r>
              <a:rPr lang="en-GB" altLang="fr-FR" sz="3200" b="1">
                <a:solidFill>
                  <a:schemeClr val="bg1"/>
                </a:solidFill>
                <a:latin typeface="Garamond" panose="02020404030301010803" pitchFamily="18" charset="0"/>
              </a:rPr>
              <a:t> 6 </a:t>
            </a:r>
            <a:r>
              <a:rPr lang="en-GB" altLang="fr-FR" sz="3200" b="1" err="1">
                <a:solidFill>
                  <a:schemeClr val="bg1"/>
                </a:solidFill>
                <a:latin typeface="Garamond" panose="02020404030301010803" pitchFamily="18" charset="0"/>
              </a:rPr>
              <a:t>Jalonner</a:t>
            </a:r>
            <a:r>
              <a:rPr lang="en-GB" altLang="fr-FR" sz="3200" b="1">
                <a:solidFill>
                  <a:schemeClr val="bg1"/>
                </a:solidFill>
                <a:latin typeface="Garamond" panose="02020404030301010803" pitchFamily="18" charset="0"/>
              </a:rPr>
              <a:t> le </a:t>
            </a:r>
            <a:r>
              <a:rPr lang="en-GB" altLang="fr-FR" sz="3200" b="1" err="1">
                <a:solidFill>
                  <a:schemeClr val="bg1"/>
                </a:solidFill>
                <a:latin typeface="Garamond" panose="02020404030301010803" pitchFamily="18" charset="0"/>
              </a:rPr>
              <a:t>parcours</a:t>
            </a:r>
            <a:r>
              <a:rPr lang="en-GB" altLang="fr-FR" sz="3200" b="1">
                <a:solidFill>
                  <a:schemeClr val="bg1"/>
                </a:solidFill>
                <a:latin typeface="Garamond" panose="02020404030301010803" pitchFamily="18" charset="0"/>
              </a:rPr>
              <a:t> du (de la) </a:t>
            </a:r>
            <a:r>
              <a:rPr lang="en-GB" altLang="fr-FR" sz="3200" b="1" err="1">
                <a:solidFill>
                  <a:schemeClr val="bg1"/>
                </a:solidFill>
                <a:latin typeface="Garamond" panose="02020404030301010803" pitchFamily="18" charset="0"/>
              </a:rPr>
              <a:t>tutoré</a:t>
            </a:r>
            <a:r>
              <a:rPr lang="en-GB" altLang="fr-FR" sz="3200" b="1">
                <a:solidFill>
                  <a:schemeClr val="bg1"/>
                </a:solidFill>
                <a:latin typeface="Garamond" panose="02020404030301010803" pitchFamily="18" charset="0"/>
              </a:rPr>
              <a:t>(e)</a:t>
            </a:r>
          </a:p>
        </p:txBody>
      </p:sp>
      <p:pic>
        <p:nvPicPr>
          <p:cNvPr id="10" name="Picture 9" descr="People doing teamwork illustration">
            <a:extLst>
              <a:ext uri="{FF2B5EF4-FFF2-40B4-BE49-F238E27FC236}">
                <a16:creationId xmlns:a16="http://schemas.microsoft.com/office/drawing/2014/main" id="{3B8A0E4B-0408-4BEB-7679-65A7833C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57" y="2769323"/>
            <a:ext cx="2076522" cy="1311997"/>
          </a:xfrm>
          <a:prstGeom prst="rect">
            <a:avLst/>
          </a:prstGeom>
        </p:spPr>
      </p:pic>
      <p:pic>
        <p:nvPicPr>
          <p:cNvPr id="14" name="Picture 13">
            <a:extLst>
              <a:ext uri="{FF2B5EF4-FFF2-40B4-BE49-F238E27FC236}">
                <a16:creationId xmlns:a16="http://schemas.microsoft.com/office/drawing/2014/main" id="{33FED7AF-9222-EF61-0484-27CD729F5E4F}"/>
              </a:ext>
            </a:extLst>
          </p:cNvPr>
          <p:cNvPicPr>
            <a:picLocks noChangeAspect="1"/>
          </p:cNvPicPr>
          <p:nvPr/>
        </p:nvPicPr>
        <p:blipFill>
          <a:blip r:embed="rId6"/>
          <a:stretch>
            <a:fillRect/>
          </a:stretch>
        </p:blipFill>
        <p:spPr>
          <a:xfrm>
            <a:off x="247762" y="4521458"/>
            <a:ext cx="1814709" cy="1814709"/>
          </a:xfrm>
          <a:prstGeom prst="rect">
            <a:avLst/>
          </a:prstGeom>
        </p:spPr>
      </p:pic>
      <p:sp>
        <p:nvSpPr>
          <p:cNvPr id="16" name="TextBox 15">
            <a:extLst>
              <a:ext uri="{FF2B5EF4-FFF2-40B4-BE49-F238E27FC236}">
                <a16:creationId xmlns:a16="http://schemas.microsoft.com/office/drawing/2014/main" id="{E6C3E6AF-71FD-B2D4-21D5-DD37C0AAFBAA}"/>
              </a:ext>
            </a:extLst>
          </p:cNvPr>
          <p:cNvSpPr txBox="1"/>
          <p:nvPr/>
        </p:nvSpPr>
        <p:spPr>
          <a:xfrm>
            <a:off x="2303858" y="1939759"/>
            <a:ext cx="8086913" cy="584775"/>
          </a:xfrm>
          <a:prstGeom prst="rect">
            <a:avLst/>
          </a:prstGeom>
          <a:noFill/>
        </p:spPr>
        <p:txBody>
          <a:bodyPr wrap="square">
            <a:spAutoFit/>
          </a:bodyPr>
          <a:lstStyle/>
          <a:p>
            <a:pPr algn="ctr"/>
            <a:r>
              <a:rPr lang="fr-FR" sz="3200" b="1" kern="0">
                <a:solidFill>
                  <a:schemeClr val="bg1"/>
                </a:solidFill>
                <a:effectLst/>
                <a:latin typeface="Arial" panose="020B0604020202020204" pitchFamily="34" charset="0"/>
                <a:ea typeface="Times New Roman" panose="02020603050405020304" pitchFamily="18" charset="0"/>
              </a:rPr>
              <a:t>Quelles sont les étapes du tutorat ?</a:t>
            </a:r>
            <a:endParaRPr lang="fr-FR" sz="3200">
              <a:solidFill>
                <a:schemeClr val="bg1"/>
              </a:solidFill>
            </a:endParaRPr>
          </a:p>
        </p:txBody>
      </p:sp>
      <p:pic>
        <p:nvPicPr>
          <p:cNvPr id="6" name="Picture 5">
            <a:extLst>
              <a:ext uri="{FF2B5EF4-FFF2-40B4-BE49-F238E27FC236}">
                <a16:creationId xmlns:a16="http://schemas.microsoft.com/office/drawing/2014/main" id="{D4A80CB2-F0FE-9DBB-5B8E-73A2BB2458CE}"/>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2303858" y="2605134"/>
            <a:ext cx="9640380" cy="2161997"/>
          </a:xfrm>
          <a:prstGeom prst="rect">
            <a:avLst/>
          </a:prstGeom>
        </p:spPr>
      </p:pic>
    </p:spTree>
    <p:extLst>
      <p:ext uri="{BB962C8B-B14F-4D97-AF65-F5344CB8AC3E}">
        <p14:creationId xmlns:p14="http://schemas.microsoft.com/office/powerpoint/2010/main" val="2533796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9AE97E-7CBC-2AEA-6795-34F550BF4CA0}"/>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D232D26D-8BFC-A3E0-4158-B95D82F5ED47}"/>
              </a:ext>
            </a:extLst>
          </p:cNvPr>
          <p:cNvSpPr>
            <a:spLocks noGrp="1"/>
          </p:cNvSpPr>
          <p:nvPr>
            <p:ph type="sldNum" sz="quarter" idx="12"/>
          </p:nvPr>
        </p:nvSpPr>
        <p:spPr/>
        <p:txBody>
          <a:bodyPr/>
          <a:lstStyle/>
          <a:p>
            <a:pPr>
              <a:defRPr/>
            </a:pPr>
            <a:fld id="{60956841-A5C9-48A9-9178-E8725E2324B8}" type="slidenum">
              <a:rPr lang="fr-FR" altLang="fr-FR" smtClean="0"/>
              <a:pPr>
                <a:defRPr/>
              </a:pPr>
              <a:t>106</a:t>
            </a:fld>
            <a:endParaRPr lang="fr-FR" altLang="fr-FR"/>
          </a:p>
        </p:txBody>
      </p:sp>
      <p:pic>
        <p:nvPicPr>
          <p:cNvPr id="4" name="Picture 3" descr="Colored organizers on shelves">
            <a:hlinkClick r:id="rId4" action="ppaction://hlinksldjump"/>
            <a:extLst>
              <a:ext uri="{FF2B5EF4-FFF2-40B4-BE49-F238E27FC236}">
                <a16:creationId xmlns:a16="http://schemas.microsoft.com/office/drawing/2014/main" id="{709D7688-F33E-1181-C51C-03F5D784CA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2" name="TextBox 1">
            <a:extLst>
              <a:ext uri="{FF2B5EF4-FFF2-40B4-BE49-F238E27FC236}">
                <a16:creationId xmlns:a16="http://schemas.microsoft.com/office/drawing/2014/main" id="{4AF9634F-074E-D362-D19C-B6785681E065}"/>
              </a:ext>
            </a:extLst>
          </p:cNvPr>
          <p:cNvSpPr txBox="1"/>
          <p:nvPr/>
        </p:nvSpPr>
        <p:spPr>
          <a:xfrm>
            <a:off x="3079683" y="1520496"/>
            <a:ext cx="8434538" cy="4198714"/>
          </a:xfrm>
          <a:prstGeom prst="rect">
            <a:avLst/>
          </a:prstGeom>
          <a:solidFill>
            <a:schemeClr val="accent6">
              <a:lumMod val="40000"/>
              <a:lumOff val="60000"/>
            </a:schemeClr>
          </a:solidFill>
        </p:spPr>
        <p:txBody>
          <a:bodyPr wrap="square" rtlCol="0">
            <a:spAutoFit/>
          </a:bodyPr>
          <a:lstStyle/>
          <a:p>
            <a:pPr>
              <a:lnSpc>
                <a:spcPct val="150000"/>
              </a:lnSpc>
            </a:pPr>
            <a:r>
              <a:rPr lang="fr-FR" sz="3200">
                <a:latin typeface="Abadi" panose="020F0502020204030204" pitchFamily="34" charset="0"/>
              </a:rPr>
              <a:t>	Evaluations :</a:t>
            </a:r>
          </a:p>
          <a:p>
            <a:pPr>
              <a:lnSpc>
                <a:spcPct val="150000"/>
              </a:lnSpc>
            </a:pPr>
            <a:r>
              <a:rPr lang="fr-FR" sz="3200">
                <a:latin typeface="Abadi" panose="020F0502020204030204" pitchFamily="34" charset="0"/>
              </a:rPr>
              <a:t>			- Test d’entrée</a:t>
            </a:r>
          </a:p>
          <a:p>
            <a:pPr>
              <a:lnSpc>
                <a:spcPct val="150000"/>
              </a:lnSpc>
            </a:pPr>
            <a:r>
              <a:rPr lang="fr-FR" sz="3200">
                <a:latin typeface="Abadi" panose="020F0502020204030204" pitchFamily="34" charset="0"/>
              </a:rPr>
              <a:t>			- Tests intermédiaires</a:t>
            </a:r>
          </a:p>
          <a:p>
            <a:pPr>
              <a:lnSpc>
                <a:spcPct val="150000"/>
              </a:lnSpc>
            </a:pPr>
            <a:r>
              <a:rPr lang="fr-FR" sz="3200">
                <a:latin typeface="Abadi" panose="020F0502020204030204" pitchFamily="34" charset="0"/>
              </a:rPr>
              <a:t>			- Test de fin (à chaud)</a:t>
            </a:r>
          </a:p>
          <a:p>
            <a:pPr>
              <a:lnSpc>
                <a:spcPct val="150000"/>
              </a:lnSpc>
            </a:pPr>
            <a:r>
              <a:rPr lang="fr-FR" sz="3200">
                <a:latin typeface="Abadi" panose="020F0502020204030204" pitchFamily="34" charset="0"/>
              </a:rPr>
              <a:t>			- Enquête de satisfaction</a:t>
            </a:r>
          </a:p>
          <a:p>
            <a:pPr>
              <a:lnSpc>
                <a:spcPct val="150000"/>
              </a:lnSpc>
            </a:pPr>
            <a:endParaRPr lang="fr-FR">
              <a:latin typeface="Abadi" panose="020F0502020204030204" pitchFamily="34" charset="0"/>
            </a:endParaRPr>
          </a:p>
        </p:txBody>
      </p:sp>
      <p:sp>
        <p:nvSpPr>
          <p:cNvPr id="7" name="Frame 6">
            <a:extLst>
              <a:ext uri="{FF2B5EF4-FFF2-40B4-BE49-F238E27FC236}">
                <a16:creationId xmlns:a16="http://schemas.microsoft.com/office/drawing/2014/main" id="{DA0C071B-6FE0-F4A7-41DE-80874BAB8B60}"/>
              </a:ext>
            </a:extLst>
          </p:cNvPr>
          <p:cNvSpPr/>
          <p:nvPr/>
        </p:nvSpPr>
        <p:spPr>
          <a:xfrm>
            <a:off x="5508057" y="3002345"/>
            <a:ext cx="5609122" cy="847764"/>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3" name="Picture 2" descr="Close-up of person writing">
            <a:extLst>
              <a:ext uri="{FF2B5EF4-FFF2-40B4-BE49-F238E27FC236}">
                <a16:creationId xmlns:a16="http://schemas.microsoft.com/office/drawing/2014/main" id="{7E428E14-093D-68D0-93F8-7258C7DCD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779" y="2454056"/>
            <a:ext cx="4446789" cy="2965724"/>
          </a:xfrm>
          <a:prstGeom prst="rect">
            <a:avLst/>
          </a:prstGeom>
          <a:ln w="76200">
            <a:solidFill>
              <a:schemeClr val="bg1"/>
            </a:solidFill>
          </a:ln>
        </p:spPr>
      </p:pic>
    </p:spTree>
    <p:extLst>
      <p:ext uri="{BB962C8B-B14F-4D97-AF65-F5344CB8AC3E}">
        <p14:creationId xmlns:p14="http://schemas.microsoft.com/office/powerpoint/2010/main" val="3819727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a:extLst>
              <a:ext uri="{FF2B5EF4-FFF2-40B4-BE49-F238E27FC236}">
                <a16:creationId xmlns:a16="http://schemas.microsoft.com/office/drawing/2014/main" id="{94B861EA-272A-967B-9C6F-BA1442E3FE52}"/>
              </a:ext>
            </a:extLst>
          </p:cNvPr>
          <p:cNvSpPr>
            <a:spLocks noChangeArrowheads="1"/>
          </p:cNvSpPr>
          <p:nvPr/>
        </p:nvSpPr>
        <p:spPr bwMode="auto">
          <a:xfrm>
            <a:off x="2315890" y="642034"/>
            <a:ext cx="9876110" cy="6215965"/>
          </a:xfrm>
          <a:prstGeom prst="rect">
            <a:avLst/>
          </a:prstGeom>
          <a:solidFill>
            <a:srgbClr val="FA3262">
              <a:alpha val="83136"/>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GB" altLang="fr-FR"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12677" name="Text Box 5">
            <a:extLst>
              <a:ext uri="{FF2B5EF4-FFF2-40B4-BE49-F238E27FC236}">
                <a16:creationId xmlns:a16="http://schemas.microsoft.com/office/drawing/2014/main" id="{7508DA34-27AC-E477-CE8F-FC525F1A831A}"/>
              </a:ext>
            </a:extLst>
          </p:cNvPr>
          <p:cNvSpPr txBox="1">
            <a:spLocks noChangeArrowheads="1"/>
          </p:cNvSpPr>
          <p:nvPr/>
        </p:nvSpPr>
        <p:spPr bwMode="auto">
          <a:xfrm>
            <a:off x="2315889" y="666800"/>
            <a:ext cx="98761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lnSpc>
                <a:spcPct val="100000"/>
              </a:lnSpc>
              <a:spcBef>
                <a:spcPct val="50000"/>
              </a:spcBef>
              <a:spcAft>
                <a:spcPct val="0"/>
              </a:spcAft>
              <a:buClrTx/>
              <a:buSzTx/>
              <a:buFontTx/>
              <a:buNone/>
              <a:tabLst/>
              <a:defRPr/>
            </a:pPr>
            <a:r>
              <a:rPr kumimoji="0" lang="en-GB" altLang="fr-FR" sz="32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SOMMAIRE</a:t>
            </a: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3337559" y="1716723"/>
            <a:ext cx="7382829"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Partie</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1 Les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enjeux</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du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tutotat</a:t>
            </a:r>
            <a:endPar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endParaRPr>
          </a:p>
          <a:p>
            <a:pPr marL="0" marR="0" lvl="0" indent="0" defTabSz="457200" rtl="0" eaLnBrk="0" fontAlgn="base" latinLnBrk="0" hangingPunct="0">
              <a:spcBef>
                <a:spcPct val="50000"/>
              </a:spcBef>
              <a:spcAft>
                <a:spcPct val="0"/>
              </a:spcAft>
              <a:buClrTx/>
              <a:buSzTx/>
              <a:buFontTx/>
              <a:buNone/>
              <a:tabLst/>
              <a:defRPr/>
            </a:pPr>
            <a:r>
              <a:rPr lang="en-GB" altLang="fr-FR" sz="2800" b="1" err="1">
                <a:solidFill>
                  <a:prstClr val="white"/>
                </a:solidFill>
                <a:latin typeface="Garamond" panose="02020404030301010803" pitchFamily="18" charset="0"/>
              </a:rPr>
              <a:t>Partie</a:t>
            </a:r>
            <a:r>
              <a:rPr lang="en-GB" altLang="fr-FR" sz="2800" b="1">
                <a:solidFill>
                  <a:prstClr val="white"/>
                </a:solidFill>
                <a:latin typeface="Garamond" panose="02020404030301010803" pitchFamily="18" charset="0"/>
              </a:rPr>
              <a:t> 2 Les </a:t>
            </a:r>
            <a:r>
              <a:rPr lang="en-GB" altLang="fr-FR" sz="2800" b="1" err="1">
                <a:solidFill>
                  <a:prstClr val="white"/>
                </a:solidFill>
                <a:latin typeface="Garamond" panose="02020404030301010803" pitchFamily="18" charset="0"/>
              </a:rPr>
              <a:t>besoins</a:t>
            </a:r>
            <a:r>
              <a:rPr lang="en-GB" altLang="fr-FR" sz="2800" b="1">
                <a:solidFill>
                  <a:prstClr val="white"/>
                </a:solidFill>
                <a:latin typeface="Garamond" panose="02020404030301010803" pitchFamily="18" charset="0"/>
              </a:rPr>
              <a:t> et </a:t>
            </a:r>
            <a:r>
              <a:rPr lang="en-GB" altLang="fr-FR" sz="2800" b="1" err="1">
                <a:solidFill>
                  <a:prstClr val="white"/>
                </a:solidFill>
                <a:latin typeface="Garamond" panose="02020404030301010803" pitchFamily="18" charset="0"/>
              </a:rPr>
              <a:t>attentes</a:t>
            </a:r>
            <a:r>
              <a:rPr lang="en-GB" altLang="fr-FR" sz="2800" b="1">
                <a:solidFill>
                  <a:prstClr val="white"/>
                </a:solidFill>
                <a:latin typeface="Garamond" panose="02020404030301010803" pitchFamily="18" charset="0"/>
              </a:rPr>
              <a:t> des </a:t>
            </a:r>
            <a:r>
              <a:rPr lang="en-GB" altLang="fr-FR" sz="2800" b="1" err="1">
                <a:solidFill>
                  <a:prstClr val="white"/>
                </a:solidFill>
                <a:latin typeface="Garamond" panose="02020404030301010803" pitchFamily="18" charset="0"/>
              </a:rPr>
              <a:t>tutoré</a:t>
            </a:r>
            <a:r>
              <a:rPr lang="en-GB" altLang="fr-FR" sz="2800" b="1">
                <a:solidFill>
                  <a:prstClr val="white"/>
                </a:solidFill>
                <a:latin typeface="Garamond" panose="02020404030301010803" pitchFamily="18" charset="0"/>
              </a:rPr>
              <a:t>(e)s</a:t>
            </a:r>
          </a:p>
          <a:p>
            <a:pPr marL="0" marR="0" lvl="0" indent="0" defTabSz="457200" rtl="0" eaLnBrk="0" fontAlgn="base" latinLnBrk="0" hangingPunct="0">
              <a:spcBef>
                <a:spcPct val="50000"/>
              </a:spcBef>
              <a:spcAft>
                <a:spcPct val="0"/>
              </a:spcAft>
              <a:buClrTx/>
              <a:buSzTx/>
              <a:buFontTx/>
              <a:buNone/>
              <a:tabLst/>
              <a:defRPr/>
            </a:pP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Partie</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3 Assumer son role de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tuteur</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tutrice</a:t>
            </a:r>
            <a:endPar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endParaRPr>
          </a:p>
          <a:p>
            <a:pPr marL="0" marR="0" lvl="0" indent="0" defTabSz="457200" rtl="0" eaLnBrk="0" fontAlgn="base" latinLnBrk="0" hangingPunct="0">
              <a:spcBef>
                <a:spcPct val="50000"/>
              </a:spcBef>
              <a:spcAft>
                <a:spcPct val="0"/>
              </a:spcAft>
              <a:buClrTx/>
              <a:buSzTx/>
              <a:buFontTx/>
              <a:buNone/>
              <a:tabLst/>
              <a:defRPr/>
            </a:pPr>
            <a:r>
              <a:rPr lang="en-GB" altLang="fr-FR" sz="2800" b="1" err="1">
                <a:solidFill>
                  <a:prstClr val="white"/>
                </a:solidFill>
                <a:latin typeface="Garamond" panose="02020404030301010803" pitchFamily="18" charset="0"/>
              </a:rPr>
              <a:t>Partie</a:t>
            </a:r>
            <a:r>
              <a:rPr lang="en-GB" altLang="fr-FR" sz="2800" b="1">
                <a:solidFill>
                  <a:prstClr val="white"/>
                </a:solidFill>
                <a:latin typeface="Garamond" panose="02020404030301010803" pitchFamily="18" charset="0"/>
              </a:rPr>
              <a:t> 4 </a:t>
            </a:r>
            <a:r>
              <a:rPr lang="en-GB" altLang="fr-FR" sz="2800" b="1" err="1">
                <a:solidFill>
                  <a:prstClr val="white"/>
                </a:solidFill>
                <a:latin typeface="Garamond" panose="02020404030301010803" pitchFamily="18" charset="0"/>
              </a:rPr>
              <a:t>Accueillir</a:t>
            </a:r>
            <a:r>
              <a:rPr lang="en-GB" altLang="fr-FR" sz="2800" b="1">
                <a:solidFill>
                  <a:prstClr val="white"/>
                </a:solidFill>
                <a:latin typeface="Garamond" panose="02020404030301010803" pitchFamily="18" charset="0"/>
              </a:rPr>
              <a:t> un(e) </a:t>
            </a:r>
            <a:r>
              <a:rPr lang="en-GB" altLang="fr-FR" sz="2800" b="1" err="1">
                <a:solidFill>
                  <a:prstClr val="white"/>
                </a:solidFill>
                <a:latin typeface="Garamond" panose="02020404030301010803" pitchFamily="18" charset="0"/>
              </a:rPr>
              <a:t>tutoré</a:t>
            </a:r>
            <a:r>
              <a:rPr lang="en-GB" altLang="fr-FR" sz="2800" b="1">
                <a:solidFill>
                  <a:prstClr val="white"/>
                </a:solidFill>
                <a:latin typeface="Garamond" panose="02020404030301010803" pitchFamily="18" charset="0"/>
              </a:rPr>
              <a:t>(e)</a:t>
            </a:r>
          </a:p>
          <a:p>
            <a:pPr marL="0" marR="0" lvl="0" indent="0" defTabSz="457200" rtl="0" eaLnBrk="0" fontAlgn="base" latinLnBrk="0" hangingPunct="0">
              <a:spcBef>
                <a:spcPct val="50000"/>
              </a:spcBef>
              <a:spcAft>
                <a:spcPct val="0"/>
              </a:spcAft>
              <a:buClrTx/>
              <a:buSzTx/>
              <a:buFontTx/>
              <a:buNone/>
              <a:tabLst/>
              <a:defRPr/>
            </a:pP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Partie</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5 La transmission du savoir</a:t>
            </a:r>
          </a:p>
          <a:p>
            <a:pPr marL="0" marR="0" lvl="0" indent="0" defTabSz="457200" rtl="0" eaLnBrk="0" fontAlgn="base" latinLnBrk="0" hangingPunct="0">
              <a:spcBef>
                <a:spcPct val="50000"/>
              </a:spcBef>
              <a:spcAft>
                <a:spcPct val="0"/>
              </a:spcAft>
              <a:buClrTx/>
              <a:buSzTx/>
              <a:buFontTx/>
              <a:buNone/>
              <a:tabLst/>
              <a:defRPr/>
            </a:pPr>
            <a:r>
              <a:rPr lang="en-GB" altLang="fr-FR" sz="2800" b="1" err="1">
                <a:solidFill>
                  <a:prstClr val="white"/>
                </a:solidFill>
                <a:latin typeface="Garamond" panose="02020404030301010803" pitchFamily="18" charset="0"/>
              </a:rPr>
              <a:t>Partie</a:t>
            </a:r>
            <a:r>
              <a:rPr lang="en-GB" altLang="fr-FR" sz="2800" b="1">
                <a:solidFill>
                  <a:prstClr val="white"/>
                </a:solidFill>
                <a:latin typeface="Garamond" panose="02020404030301010803" pitchFamily="18" charset="0"/>
              </a:rPr>
              <a:t> 6 </a:t>
            </a:r>
            <a:r>
              <a:rPr lang="en-GB" altLang="fr-FR" sz="2800" b="1" err="1">
                <a:solidFill>
                  <a:prstClr val="white"/>
                </a:solidFill>
                <a:latin typeface="Garamond" panose="02020404030301010803" pitchFamily="18" charset="0"/>
              </a:rPr>
              <a:t>Jalonner</a:t>
            </a:r>
            <a:r>
              <a:rPr lang="en-GB" altLang="fr-FR" sz="2800" b="1">
                <a:solidFill>
                  <a:prstClr val="white"/>
                </a:solidFill>
                <a:latin typeface="Garamond" panose="02020404030301010803" pitchFamily="18" charset="0"/>
              </a:rPr>
              <a:t> le </a:t>
            </a:r>
            <a:r>
              <a:rPr lang="en-GB" altLang="fr-FR" sz="2800" b="1" err="1">
                <a:solidFill>
                  <a:prstClr val="white"/>
                </a:solidFill>
                <a:latin typeface="Garamond" panose="02020404030301010803" pitchFamily="18" charset="0"/>
              </a:rPr>
              <a:t>parcours</a:t>
            </a:r>
            <a:r>
              <a:rPr lang="en-GB" altLang="fr-FR" sz="2800" b="1">
                <a:solidFill>
                  <a:prstClr val="white"/>
                </a:solidFill>
                <a:latin typeface="Garamond" panose="02020404030301010803" pitchFamily="18" charset="0"/>
              </a:rPr>
              <a:t> du (de la) </a:t>
            </a:r>
            <a:r>
              <a:rPr lang="en-GB" altLang="fr-FR" sz="2800" b="1" err="1">
                <a:solidFill>
                  <a:prstClr val="white"/>
                </a:solidFill>
                <a:latin typeface="Garamond" panose="02020404030301010803" pitchFamily="18" charset="0"/>
              </a:rPr>
              <a:t>tutoré</a:t>
            </a:r>
            <a:r>
              <a:rPr lang="en-GB" altLang="fr-FR" sz="2800" b="1">
                <a:solidFill>
                  <a:prstClr val="white"/>
                </a:solidFill>
                <a:latin typeface="Garamond" panose="02020404030301010803" pitchFamily="18" charset="0"/>
              </a:rPr>
              <a:t>(e)</a:t>
            </a:r>
          </a:p>
          <a:p>
            <a:pPr marL="0" marR="0" lvl="0" indent="0" defTabSz="457200" rtl="0" eaLnBrk="0" fontAlgn="base" latinLnBrk="0" hangingPunct="0">
              <a:spcBef>
                <a:spcPct val="50000"/>
              </a:spcBef>
              <a:spcAft>
                <a:spcPct val="0"/>
              </a:spcAft>
              <a:buClrTx/>
              <a:buSzTx/>
              <a:buFontTx/>
              <a:buNone/>
              <a:tabLst/>
              <a:defRPr/>
            </a:pP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Partie</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7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Agir</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avant</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qu’il</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ne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soit</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trop tard</a:t>
            </a:r>
          </a:p>
        </p:txBody>
      </p:sp>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pic>
        <p:nvPicPr>
          <p:cNvPr id="5" name="Picture 4" descr="Colored organizers on shelves">
            <a:extLst>
              <a:ext uri="{FF2B5EF4-FFF2-40B4-BE49-F238E27FC236}">
                <a16:creationId xmlns:a16="http://schemas.microsoft.com/office/drawing/2014/main" id="{49E35A7E-84EC-8865-7948-E5D7E2A94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349262" y="2349261"/>
            <a:ext cx="7014415" cy="2315889"/>
          </a:xfrm>
          <a:prstGeom prst="rect">
            <a:avLst/>
          </a:prstGeom>
        </p:spPr>
      </p:pic>
      <p:sp>
        <p:nvSpPr>
          <p:cNvPr id="6" name="Slide Number Placeholder 5">
            <a:extLst>
              <a:ext uri="{FF2B5EF4-FFF2-40B4-BE49-F238E27FC236}">
                <a16:creationId xmlns:a16="http://schemas.microsoft.com/office/drawing/2014/main" id="{D232D26D-8BFC-A3E0-4158-B95D82F5ED47}"/>
              </a:ext>
            </a:extLst>
          </p:cNvPr>
          <p:cNvSpPr>
            <a:spLocks noGrp="1"/>
          </p:cNvSpPr>
          <p:nvPr>
            <p:ph type="sldNum" sz="quarter" idx="12"/>
          </p:nvPr>
        </p:nvSpPr>
        <p:spPr>
          <a:xfrm>
            <a:off x="11403065" y="6409175"/>
            <a:ext cx="633411" cy="226726"/>
          </a:xfrm>
          <a:solidFill>
            <a:srgbClr val="FFFFFF">
              <a:alpha val="40000"/>
            </a:srgbClr>
          </a:solidFill>
          <a:ln w="28575">
            <a:solidFill>
              <a:schemeClr val="tx1"/>
            </a:solidFill>
          </a:ln>
        </p:spPr>
        <p:txBody>
          <a:bodyPr/>
          <a:lstStyle/>
          <a:p>
            <a:pPr algn="ctr">
              <a:defRPr/>
            </a:pPr>
            <a:fld id="{60956841-A5C9-48A9-9178-E8725E2324B8}" type="slidenum">
              <a:rPr lang="fr-FR" altLang="fr-FR" sz="1600" b="1" smtClean="0">
                <a:solidFill>
                  <a:schemeClr val="tx1"/>
                </a:solidFill>
                <a:latin typeface="Abadi" panose="020B0604020104020204" pitchFamily="34" charset="0"/>
              </a:rPr>
              <a:pPr algn="ctr">
                <a:defRPr/>
              </a:pPr>
              <a:t>107</a:t>
            </a:fld>
            <a:endParaRPr lang="fr-FR" altLang="fr-FR" sz="1600" b="1">
              <a:solidFill>
                <a:schemeClr val="tx1"/>
              </a:solidFill>
              <a:latin typeface="Abadi" panose="020B0604020104020204" pitchFamily="34" charset="0"/>
            </a:endParaRPr>
          </a:p>
        </p:txBody>
      </p:sp>
      <p:sp>
        <p:nvSpPr>
          <p:cNvPr id="8" name="TextBox 7">
            <a:extLst>
              <a:ext uri="{FF2B5EF4-FFF2-40B4-BE49-F238E27FC236}">
                <a16:creationId xmlns:a16="http://schemas.microsoft.com/office/drawing/2014/main" id="{7B52C70E-9C06-DCD4-037E-6EC23F6646FB}"/>
              </a:ext>
            </a:extLst>
          </p:cNvPr>
          <p:cNvSpPr txBox="1"/>
          <p:nvPr/>
        </p:nvSpPr>
        <p:spPr>
          <a:xfrm>
            <a:off x="2315890" y="-4296"/>
            <a:ext cx="9876110" cy="646331"/>
          </a:xfrm>
          <a:prstGeom prst="rect">
            <a:avLst/>
          </a:prstGeom>
          <a:no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2" name="Frame 1">
            <a:extLst>
              <a:ext uri="{FF2B5EF4-FFF2-40B4-BE49-F238E27FC236}">
                <a16:creationId xmlns:a16="http://schemas.microsoft.com/office/drawing/2014/main" id="{656CDAE3-DF2F-8DB2-C2EA-30DCB5B3457C}"/>
              </a:ext>
            </a:extLst>
          </p:cNvPr>
          <p:cNvSpPr/>
          <p:nvPr/>
        </p:nvSpPr>
        <p:spPr>
          <a:xfrm>
            <a:off x="3215046" y="5454712"/>
            <a:ext cx="8275111"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TextBox 2">
            <a:extLst>
              <a:ext uri="{FF2B5EF4-FFF2-40B4-BE49-F238E27FC236}">
                <a16:creationId xmlns:a16="http://schemas.microsoft.com/office/drawing/2014/main" id="{CCE5D479-6A91-D054-096E-D3AA2F51BEA5}"/>
              </a:ext>
            </a:extLst>
          </p:cNvPr>
          <p:cNvSpPr txBox="1"/>
          <p:nvPr/>
        </p:nvSpPr>
        <p:spPr>
          <a:xfrm>
            <a:off x="11242391" y="80629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7</a:t>
            </a:r>
          </a:p>
        </p:txBody>
      </p:sp>
    </p:spTree>
    <p:extLst>
      <p:ext uri="{BB962C8B-B14F-4D97-AF65-F5344CB8AC3E}">
        <p14:creationId xmlns:p14="http://schemas.microsoft.com/office/powerpoint/2010/main" val="3402883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2677"/>
                                        </p:tgtEl>
                                        <p:attrNameLst>
                                          <p:attrName>style.visibility</p:attrName>
                                        </p:attrNameLst>
                                      </p:cBhvr>
                                      <p:to>
                                        <p:strVal val="visible"/>
                                      </p:to>
                                    </p:set>
                                    <p:animEffect transition="in" filter="fade">
                                      <p:cBhvr>
                                        <p:cTn id="11" dur="1000"/>
                                        <p:tgtEl>
                                          <p:spTgt spid="412677"/>
                                        </p:tgtEl>
                                      </p:cBhvr>
                                    </p:animEffect>
                                  </p:childTnLst>
                                </p:cTn>
                              </p:par>
                              <p:par>
                                <p:cTn id="12" presetID="10" presetClass="entr" presetSubtype="0" fill="hold" nodeType="withEffect">
                                  <p:stCondLst>
                                    <p:cond delay="0"/>
                                  </p:stCondLst>
                                  <p:childTnLst>
                                    <p:set>
                                      <p:cBhvr>
                                        <p:cTn id="13" dur="1" fill="hold">
                                          <p:stCondLst>
                                            <p:cond delay="0"/>
                                          </p:stCondLst>
                                        </p:cTn>
                                        <p:tgtEl>
                                          <p:spTgt spid="412674"/>
                                        </p:tgtEl>
                                        <p:attrNameLst>
                                          <p:attrName>style.visibility</p:attrName>
                                        </p:attrNameLst>
                                      </p:cBhvr>
                                      <p:to>
                                        <p:strVal val="visible"/>
                                      </p:to>
                                    </p:set>
                                    <p:animEffect transition="in" filter="fade">
                                      <p:cBhvr>
                                        <p:cTn id="14" dur="500"/>
                                        <p:tgtEl>
                                          <p:spTgt spid="412674"/>
                                        </p:tgtEl>
                                      </p:cBhvr>
                                    </p:animEffect>
                                  </p:childTnLst>
                                </p:cTn>
                              </p:par>
                              <p:par>
                                <p:cTn id="15" presetID="2" presetClass="entr" presetSubtype="8" fill="hold"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 calcmode="lin" valueType="num">
                                      <p:cBhvr additive="base">
                                        <p:cTn id="21"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7">
                                            <p:txEl>
                                              <p:pRg st="1" end="1"/>
                                            </p:txEl>
                                          </p:spTgt>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 calcmode="lin" valueType="num">
                                      <p:cBhvr additive="base">
                                        <p:cTn id="29"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7">
                                            <p:txEl>
                                              <p:pRg st="3" end="3"/>
                                            </p:txEl>
                                          </p:spTgt>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 calcmode="lin" valueType="num">
                                      <p:cBhvr additive="base">
                                        <p:cTn id="33"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7">
                                            <p:txEl>
                                              <p:pRg st="4" end="4"/>
                                            </p:txEl>
                                          </p:spTgt>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7">
                                            <p:txEl>
                                              <p:pRg st="6" end="6"/>
                                            </p:txEl>
                                          </p:spTgt>
                                        </p:tgtEl>
                                        <p:attrNameLst>
                                          <p:attrName>style.visibility</p:attrName>
                                        </p:attrNameLst>
                                      </p:cBhvr>
                                      <p:to>
                                        <p:strVal val="visible"/>
                                      </p:to>
                                    </p:set>
                                    <p:anim calcmode="lin" valueType="num">
                                      <p:cBhvr additive="base">
                                        <p:cTn id="41" dur="5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circle(in)">
                                      <p:cBhvr>
                                        <p:cTn id="47" dur="2000"/>
                                        <p:tgtEl>
                                          <p:spTgt spid="2"/>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heel(1)">
                                      <p:cBhvr>
                                        <p:cTn id="5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4" grpId="0" animBg="1"/>
      <p:bldP spid="412677" grpId="0"/>
      <p:bldP spid="7" grpId="0"/>
      <p:bldP spid="2" grpId="0" animBg="1"/>
      <p:bldP spid="3"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7</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7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Agir</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avant</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qu’il</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ne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soit</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trop tard</a:t>
            </a:r>
          </a:p>
        </p:txBody>
      </p:sp>
      <p:pic>
        <p:nvPicPr>
          <p:cNvPr id="13" name="Picture 12" descr="Hour Glass with red sand">
            <a:extLst>
              <a:ext uri="{FF2B5EF4-FFF2-40B4-BE49-F238E27FC236}">
                <a16:creationId xmlns:a16="http://schemas.microsoft.com/office/drawing/2014/main" id="{90C0A3F9-3C27-AB2E-BA36-FA5EF05000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57" y="2706073"/>
            <a:ext cx="2767785" cy="2064768"/>
          </a:xfrm>
          <a:prstGeom prst="rect">
            <a:avLst/>
          </a:prstGeom>
        </p:spPr>
      </p:pic>
      <p:sp>
        <p:nvSpPr>
          <p:cNvPr id="10" name="TextBox 9">
            <a:extLst>
              <a:ext uri="{FF2B5EF4-FFF2-40B4-BE49-F238E27FC236}">
                <a16:creationId xmlns:a16="http://schemas.microsoft.com/office/drawing/2014/main" id="{4C89560F-E28A-9FE4-2DC1-DB34CC6876AD}"/>
              </a:ext>
            </a:extLst>
          </p:cNvPr>
          <p:cNvSpPr txBox="1"/>
          <p:nvPr/>
        </p:nvSpPr>
        <p:spPr>
          <a:xfrm>
            <a:off x="2964546" y="2615073"/>
            <a:ext cx="9110597" cy="2246769"/>
          </a:xfrm>
          <a:prstGeom prst="rect">
            <a:avLst/>
          </a:prstGeom>
          <a:solidFill>
            <a:schemeClr val="bg1"/>
          </a:solidFill>
        </p:spPr>
        <p:txBody>
          <a:bodyPr wrap="square">
            <a:spAutoFit/>
          </a:bodyPr>
          <a:lstStyle/>
          <a:p>
            <a:r>
              <a:rPr lang="fr-FR" sz="2800" b="0" i="0">
                <a:solidFill>
                  <a:srgbClr val="505050"/>
                </a:solidFill>
                <a:effectLst/>
                <a:highlight>
                  <a:srgbClr val="FFFFFF"/>
                </a:highlight>
                <a:latin typeface="Daytona" panose="020B0604030500040204" pitchFamily="34" charset="0"/>
              </a:rPr>
              <a:t>Ah il aurait dû y aller, il aurait dû le faire, crois-moi</a:t>
            </a:r>
            <a:br>
              <a:rPr lang="fr-FR" sz="2800">
                <a:latin typeface="Daytona" panose="020B0604030500040204" pitchFamily="34" charset="0"/>
              </a:rPr>
            </a:br>
            <a:r>
              <a:rPr lang="fr-FR" sz="2800" b="0" i="0">
                <a:solidFill>
                  <a:srgbClr val="505050"/>
                </a:solidFill>
                <a:effectLst/>
                <a:highlight>
                  <a:srgbClr val="FFFFFF"/>
                </a:highlight>
                <a:latin typeface="Daytona" panose="020B0604030500040204" pitchFamily="34" charset="0"/>
              </a:rPr>
              <a:t>On a tous dit : "Ah c'est dommage, ah c'est dommage, c'est </a:t>
            </a:r>
            <a:r>
              <a:rPr lang="fr-FR" sz="2800" b="0" i="0" err="1">
                <a:solidFill>
                  <a:srgbClr val="505050"/>
                </a:solidFill>
                <a:effectLst/>
                <a:highlight>
                  <a:srgbClr val="FFFFFF"/>
                </a:highlight>
                <a:latin typeface="Daytona" panose="020B0604030500040204" pitchFamily="34" charset="0"/>
              </a:rPr>
              <a:t>p't'être</a:t>
            </a:r>
            <a:r>
              <a:rPr lang="fr-FR" sz="2800" b="0" i="0">
                <a:solidFill>
                  <a:srgbClr val="505050"/>
                </a:solidFill>
                <a:effectLst/>
                <a:highlight>
                  <a:srgbClr val="FFFFFF"/>
                </a:highlight>
                <a:latin typeface="Daytona" panose="020B0604030500040204" pitchFamily="34" charset="0"/>
              </a:rPr>
              <a:t> la dernière fois »</a:t>
            </a:r>
          </a:p>
          <a:p>
            <a:endParaRPr lang="fr-FR" sz="2800" b="0" i="0">
              <a:solidFill>
                <a:srgbClr val="505050"/>
              </a:solidFill>
              <a:effectLst/>
              <a:highlight>
                <a:srgbClr val="FFFFFF"/>
              </a:highlight>
              <a:latin typeface="Daytona" panose="020B0604030500040204" pitchFamily="34" charset="0"/>
            </a:endParaRPr>
          </a:p>
          <a:p>
            <a:r>
              <a:rPr lang="fr-FR" sz="2800" b="0" i="0">
                <a:solidFill>
                  <a:srgbClr val="505050"/>
                </a:solidFill>
                <a:effectLst/>
                <a:highlight>
                  <a:srgbClr val="FFFFFF"/>
                </a:highlight>
                <a:latin typeface="Daytona" panose="020B0604030500040204" pitchFamily="34" charset="0"/>
              </a:rPr>
              <a:t>[</a:t>
            </a:r>
            <a:r>
              <a:rPr lang="fr-FR" sz="2800" b="0" i="0" err="1">
                <a:solidFill>
                  <a:srgbClr val="505050"/>
                </a:solidFill>
                <a:effectLst/>
                <a:highlight>
                  <a:srgbClr val="FFFFFF"/>
                </a:highlight>
                <a:latin typeface="Daytona" panose="020B0604030500040204" pitchFamily="34" charset="0"/>
              </a:rPr>
              <a:t>Bigflo</a:t>
            </a:r>
            <a:r>
              <a:rPr lang="fr-FR" sz="2800" b="0" i="0">
                <a:solidFill>
                  <a:srgbClr val="505050"/>
                </a:solidFill>
                <a:effectLst/>
                <a:highlight>
                  <a:srgbClr val="FFFFFF"/>
                </a:highlight>
                <a:latin typeface="Daytona" panose="020B0604030500040204" pitchFamily="34" charset="0"/>
              </a:rPr>
              <a:t> &amp; Oli]</a:t>
            </a:r>
            <a:endParaRPr lang="fr-FR" sz="2800">
              <a:latin typeface="Daytona" panose="020B0604030500040204" pitchFamily="34" charset="0"/>
            </a:endParaRPr>
          </a:p>
        </p:txBody>
      </p:sp>
    </p:spTree>
    <p:extLst>
      <p:ext uri="{BB962C8B-B14F-4D97-AF65-F5344CB8AC3E}">
        <p14:creationId xmlns:p14="http://schemas.microsoft.com/office/powerpoint/2010/main" val="2918793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29" dur="500"/>
                                        <p:tgtEl>
                                          <p:spTgt spid="1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34"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2" grpId="0" animBg="1"/>
      <p:bldP spid="7" grpId="0"/>
      <p:bldP spid="7" grpId="1"/>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7</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7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Agir</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avant</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qu’il</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ne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soit</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trop tard</a:t>
            </a:r>
          </a:p>
        </p:txBody>
      </p:sp>
      <p:pic>
        <p:nvPicPr>
          <p:cNvPr id="13" name="Picture 12" descr="Hour Glass with red sand">
            <a:extLst>
              <a:ext uri="{FF2B5EF4-FFF2-40B4-BE49-F238E27FC236}">
                <a16:creationId xmlns:a16="http://schemas.microsoft.com/office/drawing/2014/main" id="{90C0A3F9-3C27-AB2E-BA36-FA5EF05000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4297" y="856514"/>
            <a:ext cx="1796945" cy="1340521"/>
          </a:xfrm>
          <a:prstGeom prst="rect">
            <a:avLst/>
          </a:prstGeom>
        </p:spPr>
      </p:pic>
      <p:pic>
        <p:nvPicPr>
          <p:cNvPr id="5" name="Picture 4">
            <a:extLst>
              <a:ext uri="{FF2B5EF4-FFF2-40B4-BE49-F238E27FC236}">
                <a16:creationId xmlns:a16="http://schemas.microsoft.com/office/drawing/2014/main" id="{EF7CF6DD-5110-2A1C-8BD1-E5C9B37FED61}"/>
              </a:ext>
            </a:extLst>
          </p:cNvPr>
          <p:cNvPicPr>
            <a:picLocks noChangeAspect="1"/>
          </p:cNvPicPr>
          <p:nvPr/>
        </p:nvPicPr>
        <p:blipFill>
          <a:blip r:embed="rId6"/>
          <a:stretch>
            <a:fillRect/>
          </a:stretch>
        </p:blipFill>
        <p:spPr>
          <a:xfrm>
            <a:off x="964097" y="3429000"/>
            <a:ext cx="1814709" cy="1814709"/>
          </a:xfrm>
          <a:prstGeom prst="rect">
            <a:avLst/>
          </a:prstGeom>
        </p:spPr>
      </p:pic>
    </p:spTree>
    <p:extLst>
      <p:ext uri="{BB962C8B-B14F-4D97-AF65-F5344CB8AC3E}">
        <p14:creationId xmlns:p14="http://schemas.microsoft.com/office/powerpoint/2010/main" val="35515206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heel(1)">
                                      <p:cBhvr>
                                        <p:cTn id="2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2" grpId="0" animBg="1"/>
      <p:bldP spid="7" grpId="0"/>
      <p:bldP spid="7"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9AE97E-7CBC-2AEA-6795-34F550BF4CA0}"/>
              </a:ext>
            </a:extLst>
          </p:cNvPr>
          <p:cNvPicPr>
            <a:picLocks noChangeAspect="1"/>
          </p:cNvPicPr>
          <p:nvPr/>
        </p:nvPicPr>
        <p:blipFill rotWithShape="1">
          <a:blip r:embed="rId3"/>
          <a:srcRect r="81250"/>
          <a:stretch/>
        </p:blipFill>
        <p:spPr>
          <a:xfrm>
            <a:off x="0" y="0"/>
            <a:ext cx="2286000" cy="6858000"/>
          </a:xfrm>
          <a:prstGeom prst="rect">
            <a:avLst/>
          </a:prstGeom>
        </p:spPr>
      </p:pic>
      <p:sp>
        <p:nvSpPr>
          <p:cNvPr id="6" name="Slide Number Placeholder 5">
            <a:extLst>
              <a:ext uri="{FF2B5EF4-FFF2-40B4-BE49-F238E27FC236}">
                <a16:creationId xmlns:a16="http://schemas.microsoft.com/office/drawing/2014/main" id="{D232D26D-8BFC-A3E0-4158-B95D82F5ED47}"/>
              </a:ext>
            </a:extLst>
          </p:cNvPr>
          <p:cNvSpPr>
            <a:spLocks noGrp="1"/>
          </p:cNvSpPr>
          <p:nvPr>
            <p:ph type="sldNum" sz="quarter" idx="12"/>
          </p:nvPr>
        </p:nvSpPr>
        <p:spPr>
          <a:xfrm>
            <a:off x="8610600" y="6356350"/>
            <a:ext cx="2743200" cy="365125"/>
          </a:xfrm>
        </p:spPr>
        <p:txBody>
          <a:bodyPr/>
          <a:lstStyle/>
          <a:p>
            <a:fld id="{60956841-A5C9-48A9-9178-E8725E2324B8}" type="slidenum">
              <a:rPr lang="fr-FR" altLang="fr-FR" smtClean="0"/>
              <a:pPr/>
              <a:t>11</a:t>
            </a:fld>
            <a:endParaRPr lang="fr-FR" altLang="fr-FR"/>
          </a:p>
        </p:txBody>
      </p:sp>
      <p:pic>
        <p:nvPicPr>
          <p:cNvPr id="4" name="Picture 3" descr="Colored organizers on shelves">
            <a:hlinkClick r:id="rId4" action="ppaction://hlinksldjump"/>
            <a:extLst>
              <a:ext uri="{FF2B5EF4-FFF2-40B4-BE49-F238E27FC236}">
                <a16:creationId xmlns:a16="http://schemas.microsoft.com/office/drawing/2014/main" id="{709D7688-F33E-1181-C51C-03F5D784CA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5" name="TextBox 4">
            <a:extLst>
              <a:ext uri="{FF2B5EF4-FFF2-40B4-BE49-F238E27FC236}">
                <a16:creationId xmlns:a16="http://schemas.microsoft.com/office/drawing/2014/main" id="{F60193FA-46A5-473B-DA95-9C041EF6E71A}"/>
              </a:ext>
            </a:extLst>
          </p:cNvPr>
          <p:cNvSpPr txBox="1"/>
          <p:nvPr/>
        </p:nvSpPr>
        <p:spPr>
          <a:xfrm>
            <a:off x="2315890" y="-4296"/>
            <a:ext cx="4389710" cy="646331"/>
          </a:xfrm>
          <a:prstGeom prst="rect">
            <a:avLst/>
          </a:prstGeom>
          <a:noFill/>
        </p:spPr>
        <p:txBody>
          <a:bodyPr wrap="square">
            <a:spAutoFit/>
          </a:bodyPr>
          <a:lstStyle/>
          <a:p>
            <a:pPr algn="ctr"/>
            <a:r>
              <a:rPr lang="fr-FR" sz="3600" b="1"/>
              <a:t>FORMATION TUTEUR</a:t>
            </a:r>
            <a:endParaRPr lang="fr-FR" sz="3600"/>
          </a:p>
        </p:txBody>
      </p:sp>
      <p:sp>
        <p:nvSpPr>
          <p:cNvPr id="13" name="Rectangle 12">
            <a:extLst>
              <a:ext uri="{FF2B5EF4-FFF2-40B4-BE49-F238E27FC236}">
                <a16:creationId xmlns:a16="http://schemas.microsoft.com/office/drawing/2014/main" id="{5CD38C66-E7D7-6780-EF2F-B010BA390D70}"/>
              </a:ext>
            </a:extLst>
          </p:cNvPr>
          <p:cNvSpPr/>
          <p:nvPr/>
        </p:nvSpPr>
        <p:spPr>
          <a:xfrm>
            <a:off x="60960" y="2225040"/>
            <a:ext cx="2179320" cy="4587240"/>
          </a:xfrm>
          <a:prstGeom prst="rect">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Picture 2" descr="Close-up of person writing">
            <a:extLst>
              <a:ext uri="{FF2B5EF4-FFF2-40B4-BE49-F238E27FC236}">
                <a16:creationId xmlns:a16="http://schemas.microsoft.com/office/drawing/2014/main" id="{05F072E5-5492-0B81-CC9C-F3E136E8EA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150" y="2802553"/>
            <a:ext cx="1659619" cy="1106860"/>
          </a:xfrm>
          <a:prstGeom prst="rect">
            <a:avLst/>
          </a:prstGeom>
          <a:ln w="76200">
            <a:solidFill>
              <a:schemeClr val="bg1"/>
            </a:solidFill>
          </a:ln>
        </p:spPr>
      </p:pic>
      <p:grpSp>
        <p:nvGrpSpPr>
          <p:cNvPr id="12" name="Group 11">
            <a:extLst>
              <a:ext uri="{FF2B5EF4-FFF2-40B4-BE49-F238E27FC236}">
                <a16:creationId xmlns:a16="http://schemas.microsoft.com/office/drawing/2014/main" id="{5A513AB4-AB56-3FF8-0AC0-362B923D58AC}"/>
              </a:ext>
            </a:extLst>
          </p:cNvPr>
          <p:cNvGrpSpPr/>
          <p:nvPr/>
        </p:nvGrpSpPr>
        <p:grpSpPr>
          <a:xfrm>
            <a:off x="176847" y="4799923"/>
            <a:ext cx="1917866" cy="1448795"/>
            <a:chOff x="3560127" y="5074243"/>
            <a:chExt cx="1917866" cy="1448795"/>
          </a:xfrm>
        </p:grpSpPr>
        <p:sp>
          <p:nvSpPr>
            <p:cNvPr id="11" name="Frame 10">
              <a:extLst>
                <a:ext uri="{FF2B5EF4-FFF2-40B4-BE49-F238E27FC236}">
                  <a16:creationId xmlns:a16="http://schemas.microsoft.com/office/drawing/2014/main" id="{77806928-47D6-5150-2C41-75AA04BE842C}"/>
                </a:ext>
              </a:extLst>
            </p:cNvPr>
            <p:cNvSpPr/>
            <p:nvPr/>
          </p:nvSpPr>
          <p:spPr>
            <a:xfrm>
              <a:off x="3560127" y="5379721"/>
              <a:ext cx="1524000" cy="228600"/>
            </a:xfrm>
            <a:prstGeom prst="frame">
              <a:avLst/>
            </a:prstGeom>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TextBox 7">
              <a:extLst>
                <a:ext uri="{FF2B5EF4-FFF2-40B4-BE49-F238E27FC236}">
                  <a16:creationId xmlns:a16="http://schemas.microsoft.com/office/drawing/2014/main" id="{8F64138F-6ECB-CA71-5D1A-1F4D9DEC9A74}"/>
                </a:ext>
              </a:extLst>
            </p:cNvPr>
            <p:cNvSpPr txBox="1"/>
            <p:nvPr/>
          </p:nvSpPr>
          <p:spPr>
            <a:xfrm>
              <a:off x="3560127" y="5074243"/>
              <a:ext cx="1917866" cy="1448795"/>
            </a:xfrm>
            <a:prstGeom prst="rect">
              <a:avLst/>
            </a:prstGeom>
            <a:solidFill>
              <a:schemeClr val="accent6">
                <a:lumMod val="40000"/>
                <a:lumOff val="60000"/>
              </a:schemeClr>
            </a:solidFill>
          </p:spPr>
          <p:txBody>
            <a:bodyPr wrap="square" rtlCol="0">
              <a:spAutoFit/>
            </a:bodyPr>
            <a:lstStyle/>
            <a:p>
              <a:pPr>
                <a:lnSpc>
                  <a:spcPct val="150000"/>
                </a:lnSpc>
              </a:pPr>
              <a:r>
                <a:rPr lang="fr-FR" sz="1050">
                  <a:latin typeface="Abadi" panose="020F0502020204030204" pitchFamily="34" charset="0"/>
                </a:rPr>
                <a:t>Evaluations :</a:t>
              </a:r>
            </a:p>
            <a:p>
              <a:pPr>
                <a:lnSpc>
                  <a:spcPct val="150000"/>
                </a:lnSpc>
              </a:pPr>
              <a:r>
                <a:rPr lang="fr-FR" sz="1050">
                  <a:latin typeface="Abadi" panose="020F0502020204030204" pitchFamily="34" charset="0"/>
                </a:rPr>
                <a:t>- Test d’entrée</a:t>
              </a:r>
            </a:p>
            <a:p>
              <a:pPr>
                <a:lnSpc>
                  <a:spcPct val="150000"/>
                </a:lnSpc>
              </a:pPr>
              <a:r>
                <a:rPr lang="fr-FR" sz="1050">
                  <a:latin typeface="Abadi" panose="020F0502020204030204" pitchFamily="34" charset="0"/>
                </a:rPr>
                <a:t>- Tests intermédiaires</a:t>
              </a:r>
            </a:p>
            <a:p>
              <a:pPr>
                <a:lnSpc>
                  <a:spcPct val="150000"/>
                </a:lnSpc>
              </a:pPr>
              <a:r>
                <a:rPr lang="fr-FR" sz="1050">
                  <a:latin typeface="Abadi" panose="020F0502020204030204" pitchFamily="34" charset="0"/>
                </a:rPr>
                <a:t>- Test de fin (à chaud)</a:t>
              </a:r>
            </a:p>
            <a:p>
              <a:pPr>
                <a:lnSpc>
                  <a:spcPct val="150000"/>
                </a:lnSpc>
              </a:pPr>
              <a:r>
                <a:rPr lang="fr-FR" sz="1050">
                  <a:latin typeface="Abadi" panose="020F0502020204030204" pitchFamily="34" charset="0"/>
                </a:rPr>
                <a:t>- Enquête de satisfaction</a:t>
              </a:r>
            </a:p>
            <a:p>
              <a:pPr>
                <a:lnSpc>
                  <a:spcPct val="150000"/>
                </a:lnSpc>
              </a:pPr>
              <a:endParaRPr lang="fr-FR" sz="700">
                <a:latin typeface="Abadi" panose="020F0502020204030204" pitchFamily="34" charset="0"/>
              </a:endParaRPr>
            </a:p>
          </p:txBody>
        </p:sp>
      </p:grpSp>
      <p:sp>
        <p:nvSpPr>
          <p:cNvPr id="14" name="TextBox 13">
            <a:extLst>
              <a:ext uri="{FF2B5EF4-FFF2-40B4-BE49-F238E27FC236}">
                <a16:creationId xmlns:a16="http://schemas.microsoft.com/office/drawing/2014/main" id="{C9097719-C2B7-ED58-3DDF-3C782723DCF4}"/>
              </a:ext>
            </a:extLst>
          </p:cNvPr>
          <p:cNvSpPr txBox="1"/>
          <p:nvPr/>
        </p:nvSpPr>
        <p:spPr>
          <a:xfrm>
            <a:off x="6705600" y="-18583"/>
            <a:ext cx="5486400" cy="670633"/>
          </a:xfrm>
          <a:prstGeom prst="rect">
            <a:avLst/>
          </a:prstGeom>
          <a:solidFill>
            <a:schemeClr val="accent6">
              <a:lumMod val="40000"/>
              <a:lumOff val="60000"/>
            </a:schemeClr>
          </a:solidFill>
        </p:spPr>
        <p:txBody>
          <a:bodyPr wrap="square" rtlCol="0">
            <a:spAutoFit/>
          </a:bodyPr>
          <a:lstStyle/>
          <a:p>
            <a:pPr>
              <a:lnSpc>
                <a:spcPct val="150000"/>
              </a:lnSpc>
            </a:pPr>
            <a:r>
              <a:rPr lang="fr-FR" sz="2800">
                <a:latin typeface="Abadi" panose="020F0502020204030204" pitchFamily="34" charset="0"/>
              </a:rPr>
              <a:t>- Test d’entrée - Correction</a:t>
            </a:r>
            <a:endParaRPr lang="fr-FR" sz="1600">
              <a:latin typeface="Abadi" panose="020F0502020204030204" pitchFamily="34" charset="0"/>
            </a:endParaRPr>
          </a:p>
        </p:txBody>
      </p:sp>
      <p:sp>
        <p:nvSpPr>
          <p:cNvPr id="7" name="TextBox 6">
            <a:extLst>
              <a:ext uri="{FF2B5EF4-FFF2-40B4-BE49-F238E27FC236}">
                <a16:creationId xmlns:a16="http://schemas.microsoft.com/office/drawing/2014/main" id="{AF7DD0D9-B337-6D3F-E087-69D9412BED6A}"/>
              </a:ext>
            </a:extLst>
          </p:cNvPr>
          <p:cNvSpPr txBox="1"/>
          <p:nvPr/>
        </p:nvSpPr>
        <p:spPr>
          <a:xfrm>
            <a:off x="2682240" y="902851"/>
            <a:ext cx="9332913" cy="5632311"/>
          </a:xfrm>
          <a:prstGeom prst="rect">
            <a:avLst/>
          </a:prstGeom>
          <a:noFill/>
        </p:spPr>
        <p:txBody>
          <a:bodyPr wrap="square">
            <a:spAutoFit/>
          </a:bodyPr>
          <a:lstStyle/>
          <a:p>
            <a:r>
              <a:rPr lang="fr-FR" sz="2400" b="1"/>
              <a:t>Partie 3 : Assumer son rôle de tuteur / tutrice</a:t>
            </a:r>
          </a:p>
          <a:p>
            <a:pPr>
              <a:buFont typeface="+mj-lt"/>
              <a:buAutoNum type="arabicPeriod"/>
            </a:pPr>
            <a:r>
              <a:rPr lang="fr-FR" sz="2400" b="1"/>
              <a:t>Un bon tuteur doit impérativement être un expert dans toutes les matières qu'il enseigne. (Vrai/Faux)</a:t>
            </a:r>
            <a:endParaRPr lang="fr-FR" sz="2400"/>
          </a:p>
          <a:p>
            <a:pPr marL="742950" lvl="1" indent="-285750">
              <a:buFont typeface="+mj-lt"/>
              <a:buAutoNum type="arabicPeriod"/>
            </a:pPr>
            <a:r>
              <a:rPr lang="fr-FR" sz="2400" b="1"/>
              <a:t>Réponse : Faux</a:t>
            </a:r>
            <a:endParaRPr lang="fr-FR" sz="2400"/>
          </a:p>
          <a:p>
            <a:pPr marL="742950" lvl="1" indent="-285750">
              <a:buFont typeface="+mj-lt"/>
              <a:buAutoNum type="arabicPeriod"/>
            </a:pPr>
            <a:r>
              <a:rPr lang="fr-FR" sz="2400" b="1"/>
              <a:t>Justification :</a:t>
            </a:r>
            <a:r>
              <a:rPr lang="fr-FR" sz="2400"/>
              <a:t> Un bon tuteur doit avoir une bonne compréhension des matières qu'il enseigne, mais il doit surtout être capable de guider, de motiver et de développer des stratégies d'apprentissage adaptées aux besoins de ses tutoré(e)s.</a:t>
            </a:r>
          </a:p>
          <a:p>
            <a:pPr>
              <a:buFont typeface="+mj-lt"/>
              <a:buAutoNum type="arabicPeriod"/>
            </a:pPr>
            <a:r>
              <a:rPr lang="fr-FR" sz="2400" b="1"/>
              <a:t>La communication est une compétence essentielle pour assumer le rôle de tuteur. (Vrai/Faux)</a:t>
            </a:r>
            <a:endParaRPr lang="fr-FR" sz="2400"/>
          </a:p>
          <a:p>
            <a:pPr marL="742950" lvl="1" indent="-285750">
              <a:buFont typeface="+mj-lt"/>
              <a:buAutoNum type="arabicPeriod"/>
            </a:pPr>
            <a:r>
              <a:rPr lang="fr-FR" sz="2400" b="1"/>
              <a:t>Réponse : Vrai</a:t>
            </a:r>
            <a:endParaRPr lang="fr-FR" sz="2400"/>
          </a:p>
          <a:p>
            <a:pPr marL="742950" lvl="1" indent="-285750">
              <a:buFont typeface="+mj-lt"/>
              <a:buAutoNum type="arabicPeriod"/>
            </a:pPr>
            <a:r>
              <a:rPr lang="fr-FR" sz="2400" b="1"/>
              <a:t>Justification :</a:t>
            </a:r>
            <a:r>
              <a:rPr lang="fr-FR" sz="2400"/>
              <a:t> La communication est cruciale pour établir une relation de confiance avec le tutoré, expliquer clairement les concepts et écouter activement les préoccupations et besoins du tutoré.</a:t>
            </a:r>
          </a:p>
        </p:txBody>
      </p:sp>
    </p:spTree>
    <p:extLst>
      <p:ext uri="{BB962C8B-B14F-4D97-AF65-F5344CB8AC3E}">
        <p14:creationId xmlns:p14="http://schemas.microsoft.com/office/powerpoint/2010/main" val="2491740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9AE97E-7CBC-2AEA-6795-34F550BF4CA0}"/>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Colored organizers on shelves">
            <a:hlinkClick r:id="rId4" action="ppaction://hlinksldjump"/>
            <a:extLst>
              <a:ext uri="{FF2B5EF4-FFF2-40B4-BE49-F238E27FC236}">
                <a16:creationId xmlns:a16="http://schemas.microsoft.com/office/drawing/2014/main" id="{709D7688-F33E-1181-C51C-03F5D784CA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2" name="TextBox 1">
            <a:extLst>
              <a:ext uri="{FF2B5EF4-FFF2-40B4-BE49-F238E27FC236}">
                <a16:creationId xmlns:a16="http://schemas.microsoft.com/office/drawing/2014/main" id="{4AF9634F-074E-D362-D19C-B6785681E065}"/>
              </a:ext>
            </a:extLst>
          </p:cNvPr>
          <p:cNvSpPr txBox="1"/>
          <p:nvPr/>
        </p:nvSpPr>
        <p:spPr>
          <a:xfrm>
            <a:off x="3079683" y="1520496"/>
            <a:ext cx="8434538" cy="4198714"/>
          </a:xfrm>
          <a:prstGeom prst="rect">
            <a:avLst/>
          </a:prstGeom>
          <a:solidFill>
            <a:schemeClr val="accent6">
              <a:lumMod val="40000"/>
              <a:lumOff val="60000"/>
            </a:schemeClr>
          </a:solidFill>
        </p:spPr>
        <p:txBody>
          <a:bodyPr wrap="square" rtlCol="0">
            <a:spAutoFit/>
          </a:bodyPr>
          <a:lstStyle/>
          <a:p>
            <a:pPr>
              <a:lnSpc>
                <a:spcPct val="150000"/>
              </a:lnSpc>
            </a:pPr>
            <a:r>
              <a:rPr lang="fr-FR" sz="3200">
                <a:latin typeface="Abadi" panose="020F0502020204030204" pitchFamily="34" charset="0"/>
              </a:rPr>
              <a:t>	Evaluations :</a:t>
            </a:r>
          </a:p>
          <a:p>
            <a:pPr>
              <a:lnSpc>
                <a:spcPct val="150000"/>
              </a:lnSpc>
            </a:pPr>
            <a:r>
              <a:rPr lang="fr-FR" sz="3200">
                <a:latin typeface="Abadi" panose="020F0502020204030204" pitchFamily="34" charset="0"/>
              </a:rPr>
              <a:t>			- Test d’entrée</a:t>
            </a:r>
          </a:p>
          <a:p>
            <a:pPr>
              <a:lnSpc>
                <a:spcPct val="150000"/>
              </a:lnSpc>
            </a:pPr>
            <a:r>
              <a:rPr lang="fr-FR" sz="3200">
                <a:latin typeface="Abadi" panose="020F0502020204030204" pitchFamily="34" charset="0"/>
              </a:rPr>
              <a:t>			- Tests intermédiaires</a:t>
            </a:r>
          </a:p>
          <a:p>
            <a:pPr>
              <a:lnSpc>
                <a:spcPct val="150000"/>
              </a:lnSpc>
            </a:pPr>
            <a:r>
              <a:rPr lang="fr-FR" sz="3200">
                <a:latin typeface="Abadi" panose="020F0502020204030204" pitchFamily="34" charset="0"/>
              </a:rPr>
              <a:t>			- Test de fin (à chaud)</a:t>
            </a:r>
          </a:p>
          <a:p>
            <a:pPr>
              <a:lnSpc>
                <a:spcPct val="150000"/>
              </a:lnSpc>
            </a:pPr>
            <a:r>
              <a:rPr lang="fr-FR" sz="3200">
                <a:latin typeface="Abadi" panose="020F0502020204030204" pitchFamily="34" charset="0"/>
              </a:rPr>
              <a:t>			- Enquête de satisfaction</a:t>
            </a:r>
          </a:p>
          <a:p>
            <a:pPr>
              <a:lnSpc>
                <a:spcPct val="150000"/>
              </a:lnSpc>
            </a:pPr>
            <a:endParaRPr lang="fr-FR">
              <a:latin typeface="Abadi" panose="020F0502020204030204" pitchFamily="34" charset="0"/>
            </a:endParaRPr>
          </a:p>
        </p:txBody>
      </p:sp>
      <p:sp>
        <p:nvSpPr>
          <p:cNvPr id="7" name="Frame 6">
            <a:extLst>
              <a:ext uri="{FF2B5EF4-FFF2-40B4-BE49-F238E27FC236}">
                <a16:creationId xmlns:a16="http://schemas.microsoft.com/office/drawing/2014/main" id="{DA0C071B-6FE0-F4A7-41DE-80874BAB8B60}"/>
              </a:ext>
            </a:extLst>
          </p:cNvPr>
          <p:cNvSpPr/>
          <p:nvPr/>
        </p:nvSpPr>
        <p:spPr>
          <a:xfrm>
            <a:off x="5508057" y="3002345"/>
            <a:ext cx="5609122" cy="847764"/>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3" name="Picture 2" descr="Close-up of person writing">
            <a:extLst>
              <a:ext uri="{FF2B5EF4-FFF2-40B4-BE49-F238E27FC236}">
                <a16:creationId xmlns:a16="http://schemas.microsoft.com/office/drawing/2014/main" id="{CEA408DB-32F8-3B67-1996-1B6AAC58D7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779" y="2454056"/>
            <a:ext cx="4446789" cy="2965724"/>
          </a:xfrm>
          <a:prstGeom prst="rect">
            <a:avLst/>
          </a:prstGeom>
          <a:ln w="76200">
            <a:solidFill>
              <a:schemeClr val="bg1"/>
            </a:solidFill>
          </a:ln>
        </p:spPr>
      </p:pic>
    </p:spTree>
    <p:extLst>
      <p:ext uri="{BB962C8B-B14F-4D97-AF65-F5344CB8AC3E}">
        <p14:creationId xmlns:p14="http://schemas.microsoft.com/office/powerpoint/2010/main" val="1858755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9AE97E-7CBC-2AEA-6795-34F550BF4CA0}"/>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Colored organizers on shelves">
            <a:hlinkClick r:id="rId4" action="ppaction://hlinksldjump"/>
            <a:extLst>
              <a:ext uri="{FF2B5EF4-FFF2-40B4-BE49-F238E27FC236}">
                <a16:creationId xmlns:a16="http://schemas.microsoft.com/office/drawing/2014/main" id="{709D7688-F33E-1181-C51C-03F5D784CA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2" name="TextBox 1">
            <a:extLst>
              <a:ext uri="{FF2B5EF4-FFF2-40B4-BE49-F238E27FC236}">
                <a16:creationId xmlns:a16="http://schemas.microsoft.com/office/drawing/2014/main" id="{4AF9634F-074E-D362-D19C-B6785681E065}"/>
              </a:ext>
            </a:extLst>
          </p:cNvPr>
          <p:cNvSpPr txBox="1"/>
          <p:nvPr/>
        </p:nvSpPr>
        <p:spPr>
          <a:xfrm>
            <a:off x="3079683" y="1520496"/>
            <a:ext cx="8434538" cy="4198714"/>
          </a:xfrm>
          <a:prstGeom prst="rect">
            <a:avLst/>
          </a:prstGeom>
          <a:solidFill>
            <a:schemeClr val="accent6">
              <a:lumMod val="40000"/>
              <a:lumOff val="60000"/>
            </a:schemeClr>
          </a:solidFill>
        </p:spPr>
        <p:txBody>
          <a:bodyPr wrap="square" rtlCol="0">
            <a:spAutoFit/>
          </a:bodyPr>
          <a:lstStyle/>
          <a:p>
            <a:pPr>
              <a:lnSpc>
                <a:spcPct val="150000"/>
              </a:lnSpc>
            </a:pPr>
            <a:r>
              <a:rPr lang="fr-FR" sz="3200">
                <a:latin typeface="Abadi" panose="020F0502020204030204" pitchFamily="34" charset="0"/>
              </a:rPr>
              <a:t>	Evaluations :</a:t>
            </a:r>
          </a:p>
          <a:p>
            <a:pPr>
              <a:lnSpc>
                <a:spcPct val="150000"/>
              </a:lnSpc>
            </a:pPr>
            <a:r>
              <a:rPr lang="fr-FR" sz="3200">
                <a:latin typeface="Abadi" panose="020F0502020204030204" pitchFamily="34" charset="0"/>
              </a:rPr>
              <a:t>			- Test d’entrée</a:t>
            </a:r>
          </a:p>
          <a:p>
            <a:pPr>
              <a:lnSpc>
                <a:spcPct val="150000"/>
              </a:lnSpc>
            </a:pPr>
            <a:r>
              <a:rPr lang="fr-FR" sz="3200">
                <a:latin typeface="Abadi" panose="020F0502020204030204" pitchFamily="34" charset="0"/>
              </a:rPr>
              <a:t>			- Tests intermédiaires</a:t>
            </a:r>
          </a:p>
          <a:p>
            <a:pPr>
              <a:lnSpc>
                <a:spcPct val="150000"/>
              </a:lnSpc>
            </a:pPr>
            <a:r>
              <a:rPr lang="fr-FR" sz="3200">
                <a:latin typeface="Abadi" panose="020F0502020204030204" pitchFamily="34" charset="0"/>
              </a:rPr>
              <a:t>			- Test de fin (à chaud)</a:t>
            </a:r>
          </a:p>
          <a:p>
            <a:pPr>
              <a:lnSpc>
                <a:spcPct val="150000"/>
              </a:lnSpc>
            </a:pPr>
            <a:r>
              <a:rPr lang="fr-FR" sz="3200">
                <a:latin typeface="Abadi" panose="020F0502020204030204" pitchFamily="34" charset="0"/>
              </a:rPr>
              <a:t>			- Enquête de satisfaction</a:t>
            </a:r>
          </a:p>
          <a:p>
            <a:pPr>
              <a:lnSpc>
                <a:spcPct val="150000"/>
              </a:lnSpc>
            </a:pPr>
            <a:endParaRPr lang="fr-FR">
              <a:latin typeface="Abadi" panose="020F0502020204030204" pitchFamily="34" charset="0"/>
            </a:endParaRPr>
          </a:p>
        </p:txBody>
      </p:sp>
      <p:sp>
        <p:nvSpPr>
          <p:cNvPr id="7" name="Frame 6">
            <a:extLst>
              <a:ext uri="{FF2B5EF4-FFF2-40B4-BE49-F238E27FC236}">
                <a16:creationId xmlns:a16="http://schemas.microsoft.com/office/drawing/2014/main" id="{DA0C071B-6FE0-F4A7-41DE-80874BAB8B60}"/>
              </a:ext>
            </a:extLst>
          </p:cNvPr>
          <p:cNvSpPr/>
          <p:nvPr/>
        </p:nvSpPr>
        <p:spPr>
          <a:xfrm>
            <a:off x="5508057" y="3748305"/>
            <a:ext cx="5609122" cy="847764"/>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TextBox 7">
            <a:extLst>
              <a:ext uri="{FF2B5EF4-FFF2-40B4-BE49-F238E27FC236}">
                <a16:creationId xmlns:a16="http://schemas.microsoft.com/office/drawing/2014/main" id="{D198D4C7-A773-1127-5BBC-BB4078E1B8BE}"/>
              </a:ext>
            </a:extLst>
          </p:cNvPr>
          <p:cNvSpPr txBox="1"/>
          <p:nvPr/>
        </p:nvSpPr>
        <p:spPr>
          <a:xfrm>
            <a:off x="11242391" y="806291"/>
            <a:ext cx="785048" cy="5262979"/>
          </a:xfrm>
          <a:prstGeom prst="rect">
            <a:avLst/>
          </a:prstGeom>
          <a:solidFill>
            <a:srgbClr val="FFFF00"/>
          </a:solidFill>
          <a:ln w="76200">
            <a:solidFill>
              <a:srgbClr val="FF0000"/>
            </a:solidFill>
          </a:ln>
        </p:spPr>
        <p:txBody>
          <a:bodyPr wrap="square" rtlCol="0">
            <a:spAutoFit/>
          </a:bodyPr>
          <a:lstStyle/>
          <a:p>
            <a:pPr algn="ctr"/>
            <a:r>
              <a:rPr lang="fr-FR" sz="4800">
                <a:latin typeface="Abadi" panose="020B0604020104020204" pitchFamily="34" charset="0"/>
              </a:rPr>
              <a:t>1</a:t>
            </a:r>
          </a:p>
          <a:p>
            <a:pPr algn="ctr"/>
            <a:r>
              <a:rPr lang="fr-FR" sz="4800">
                <a:latin typeface="Abadi" panose="020B0604020104020204" pitchFamily="34" charset="0"/>
              </a:rPr>
              <a:t>2</a:t>
            </a:r>
          </a:p>
          <a:p>
            <a:pPr algn="ctr"/>
            <a:r>
              <a:rPr lang="fr-FR" sz="4800">
                <a:latin typeface="Abadi" panose="020B0604020104020204" pitchFamily="34" charset="0"/>
              </a:rPr>
              <a:t>3</a:t>
            </a:r>
          </a:p>
          <a:p>
            <a:pPr algn="ctr"/>
            <a:r>
              <a:rPr lang="fr-FR" sz="4800">
                <a:latin typeface="Abadi" panose="020B0604020104020204" pitchFamily="34" charset="0"/>
              </a:rPr>
              <a:t>4</a:t>
            </a:r>
          </a:p>
          <a:p>
            <a:pPr algn="ctr"/>
            <a:r>
              <a:rPr lang="fr-FR" sz="4800">
                <a:latin typeface="Abadi" panose="020B0604020104020204" pitchFamily="34" charset="0"/>
              </a:rPr>
              <a:t>5</a:t>
            </a:r>
          </a:p>
          <a:p>
            <a:pPr algn="ctr"/>
            <a:r>
              <a:rPr lang="fr-FR" sz="4800">
                <a:latin typeface="Abadi" panose="020B0604020104020204" pitchFamily="34" charset="0"/>
              </a:rPr>
              <a:t>6</a:t>
            </a:r>
          </a:p>
          <a:p>
            <a:pPr algn="ctr"/>
            <a:r>
              <a:rPr lang="fr-FR" sz="4800">
                <a:latin typeface="Abadi" panose="020B0604020104020204" pitchFamily="34" charset="0"/>
              </a:rPr>
              <a:t>7</a:t>
            </a:r>
          </a:p>
        </p:txBody>
      </p:sp>
      <p:pic>
        <p:nvPicPr>
          <p:cNvPr id="12" name="Picture 11" descr="Patient lying on CT scan platform">
            <a:extLst>
              <a:ext uri="{FF2B5EF4-FFF2-40B4-BE49-F238E27FC236}">
                <a16:creationId xmlns:a16="http://schemas.microsoft.com/office/drawing/2014/main" id="{89BB8BD8-B19A-45E2-7175-C6D1F22140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779" y="2454056"/>
            <a:ext cx="4446789" cy="2958620"/>
          </a:xfrm>
          <a:prstGeom prst="rect">
            <a:avLst/>
          </a:prstGeom>
          <a:ln w="76200">
            <a:solidFill>
              <a:schemeClr val="bg1"/>
            </a:solidFill>
          </a:ln>
        </p:spPr>
      </p:pic>
    </p:spTree>
    <p:extLst>
      <p:ext uri="{BB962C8B-B14F-4D97-AF65-F5344CB8AC3E}">
        <p14:creationId xmlns:p14="http://schemas.microsoft.com/office/powerpoint/2010/main" val="2056583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par>
                                <p:cTn id="11" presetID="21"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heel(1)">
                                      <p:cBhvr>
                                        <p:cTn id="1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9AE97E-7CBC-2AEA-6795-34F550BF4CA0}"/>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D232D26D-8BFC-A3E0-4158-B95D82F5ED47}"/>
              </a:ext>
            </a:extLst>
          </p:cNvPr>
          <p:cNvSpPr>
            <a:spLocks noGrp="1"/>
          </p:cNvSpPr>
          <p:nvPr>
            <p:ph type="sldNum" sz="quarter" idx="12"/>
          </p:nvPr>
        </p:nvSpPr>
        <p:spPr/>
        <p:txBody>
          <a:bodyPr/>
          <a:lstStyle/>
          <a:p>
            <a:pPr>
              <a:defRPr/>
            </a:pPr>
            <a:fld id="{60956841-A5C9-48A9-9178-E8725E2324B8}" type="slidenum">
              <a:rPr lang="fr-FR" altLang="fr-FR" smtClean="0"/>
              <a:pPr>
                <a:defRPr/>
              </a:pPr>
              <a:t>112</a:t>
            </a:fld>
            <a:endParaRPr lang="fr-FR" altLang="fr-FR"/>
          </a:p>
        </p:txBody>
      </p:sp>
      <p:pic>
        <p:nvPicPr>
          <p:cNvPr id="4" name="Picture 3" descr="Colored organizers on shelves">
            <a:hlinkClick r:id="rId4" action="ppaction://hlinksldjump"/>
            <a:extLst>
              <a:ext uri="{FF2B5EF4-FFF2-40B4-BE49-F238E27FC236}">
                <a16:creationId xmlns:a16="http://schemas.microsoft.com/office/drawing/2014/main" id="{709D7688-F33E-1181-C51C-03F5D784CA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2" name="TextBox 1">
            <a:extLst>
              <a:ext uri="{FF2B5EF4-FFF2-40B4-BE49-F238E27FC236}">
                <a16:creationId xmlns:a16="http://schemas.microsoft.com/office/drawing/2014/main" id="{4AF9634F-074E-D362-D19C-B6785681E065}"/>
              </a:ext>
            </a:extLst>
          </p:cNvPr>
          <p:cNvSpPr txBox="1"/>
          <p:nvPr/>
        </p:nvSpPr>
        <p:spPr>
          <a:xfrm>
            <a:off x="3079683" y="1520496"/>
            <a:ext cx="8434538" cy="4198714"/>
          </a:xfrm>
          <a:prstGeom prst="rect">
            <a:avLst/>
          </a:prstGeom>
          <a:solidFill>
            <a:schemeClr val="accent6">
              <a:lumMod val="40000"/>
              <a:lumOff val="60000"/>
            </a:schemeClr>
          </a:solidFill>
        </p:spPr>
        <p:txBody>
          <a:bodyPr wrap="square" rtlCol="0">
            <a:spAutoFit/>
          </a:bodyPr>
          <a:lstStyle/>
          <a:p>
            <a:pPr>
              <a:lnSpc>
                <a:spcPct val="150000"/>
              </a:lnSpc>
            </a:pPr>
            <a:r>
              <a:rPr lang="fr-FR" sz="3200">
                <a:latin typeface="Abadi" panose="020F0502020204030204" pitchFamily="34" charset="0"/>
              </a:rPr>
              <a:t>	Evaluations :</a:t>
            </a:r>
          </a:p>
          <a:p>
            <a:pPr>
              <a:lnSpc>
                <a:spcPct val="150000"/>
              </a:lnSpc>
            </a:pPr>
            <a:r>
              <a:rPr lang="fr-FR" sz="3200">
                <a:latin typeface="Abadi" panose="020F0502020204030204" pitchFamily="34" charset="0"/>
              </a:rPr>
              <a:t>			- Test d’entrée</a:t>
            </a:r>
          </a:p>
          <a:p>
            <a:pPr>
              <a:lnSpc>
                <a:spcPct val="150000"/>
              </a:lnSpc>
            </a:pPr>
            <a:r>
              <a:rPr lang="fr-FR" sz="3200">
                <a:latin typeface="Abadi" panose="020F0502020204030204" pitchFamily="34" charset="0"/>
              </a:rPr>
              <a:t>			- Tests intermédiaires</a:t>
            </a:r>
          </a:p>
          <a:p>
            <a:pPr>
              <a:lnSpc>
                <a:spcPct val="150000"/>
              </a:lnSpc>
            </a:pPr>
            <a:r>
              <a:rPr lang="fr-FR" sz="3200">
                <a:latin typeface="Abadi" panose="020F0502020204030204" pitchFamily="34" charset="0"/>
              </a:rPr>
              <a:t>			- Test de fin (à chaud)</a:t>
            </a:r>
          </a:p>
          <a:p>
            <a:pPr>
              <a:lnSpc>
                <a:spcPct val="150000"/>
              </a:lnSpc>
            </a:pPr>
            <a:r>
              <a:rPr lang="fr-FR" sz="3200">
                <a:latin typeface="Abadi" panose="020F0502020204030204" pitchFamily="34" charset="0"/>
              </a:rPr>
              <a:t>			- Enquête de satisfaction</a:t>
            </a:r>
          </a:p>
          <a:p>
            <a:pPr>
              <a:lnSpc>
                <a:spcPct val="150000"/>
              </a:lnSpc>
            </a:pPr>
            <a:endParaRPr lang="fr-FR">
              <a:latin typeface="Abadi" panose="020F0502020204030204" pitchFamily="34" charset="0"/>
            </a:endParaRPr>
          </a:p>
        </p:txBody>
      </p:sp>
      <p:sp>
        <p:nvSpPr>
          <p:cNvPr id="7" name="Frame 6">
            <a:extLst>
              <a:ext uri="{FF2B5EF4-FFF2-40B4-BE49-F238E27FC236}">
                <a16:creationId xmlns:a16="http://schemas.microsoft.com/office/drawing/2014/main" id="{DA0C071B-6FE0-F4A7-41DE-80874BAB8B60}"/>
              </a:ext>
            </a:extLst>
          </p:cNvPr>
          <p:cNvSpPr/>
          <p:nvPr/>
        </p:nvSpPr>
        <p:spPr>
          <a:xfrm>
            <a:off x="5508057" y="4482235"/>
            <a:ext cx="5609122" cy="847764"/>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3" name="Picture 12" descr="Hand and five stars">
            <a:extLst>
              <a:ext uri="{FF2B5EF4-FFF2-40B4-BE49-F238E27FC236}">
                <a16:creationId xmlns:a16="http://schemas.microsoft.com/office/drawing/2014/main" id="{F87D45FE-3917-CF4A-8219-7228A2DBEF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967" y="2454056"/>
            <a:ext cx="4428411" cy="2952000"/>
          </a:xfrm>
          <a:prstGeom prst="rect">
            <a:avLst/>
          </a:prstGeom>
          <a:ln w="76200">
            <a:solidFill>
              <a:schemeClr val="bg1"/>
            </a:solidFill>
          </a:ln>
        </p:spPr>
      </p:pic>
    </p:spTree>
    <p:extLst>
      <p:ext uri="{BB962C8B-B14F-4D97-AF65-F5344CB8AC3E}">
        <p14:creationId xmlns:p14="http://schemas.microsoft.com/office/powerpoint/2010/main" val="3374888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par>
                                <p:cTn id="8" presetID="21"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232D26D-8BFC-A3E0-4158-B95D82F5ED47}"/>
              </a:ext>
            </a:extLst>
          </p:cNvPr>
          <p:cNvSpPr>
            <a:spLocks noGrp="1"/>
          </p:cNvSpPr>
          <p:nvPr>
            <p:ph type="sldNum" sz="quarter" idx="12"/>
          </p:nvPr>
        </p:nvSpPr>
        <p:spPr/>
        <p:txBody>
          <a:bodyPr/>
          <a:lstStyle/>
          <a:p>
            <a:pPr>
              <a:defRPr/>
            </a:pPr>
            <a:fld id="{60956841-A5C9-48A9-9178-E8725E2324B8}" type="slidenum">
              <a:rPr lang="fr-FR" altLang="fr-FR" smtClean="0"/>
              <a:pPr>
                <a:defRPr/>
              </a:pPr>
              <a:t>113</a:t>
            </a:fld>
            <a:endParaRPr lang="fr-FR" altLang="fr-FR"/>
          </a:p>
        </p:txBody>
      </p:sp>
      <p:pic>
        <p:nvPicPr>
          <p:cNvPr id="14" name="Picture 13">
            <a:extLst>
              <a:ext uri="{FF2B5EF4-FFF2-40B4-BE49-F238E27FC236}">
                <a16:creationId xmlns:a16="http://schemas.microsoft.com/office/drawing/2014/main" id="{AD324795-75C3-7EC7-FC42-F492C0C27B03}"/>
              </a:ext>
            </a:extLst>
          </p:cNvPr>
          <p:cNvPicPr>
            <a:picLocks noChangeAspect="1"/>
          </p:cNvPicPr>
          <p:nvPr/>
        </p:nvPicPr>
        <p:blipFill rotWithShape="1">
          <a:blip r:embed="rId3">
            <a:extLst>
              <a:ext uri="{28A0092B-C50C-407E-A947-70E740481C1C}">
                <a14:useLocalDpi xmlns:a14="http://schemas.microsoft.com/office/drawing/2010/main" val="0"/>
              </a:ext>
            </a:extLst>
          </a:blip>
          <a:srcRect r="80875"/>
          <a:stretch/>
        </p:blipFill>
        <p:spPr>
          <a:xfrm>
            <a:off x="0" y="-14287"/>
            <a:ext cx="2331720" cy="6858000"/>
          </a:xfrm>
          <a:prstGeom prst="rect">
            <a:avLst/>
          </a:prstGeom>
        </p:spPr>
      </p:pic>
      <p:pic>
        <p:nvPicPr>
          <p:cNvPr id="2" name="Picture 1">
            <a:extLst>
              <a:ext uri="{FF2B5EF4-FFF2-40B4-BE49-F238E27FC236}">
                <a16:creationId xmlns:a16="http://schemas.microsoft.com/office/drawing/2014/main" id="{1EB93D96-3559-6A0E-F8F1-0AC7E18A6E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8150" y="1515903"/>
            <a:ext cx="6802119" cy="3826193"/>
          </a:xfrm>
          <a:prstGeom prst="rect">
            <a:avLst/>
          </a:prstGeom>
        </p:spPr>
      </p:pic>
    </p:spTree>
    <p:extLst>
      <p:ext uri="{BB962C8B-B14F-4D97-AF65-F5344CB8AC3E}">
        <p14:creationId xmlns:p14="http://schemas.microsoft.com/office/powerpoint/2010/main" val="303792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6" name="Slide Number Placeholder 5">
            <a:extLst>
              <a:ext uri="{FF2B5EF4-FFF2-40B4-BE49-F238E27FC236}">
                <a16:creationId xmlns:a16="http://schemas.microsoft.com/office/drawing/2014/main" id="{D232D26D-8BFC-A3E0-4158-B95D82F5ED47}"/>
              </a:ext>
            </a:extLst>
          </p:cNvPr>
          <p:cNvSpPr>
            <a:spLocks noGrp="1"/>
          </p:cNvSpPr>
          <p:nvPr>
            <p:ph type="sldNum" sz="quarter" idx="12"/>
          </p:nvPr>
        </p:nvSpPr>
        <p:spPr/>
        <p:txBody>
          <a:bodyPr/>
          <a:lstStyle/>
          <a:p>
            <a:pPr>
              <a:defRPr/>
            </a:pPr>
            <a:fld id="{60956841-A5C9-48A9-9178-E8725E2324B8}" type="slidenum">
              <a:rPr lang="fr-FR" altLang="fr-FR" smtClean="0"/>
              <a:pPr>
                <a:defRPr/>
              </a:pPr>
              <a:t>114</a:t>
            </a:fld>
            <a:endParaRPr lang="fr-FR" altLang="fr-FR"/>
          </a:p>
        </p:txBody>
      </p:sp>
      <p:pic>
        <p:nvPicPr>
          <p:cNvPr id="14" name="Picture 13">
            <a:extLst>
              <a:ext uri="{FF2B5EF4-FFF2-40B4-BE49-F238E27FC236}">
                <a16:creationId xmlns:a16="http://schemas.microsoft.com/office/drawing/2014/main" id="{AD324795-75C3-7EC7-FC42-F492C0C27B03}"/>
              </a:ext>
            </a:extLst>
          </p:cNvPr>
          <p:cNvPicPr>
            <a:picLocks noChangeAspect="1"/>
          </p:cNvPicPr>
          <p:nvPr/>
        </p:nvPicPr>
        <p:blipFill rotWithShape="1">
          <a:blip r:embed="rId4">
            <a:extLst>
              <a:ext uri="{28A0092B-C50C-407E-A947-70E740481C1C}">
                <a14:useLocalDpi xmlns:a14="http://schemas.microsoft.com/office/drawing/2010/main" val="0"/>
              </a:ext>
            </a:extLst>
          </a:blip>
          <a:srcRect r="81000"/>
          <a:stretch/>
        </p:blipFill>
        <p:spPr>
          <a:xfrm>
            <a:off x="0" y="-14287"/>
            <a:ext cx="2316480" cy="6858000"/>
          </a:xfrm>
          <a:prstGeom prst="rect">
            <a:avLst/>
          </a:prstGeom>
        </p:spPr>
      </p:pic>
      <p:pic>
        <p:nvPicPr>
          <p:cNvPr id="2" name="Picture 1">
            <a:extLst>
              <a:ext uri="{FF2B5EF4-FFF2-40B4-BE49-F238E27FC236}">
                <a16:creationId xmlns:a16="http://schemas.microsoft.com/office/drawing/2014/main" id="{1EB93D96-3559-6A0E-F8F1-0AC7E18A6E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3820" y="1135380"/>
            <a:ext cx="5176520" cy="2911793"/>
          </a:xfrm>
          <a:prstGeom prst="rect">
            <a:avLst/>
          </a:prstGeom>
        </p:spPr>
      </p:pic>
      <p:pic>
        <p:nvPicPr>
          <p:cNvPr id="11266" name="Picture 2" descr="No photo description available.">
            <a:extLst>
              <a:ext uri="{FF2B5EF4-FFF2-40B4-BE49-F238E27FC236}">
                <a16:creationId xmlns:a16="http://schemas.microsoft.com/office/drawing/2014/main" id="{29332624-3727-A97E-9738-699CB4C5BB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4636" y="2764155"/>
            <a:ext cx="8229599" cy="4320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48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9AE97E-7CBC-2AEA-6795-34F550BF4CA0}"/>
              </a:ext>
            </a:extLst>
          </p:cNvPr>
          <p:cNvPicPr>
            <a:picLocks noChangeAspect="1"/>
          </p:cNvPicPr>
          <p:nvPr/>
        </p:nvPicPr>
        <p:blipFill rotWithShape="1">
          <a:blip r:embed="rId3"/>
          <a:srcRect r="81250"/>
          <a:stretch/>
        </p:blipFill>
        <p:spPr>
          <a:xfrm>
            <a:off x="0" y="0"/>
            <a:ext cx="2286000" cy="6858000"/>
          </a:xfrm>
          <a:prstGeom prst="rect">
            <a:avLst/>
          </a:prstGeom>
        </p:spPr>
      </p:pic>
      <p:sp>
        <p:nvSpPr>
          <p:cNvPr id="6" name="Slide Number Placeholder 5">
            <a:extLst>
              <a:ext uri="{FF2B5EF4-FFF2-40B4-BE49-F238E27FC236}">
                <a16:creationId xmlns:a16="http://schemas.microsoft.com/office/drawing/2014/main" id="{D232D26D-8BFC-A3E0-4158-B95D82F5ED47}"/>
              </a:ext>
            </a:extLst>
          </p:cNvPr>
          <p:cNvSpPr>
            <a:spLocks noGrp="1"/>
          </p:cNvSpPr>
          <p:nvPr>
            <p:ph type="sldNum" sz="quarter" idx="12"/>
          </p:nvPr>
        </p:nvSpPr>
        <p:spPr>
          <a:xfrm>
            <a:off x="8610600" y="6356350"/>
            <a:ext cx="2743200" cy="365125"/>
          </a:xfrm>
        </p:spPr>
        <p:txBody>
          <a:bodyPr/>
          <a:lstStyle/>
          <a:p>
            <a:fld id="{60956841-A5C9-48A9-9178-E8725E2324B8}" type="slidenum">
              <a:rPr lang="fr-FR" altLang="fr-FR" smtClean="0"/>
              <a:pPr/>
              <a:t>12</a:t>
            </a:fld>
            <a:endParaRPr lang="fr-FR" altLang="fr-FR"/>
          </a:p>
        </p:txBody>
      </p:sp>
      <p:pic>
        <p:nvPicPr>
          <p:cNvPr id="4" name="Picture 3" descr="Colored organizers on shelves">
            <a:hlinkClick r:id="rId4" action="ppaction://hlinksldjump"/>
            <a:extLst>
              <a:ext uri="{FF2B5EF4-FFF2-40B4-BE49-F238E27FC236}">
                <a16:creationId xmlns:a16="http://schemas.microsoft.com/office/drawing/2014/main" id="{709D7688-F33E-1181-C51C-03F5D784CA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5" name="TextBox 4">
            <a:extLst>
              <a:ext uri="{FF2B5EF4-FFF2-40B4-BE49-F238E27FC236}">
                <a16:creationId xmlns:a16="http://schemas.microsoft.com/office/drawing/2014/main" id="{F60193FA-46A5-473B-DA95-9C041EF6E71A}"/>
              </a:ext>
            </a:extLst>
          </p:cNvPr>
          <p:cNvSpPr txBox="1"/>
          <p:nvPr/>
        </p:nvSpPr>
        <p:spPr>
          <a:xfrm>
            <a:off x="2315890" y="-4296"/>
            <a:ext cx="4389710" cy="646331"/>
          </a:xfrm>
          <a:prstGeom prst="rect">
            <a:avLst/>
          </a:prstGeom>
          <a:noFill/>
        </p:spPr>
        <p:txBody>
          <a:bodyPr wrap="square">
            <a:spAutoFit/>
          </a:bodyPr>
          <a:lstStyle/>
          <a:p>
            <a:pPr algn="ctr"/>
            <a:r>
              <a:rPr lang="fr-FR" sz="3600" b="1"/>
              <a:t>FORMATION TUTEUR</a:t>
            </a:r>
            <a:endParaRPr lang="fr-FR" sz="3600"/>
          </a:p>
        </p:txBody>
      </p:sp>
      <p:sp>
        <p:nvSpPr>
          <p:cNvPr id="13" name="Rectangle 12">
            <a:extLst>
              <a:ext uri="{FF2B5EF4-FFF2-40B4-BE49-F238E27FC236}">
                <a16:creationId xmlns:a16="http://schemas.microsoft.com/office/drawing/2014/main" id="{5CD38C66-E7D7-6780-EF2F-B010BA390D70}"/>
              </a:ext>
            </a:extLst>
          </p:cNvPr>
          <p:cNvSpPr/>
          <p:nvPr/>
        </p:nvSpPr>
        <p:spPr>
          <a:xfrm>
            <a:off x="60960" y="2225040"/>
            <a:ext cx="2179320" cy="4587240"/>
          </a:xfrm>
          <a:prstGeom prst="rect">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Picture 2" descr="Close-up of person writing">
            <a:extLst>
              <a:ext uri="{FF2B5EF4-FFF2-40B4-BE49-F238E27FC236}">
                <a16:creationId xmlns:a16="http://schemas.microsoft.com/office/drawing/2014/main" id="{05F072E5-5492-0B81-CC9C-F3E136E8EA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150" y="2802553"/>
            <a:ext cx="1659619" cy="1106860"/>
          </a:xfrm>
          <a:prstGeom prst="rect">
            <a:avLst/>
          </a:prstGeom>
          <a:ln w="76200">
            <a:solidFill>
              <a:schemeClr val="bg1"/>
            </a:solidFill>
          </a:ln>
        </p:spPr>
      </p:pic>
      <p:grpSp>
        <p:nvGrpSpPr>
          <p:cNvPr id="12" name="Group 11">
            <a:extLst>
              <a:ext uri="{FF2B5EF4-FFF2-40B4-BE49-F238E27FC236}">
                <a16:creationId xmlns:a16="http://schemas.microsoft.com/office/drawing/2014/main" id="{5A513AB4-AB56-3FF8-0AC0-362B923D58AC}"/>
              </a:ext>
            </a:extLst>
          </p:cNvPr>
          <p:cNvGrpSpPr/>
          <p:nvPr/>
        </p:nvGrpSpPr>
        <p:grpSpPr>
          <a:xfrm>
            <a:off x="176847" y="4799923"/>
            <a:ext cx="1917866" cy="1448795"/>
            <a:chOff x="3560127" y="5074243"/>
            <a:chExt cx="1917866" cy="1448795"/>
          </a:xfrm>
        </p:grpSpPr>
        <p:sp>
          <p:nvSpPr>
            <p:cNvPr id="11" name="Frame 10">
              <a:extLst>
                <a:ext uri="{FF2B5EF4-FFF2-40B4-BE49-F238E27FC236}">
                  <a16:creationId xmlns:a16="http://schemas.microsoft.com/office/drawing/2014/main" id="{77806928-47D6-5150-2C41-75AA04BE842C}"/>
                </a:ext>
              </a:extLst>
            </p:cNvPr>
            <p:cNvSpPr/>
            <p:nvPr/>
          </p:nvSpPr>
          <p:spPr>
            <a:xfrm>
              <a:off x="3560127" y="5379721"/>
              <a:ext cx="1524000" cy="228600"/>
            </a:xfrm>
            <a:prstGeom prst="frame">
              <a:avLst/>
            </a:prstGeom>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TextBox 7">
              <a:extLst>
                <a:ext uri="{FF2B5EF4-FFF2-40B4-BE49-F238E27FC236}">
                  <a16:creationId xmlns:a16="http://schemas.microsoft.com/office/drawing/2014/main" id="{8F64138F-6ECB-CA71-5D1A-1F4D9DEC9A74}"/>
                </a:ext>
              </a:extLst>
            </p:cNvPr>
            <p:cNvSpPr txBox="1"/>
            <p:nvPr/>
          </p:nvSpPr>
          <p:spPr>
            <a:xfrm>
              <a:off x="3560127" y="5074243"/>
              <a:ext cx="1917866" cy="1448795"/>
            </a:xfrm>
            <a:prstGeom prst="rect">
              <a:avLst/>
            </a:prstGeom>
            <a:solidFill>
              <a:schemeClr val="accent6">
                <a:lumMod val="40000"/>
                <a:lumOff val="60000"/>
              </a:schemeClr>
            </a:solidFill>
          </p:spPr>
          <p:txBody>
            <a:bodyPr wrap="square" rtlCol="0">
              <a:spAutoFit/>
            </a:bodyPr>
            <a:lstStyle/>
            <a:p>
              <a:pPr>
                <a:lnSpc>
                  <a:spcPct val="150000"/>
                </a:lnSpc>
              </a:pPr>
              <a:r>
                <a:rPr lang="fr-FR" sz="1050">
                  <a:latin typeface="Abadi" panose="020F0502020204030204" pitchFamily="34" charset="0"/>
                </a:rPr>
                <a:t>Evaluations :</a:t>
              </a:r>
            </a:p>
            <a:p>
              <a:pPr>
                <a:lnSpc>
                  <a:spcPct val="150000"/>
                </a:lnSpc>
              </a:pPr>
              <a:r>
                <a:rPr lang="fr-FR" sz="1050">
                  <a:latin typeface="Abadi" panose="020F0502020204030204" pitchFamily="34" charset="0"/>
                </a:rPr>
                <a:t>- Test d’entrée</a:t>
              </a:r>
            </a:p>
            <a:p>
              <a:pPr>
                <a:lnSpc>
                  <a:spcPct val="150000"/>
                </a:lnSpc>
              </a:pPr>
              <a:r>
                <a:rPr lang="fr-FR" sz="1050">
                  <a:latin typeface="Abadi" panose="020F0502020204030204" pitchFamily="34" charset="0"/>
                </a:rPr>
                <a:t>- Tests intermédiaires</a:t>
              </a:r>
            </a:p>
            <a:p>
              <a:pPr>
                <a:lnSpc>
                  <a:spcPct val="150000"/>
                </a:lnSpc>
              </a:pPr>
              <a:r>
                <a:rPr lang="fr-FR" sz="1050">
                  <a:latin typeface="Abadi" panose="020F0502020204030204" pitchFamily="34" charset="0"/>
                </a:rPr>
                <a:t>- Test de fin (à chaud)</a:t>
              </a:r>
            </a:p>
            <a:p>
              <a:pPr>
                <a:lnSpc>
                  <a:spcPct val="150000"/>
                </a:lnSpc>
              </a:pPr>
              <a:r>
                <a:rPr lang="fr-FR" sz="1050">
                  <a:latin typeface="Abadi" panose="020F0502020204030204" pitchFamily="34" charset="0"/>
                </a:rPr>
                <a:t>- Enquête de satisfaction</a:t>
              </a:r>
            </a:p>
            <a:p>
              <a:pPr>
                <a:lnSpc>
                  <a:spcPct val="150000"/>
                </a:lnSpc>
              </a:pPr>
              <a:endParaRPr lang="fr-FR" sz="700">
                <a:latin typeface="Abadi" panose="020F0502020204030204" pitchFamily="34" charset="0"/>
              </a:endParaRPr>
            </a:p>
          </p:txBody>
        </p:sp>
      </p:grpSp>
      <p:sp>
        <p:nvSpPr>
          <p:cNvPr id="14" name="TextBox 13">
            <a:extLst>
              <a:ext uri="{FF2B5EF4-FFF2-40B4-BE49-F238E27FC236}">
                <a16:creationId xmlns:a16="http://schemas.microsoft.com/office/drawing/2014/main" id="{C9097719-C2B7-ED58-3DDF-3C782723DCF4}"/>
              </a:ext>
            </a:extLst>
          </p:cNvPr>
          <p:cNvSpPr txBox="1"/>
          <p:nvPr/>
        </p:nvSpPr>
        <p:spPr>
          <a:xfrm>
            <a:off x="6705600" y="-18583"/>
            <a:ext cx="5486400" cy="670633"/>
          </a:xfrm>
          <a:prstGeom prst="rect">
            <a:avLst/>
          </a:prstGeom>
          <a:solidFill>
            <a:schemeClr val="accent6">
              <a:lumMod val="40000"/>
              <a:lumOff val="60000"/>
            </a:schemeClr>
          </a:solidFill>
        </p:spPr>
        <p:txBody>
          <a:bodyPr wrap="square" rtlCol="0">
            <a:spAutoFit/>
          </a:bodyPr>
          <a:lstStyle/>
          <a:p>
            <a:pPr>
              <a:lnSpc>
                <a:spcPct val="150000"/>
              </a:lnSpc>
            </a:pPr>
            <a:r>
              <a:rPr lang="fr-FR" sz="2800">
                <a:latin typeface="Abadi" panose="020F0502020204030204" pitchFamily="34" charset="0"/>
              </a:rPr>
              <a:t>- Test d’entrée - Correction</a:t>
            </a:r>
            <a:endParaRPr lang="fr-FR" sz="1600">
              <a:latin typeface="Abadi" panose="020F0502020204030204" pitchFamily="34" charset="0"/>
            </a:endParaRPr>
          </a:p>
        </p:txBody>
      </p:sp>
      <p:sp>
        <p:nvSpPr>
          <p:cNvPr id="7" name="TextBox 6">
            <a:extLst>
              <a:ext uri="{FF2B5EF4-FFF2-40B4-BE49-F238E27FC236}">
                <a16:creationId xmlns:a16="http://schemas.microsoft.com/office/drawing/2014/main" id="{AF7DD0D9-B337-6D3F-E087-69D9412BED6A}"/>
              </a:ext>
            </a:extLst>
          </p:cNvPr>
          <p:cNvSpPr txBox="1"/>
          <p:nvPr/>
        </p:nvSpPr>
        <p:spPr>
          <a:xfrm>
            <a:off x="2682240" y="902851"/>
            <a:ext cx="9332913" cy="5262979"/>
          </a:xfrm>
          <a:prstGeom prst="rect">
            <a:avLst/>
          </a:prstGeom>
          <a:noFill/>
        </p:spPr>
        <p:txBody>
          <a:bodyPr wrap="square">
            <a:spAutoFit/>
          </a:bodyPr>
          <a:lstStyle/>
          <a:p>
            <a:r>
              <a:rPr lang="fr-FR" sz="2400" b="1"/>
              <a:t>Partie 4 : Accueillir un(e) tutoré(e)</a:t>
            </a:r>
          </a:p>
          <a:p>
            <a:pPr>
              <a:buFont typeface="+mj-lt"/>
              <a:buAutoNum type="arabicPeriod"/>
            </a:pPr>
            <a:r>
              <a:rPr lang="fr-FR" sz="2400" b="1"/>
              <a:t>La première rencontre avec un(e) tutoré(e) est déterminante pour établir une relation de confiance. (Vrai/Faux)</a:t>
            </a:r>
            <a:endParaRPr lang="fr-FR" sz="2400"/>
          </a:p>
          <a:p>
            <a:pPr marL="742950" lvl="1" indent="-285750">
              <a:buFont typeface="+mj-lt"/>
              <a:buAutoNum type="arabicPeriod"/>
            </a:pPr>
            <a:r>
              <a:rPr lang="fr-FR" sz="2400" b="1"/>
              <a:t>Réponse : Vrai</a:t>
            </a:r>
            <a:endParaRPr lang="fr-FR" sz="2400"/>
          </a:p>
          <a:p>
            <a:pPr marL="742950" lvl="1" indent="-285750">
              <a:buFont typeface="+mj-lt"/>
              <a:buAutoNum type="arabicPeriod"/>
            </a:pPr>
            <a:r>
              <a:rPr lang="fr-FR" sz="2400" b="1"/>
              <a:t>Justification :</a:t>
            </a:r>
            <a:r>
              <a:rPr lang="fr-FR" sz="2400"/>
              <a:t> La première rencontre permet de poser les bases de la relation tutorale, de comprendre les attentes du tutoré et de créer un environnement de confiance et de respect mutuel.</a:t>
            </a:r>
          </a:p>
          <a:p>
            <a:pPr>
              <a:buFont typeface="+mj-lt"/>
              <a:buAutoNum type="arabicPeriod"/>
            </a:pPr>
            <a:r>
              <a:rPr lang="fr-FR" sz="2400" b="1"/>
              <a:t>Il est inutile de discuter des objectifs de la tutelle dès la première rencontre. (Vrai/Faux)</a:t>
            </a:r>
            <a:endParaRPr lang="fr-FR" sz="2400"/>
          </a:p>
          <a:p>
            <a:pPr marL="742950" lvl="1" indent="-285750">
              <a:buFont typeface="+mj-lt"/>
              <a:buAutoNum type="arabicPeriod"/>
            </a:pPr>
            <a:r>
              <a:rPr lang="fr-FR" sz="2400" b="1"/>
              <a:t>Réponse : Faux</a:t>
            </a:r>
            <a:endParaRPr lang="fr-FR" sz="2400"/>
          </a:p>
          <a:p>
            <a:pPr marL="742950" lvl="1" indent="-285750">
              <a:buFont typeface="+mj-lt"/>
              <a:buAutoNum type="arabicPeriod"/>
            </a:pPr>
            <a:r>
              <a:rPr lang="fr-FR" sz="2400" b="1"/>
              <a:t>Justification :</a:t>
            </a:r>
            <a:r>
              <a:rPr lang="fr-FR" sz="2400"/>
              <a:t> Discuter des objectifs dès la première rencontre permet de clarifier les attentes, de fixer des buts précis et de planifier les étapes nécessaires pour les atteindre, ce qui est essentiel pour le succès du tutorat.</a:t>
            </a:r>
          </a:p>
        </p:txBody>
      </p:sp>
    </p:spTree>
    <p:extLst>
      <p:ext uri="{BB962C8B-B14F-4D97-AF65-F5344CB8AC3E}">
        <p14:creationId xmlns:p14="http://schemas.microsoft.com/office/powerpoint/2010/main" val="408945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9AE97E-7CBC-2AEA-6795-34F550BF4CA0}"/>
              </a:ext>
            </a:extLst>
          </p:cNvPr>
          <p:cNvPicPr>
            <a:picLocks noChangeAspect="1"/>
          </p:cNvPicPr>
          <p:nvPr/>
        </p:nvPicPr>
        <p:blipFill rotWithShape="1">
          <a:blip r:embed="rId3"/>
          <a:srcRect r="81250"/>
          <a:stretch/>
        </p:blipFill>
        <p:spPr>
          <a:xfrm>
            <a:off x="0" y="0"/>
            <a:ext cx="2286000" cy="6858000"/>
          </a:xfrm>
          <a:prstGeom prst="rect">
            <a:avLst/>
          </a:prstGeom>
        </p:spPr>
      </p:pic>
      <p:sp>
        <p:nvSpPr>
          <p:cNvPr id="6" name="Slide Number Placeholder 5">
            <a:extLst>
              <a:ext uri="{FF2B5EF4-FFF2-40B4-BE49-F238E27FC236}">
                <a16:creationId xmlns:a16="http://schemas.microsoft.com/office/drawing/2014/main" id="{D232D26D-8BFC-A3E0-4158-B95D82F5ED47}"/>
              </a:ext>
            </a:extLst>
          </p:cNvPr>
          <p:cNvSpPr>
            <a:spLocks noGrp="1"/>
          </p:cNvSpPr>
          <p:nvPr>
            <p:ph type="sldNum" sz="quarter" idx="12"/>
          </p:nvPr>
        </p:nvSpPr>
        <p:spPr>
          <a:xfrm>
            <a:off x="8610600" y="6356350"/>
            <a:ext cx="2743200" cy="365125"/>
          </a:xfrm>
        </p:spPr>
        <p:txBody>
          <a:bodyPr/>
          <a:lstStyle/>
          <a:p>
            <a:fld id="{60956841-A5C9-48A9-9178-E8725E2324B8}" type="slidenum">
              <a:rPr lang="fr-FR" altLang="fr-FR" smtClean="0"/>
              <a:pPr/>
              <a:t>13</a:t>
            </a:fld>
            <a:endParaRPr lang="fr-FR" altLang="fr-FR"/>
          </a:p>
        </p:txBody>
      </p:sp>
      <p:pic>
        <p:nvPicPr>
          <p:cNvPr id="4" name="Picture 3" descr="Colored organizers on shelves">
            <a:hlinkClick r:id="rId4" action="ppaction://hlinksldjump"/>
            <a:extLst>
              <a:ext uri="{FF2B5EF4-FFF2-40B4-BE49-F238E27FC236}">
                <a16:creationId xmlns:a16="http://schemas.microsoft.com/office/drawing/2014/main" id="{709D7688-F33E-1181-C51C-03F5D784CA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5" name="TextBox 4">
            <a:extLst>
              <a:ext uri="{FF2B5EF4-FFF2-40B4-BE49-F238E27FC236}">
                <a16:creationId xmlns:a16="http://schemas.microsoft.com/office/drawing/2014/main" id="{F60193FA-46A5-473B-DA95-9C041EF6E71A}"/>
              </a:ext>
            </a:extLst>
          </p:cNvPr>
          <p:cNvSpPr txBox="1"/>
          <p:nvPr/>
        </p:nvSpPr>
        <p:spPr>
          <a:xfrm>
            <a:off x="2315890" y="-4296"/>
            <a:ext cx="4389710" cy="646331"/>
          </a:xfrm>
          <a:prstGeom prst="rect">
            <a:avLst/>
          </a:prstGeom>
          <a:noFill/>
        </p:spPr>
        <p:txBody>
          <a:bodyPr wrap="square">
            <a:spAutoFit/>
          </a:bodyPr>
          <a:lstStyle/>
          <a:p>
            <a:pPr algn="ctr"/>
            <a:r>
              <a:rPr lang="fr-FR" sz="3600" b="1"/>
              <a:t>FORMATION TUTEUR</a:t>
            </a:r>
            <a:endParaRPr lang="fr-FR" sz="3600"/>
          </a:p>
        </p:txBody>
      </p:sp>
      <p:sp>
        <p:nvSpPr>
          <p:cNvPr id="13" name="Rectangle 12">
            <a:extLst>
              <a:ext uri="{FF2B5EF4-FFF2-40B4-BE49-F238E27FC236}">
                <a16:creationId xmlns:a16="http://schemas.microsoft.com/office/drawing/2014/main" id="{5CD38C66-E7D7-6780-EF2F-B010BA390D70}"/>
              </a:ext>
            </a:extLst>
          </p:cNvPr>
          <p:cNvSpPr/>
          <p:nvPr/>
        </p:nvSpPr>
        <p:spPr>
          <a:xfrm>
            <a:off x="60960" y="2225040"/>
            <a:ext cx="2179320" cy="4587240"/>
          </a:xfrm>
          <a:prstGeom prst="rect">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Picture 2" descr="Close-up of person writing">
            <a:extLst>
              <a:ext uri="{FF2B5EF4-FFF2-40B4-BE49-F238E27FC236}">
                <a16:creationId xmlns:a16="http://schemas.microsoft.com/office/drawing/2014/main" id="{05F072E5-5492-0B81-CC9C-F3E136E8EA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150" y="2802553"/>
            <a:ext cx="1659619" cy="1106860"/>
          </a:xfrm>
          <a:prstGeom prst="rect">
            <a:avLst/>
          </a:prstGeom>
          <a:ln w="76200">
            <a:solidFill>
              <a:schemeClr val="bg1"/>
            </a:solidFill>
          </a:ln>
        </p:spPr>
      </p:pic>
      <p:grpSp>
        <p:nvGrpSpPr>
          <p:cNvPr id="12" name="Group 11">
            <a:extLst>
              <a:ext uri="{FF2B5EF4-FFF2-40B4-BE49-F238E27FC236}">
                <a16:creationId xmlns:a16="http://schemas.microsoft.com/office/drawing/2014/main" id="{5A513AB4-AB56-3FF8-0AC0-362B923D58AC}"/>
              </a:ext>
            </a:extLst>
          </p:cNvPr>
          <p:cNvGrpSpPr/>
          <p:nvPr/>
        </p:nvGrpSpPr>
        <p:grpSpPr>
          <a:xfrm>
            <a:off x="176847" y="4799923"/>
            <a:ext cx="1917866" cy="1448795"/>
            <a:chOff x="3560127" y="5074243"/>
            <a:chExt cx="1917866" cy="1448795"/>
          </a:xfrm>
        </p:grpSpPr>
        <p:sp>
          <p:nvSpPr>
            <p:cNvPr id="11" name="Frame 10">
              <a:extLst>
                <a:ext uri="{FF2B5EF4-FFF2-40B4-BE49-F238E27FC236}">
                  <a16:creationId xmlns:a16="http://schemas.microsoft.com/office/drawing/2014/main" id="{77806928-47D6-5150-2C41-75AA04BE842C}"/>
                </a:ext>
              </a:extLst>
            </p:cNvPr>
            <p:cNvSpPr/>
            <p:nvPr/>
          </p:nvSpPr>
          <p:spPr>
            <a:xfrm>
              <a:off x="3560127" y="5379721"/>
              <a:ext cx="1524000" cy="228600"/>
            </a:xfrm>
            <a:prstGeom prst="frame">
              <a:avLst/>
            </a:prstGeom>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TextBox 7">
              <a:extLst>
                <a:ext uri="{FF2B5EF4-FFF2-40B4-BE49-F238E27FC236}">
                  <a16:creationId xmlns:a16="http://schemas.microsoft.com/office/drawing/2014/main" id="{8F64138F-6ECB-CA71-5D1A-1F4D9DEC9A74}"/>
                </a:ext>
              </a:extLst>
            </p:cNvPr>
            <p:cNvSpPr txBox="1"/>
            <p:nvPr/>
          </p:nvSpPr>
          <p:spPr>
            <a:xfrm>
              <a:off x="3560127" y="5074243"/>
              <a:ext cx="1917866" cy="1448795"/>
            </a:xfrm>
            <a:prstGeom prst="rect">
              <a:avLst/>
            </a:prstGeom>
            <a:solidFill>
              <a:schemeClr val="accent6">
                <a:lumMod val="40000"/>
                <a:lumOff val="60000"/>
              </a:schemeClr>
            </a:solidFill>
          </p:spPr>
          <p:txBody>
            <a:bodyPr wrap="square" rtlCol="0">
              <a:spAutoFit/>
            </a:bodyPr>
            <a:lstStyle/>
            <a:p>
              <a:pPr>
                <a:lnSpc>
                  <a:spcPct val="150000"/>
                </a:lnSpc>
              </a:pPr>
              <a:r>
                <a:rPr lang="fr-FR" sz="1050">
                  <a:latin typeface="Abadi" panose="020F0502020204030204" pitchFamily="34" charset="0"/>
                </a:rPr>
                <a:t>Evaluations :</a:t>
              </a:r>
            </a:p>
            <a:p>
              <a:pPr>
                <a:lnSpc>
                  <a:spcPct val="150000"/>
                </a:lnSpc>
              </a:pPr>
              <a:r>
                <a:rPr lang="fr-FR" sz="1050">
                  <a:latin typeface="Abadi" panose="020F0502020204030204" pitchFamily="34" charset="0"/>
                </a:rPr>
                <a:t>- Test d’entrée</a:t>
              </a:r>
            </a:p>
            <a:p>
              <a:pPr>
                <a:lnSpc>
                  <a:spcPct val="150000"/>
                </a:lnSpc>
              </a:pPr>
              <a:r>
                <a:rPr lang="fr-FR" sz="1050">
                  <a:latin typeface="Abadi" panose="020F0502020204030204" pitchFamily="34" charset="0"/>
                </a:rPr>
                <a:t>- Tests intermédiaires</a:t>
              </a:r>
            </a:p>
            <a:p>
              <a:pPr>
                <a:lnSpc>
                  <a:spcPct val="150000"/>
                </a:lnSpc>
              </a:pPr>
              <a:r>
                <a:rPr lang="fr-FR" sz="1050">
                  <a:latin typeface="Abadi" panose="020F0502020204030204" pitchFamily="34" charset="0"/>
                </a:rPr>
                <a:t>- Test de fin (à chaud)</a:t>
              </a:r>
            </a:p>
            <a:p>
              <a:pPr>
                <a:lnSpc>
                  <a:spcPct val="150000"/>
                </a:lnSpc>
              </a:pPr>
              <a:r>
                <a:rPr lang="fr-FR" sz="1050">
                  <a:latin typeface="Abadi" panose="020F0502020204030204" pitchFamily="34" charset="0"/>
                </a:rPr>
                <a:t>- Enquête de satisfaction</a:t>
              </a:r>
            </a:p>
            <a:p>
              <a:pPr>
                <a:lnSpc>
                  <a:spcPct val="150000"/>
                </a:lnSpc>
              </a:pPr>
              <a:endParaRPr lang="fr-FR" sz="700">
                <a:latin typeface="Abadi" panose="020F0502020204030204" pitchFamily="34" charset="0"/>
              </a:endParaRPr>
            </a:p>
          </p:txBody>
        </p:sp>
      </p:grpSp>
      <p:sp>
        <p:nvSpPr>
          <p:cNvPr id="14" name="TextBox 13">
            <a:extLst>
              <a:ext uri="{FF2B5EF4-FFF2-40B4-BE49-F238E27FC236}">
                <a16:creationId xmlns:a16="http://schemas.microsoft.com/office/drawing/2014/main" id="{C9097719-C2B7-ED58-3DDF-3C782723DCF4}"/>
              </a:ext>
            </a:extLst>
          </p:cNvPr>
          <p:cNvSpPr txBox="1"/>
          <p:nvPr/>
        </p:nvSpPr>
        <p:spPr>
          <a:xfrm>
            <a:off x="6705600" y="-18583"/>
            <a:ext cx="5486400" cy="670633"/>
          </a:xfrm>
          <a:prstGeom prst="rect">
            <a:avLst/>
          </a:prstGeom>
          <a:solidFill>
            <a:schemeClr val="accent6">
              <a:lumMod val="40000"/>
              <a:lumOff val="60000"/>
            </a:schemeClr>
          </a:solidFill>
        </p:spPr>
        <p:txBody>
          <a:bodyPr wrap="square" rtlCol="0">
            <a:spAutoFit/>
          </a:bodyPr>
          <a:lstStyle/>
          <a:p>
            <a:pPr>
              <a:lnSpc>
                <a:spcPct val="150000"/>
              </a:lnSpc>
            </a:pPr>
            <a:r>
              <a:rPr lang="fr-FR" sz="2800">
                <a:latin typeface="Abadi" panose="020F0502020204030204" pitchFamily="34" charset="0"/>
              </a:rPr>
              <a:t>- Test d’entrée - Correction</a:t>
            </a:r>
            <a:endParaRPr lang="fr-FR" sz="1600">
              <a:latin typeface="Abadi" panose="020F0502020204030204" pitchFamily="34" charset="0"/>
            </a:endParaRPr>
          </a:p>
        </p:txBody>
      </p:sp>
      <p:sp>
        <p:nvSpPr>
          <p:cNvPr id="7" name="TextBox 6">
            <a:extLst>
              <a:ext uri="{FF2B5EF4-FFF2-40B4-BE49-F238E27FC236}">
                <a16:creationId xmlns:a16="http://schemas.microsoft.com/office/drawing/2014/main" id="{AF7DD0D9-B337-6D3F-E087-69D9412BED6A}"/>
              </a:ext>
            </a:extLst>
          </p:cNvPr>
          <p:cNvSpPr txBox="1"/>
          <p:nvPr/>
        </p:nvSpPr>
        <p:spPr>
          <a:xfrm>
            <a:off x="2682240" y="902851"/>
            <a:ext cx="9332913" cy="4893647"/>
          </a:xfrm>
          <a:prstGeom prst="rect">
            <a:avLst/>
          </a:prstGeom>
          <a:noFill/>
        </p:spPr>
        <p:txBody>
          <a:bodyPr wrap="square">
            <a:spAutoFit/>
          </a:bodyPr>
          <a:lstStyle/>
          <a:p>
            <a:r>
              <a:rPr lang="fr-FR" sz="2400" b="1"/>
              <a:t>Partie 5 : La transmission du savoir</a:t>
            </a:r>
          </a:p>
          <a:p>
            <a:pPr>
              <a:buFont typeface="+mj-lt"/>
              <a:buAutoNum type="arabicPeriod"/>
            </a:pPr>
            <a:r>
              <a:rPr lang="fr-FR" sz="2400" b="1"/>
              <a:t>La transmission du savoir dans le cadre du tutorat est un processus unidirectionnel du tuteur vers le tutoré. (Vrai/Faux)</a:t>
            </a:r>
            <a:endParaRPr lang="fr-FR" sz="2400"/>
          </a:p>
          <a:p>
            <a:pPr marL="742950" lvl="1" indent="-285750">
              <a:buFont typeface="+mj-lt"/>
              <a:buAutoNum type="arabicPeriod"/>
            </a:pPr>
            <a:r>
              <a:rPr lang="fr-FR" sz="2400" b="1"/>
              <a:t>Réponse : Faux</a:t>
            </a:r>
            <a:endParaRPr lang="fr-FR" sz="2400"/>
          </a:p>
          <a:p>
            <a:pPr marL="742950" lvl="1" indent="-285750">
              <a:buFont typeface="+mj-lt"/>
              <a:buAutoNum type="arabicPeriod"/>
            </a:pPr>
            <a:r>
              <a:rPr lang="fr-FR" sz="2400" b="1"/>
              <a:t>Justification :</a:t>
            </a:r>
            <a:r>
              <a:rPr lang="fr-FR" sz="2400"/>
              <a:t> La transmission du savoir est un processus interactif où le tuteur et le tutoré échangent, posent des questions et participent activement à l'apprentissage.</a:t>
            </a:r>
          </a:p>
          <a:p>
            <a:pPr>
              <a:buFont typeface="+mj-lt"/>
              <a:buAutoNum type="arabicPeriod"/>
            </a:pPr>
            <a:r>
              <a:rPr lang="fr-FR" sz="2400" b="1"/>
              <a:t>Les techniques pédagogiques variées sont importantes pour une transmission efficace du savoir. (Vrai/Faux)</a:t>
            </a:r>
            <a:endParaRPr lang="fr-FR" sz="2400"/>
          </a:p>
          <a:p>
            <a:pPr marL="742950" lvl="1" indent="-285750">
              <a:buFont typeface="+mj-lt"/>
              <a:buAutoNum type="arabicPeriod"/>
            </a:pPr>
            <a:r>
              <a:rPr lang="fr-FR" sz="2400" b="1"/>
              <a:t>Réponse : Vrai</a:t>
            </a:r>
            <a:endParaRPr lang="fr-FR" sz="2400"/>
          </a:p>
          <a:p>
            <a:pPr marL="742950" lvl="1" indent="-285750">
              <a:buFont typeface="+mj-lt"/>
              <a:buAutoNum type="arabicPeriod"/>
            </a:pPr>
            <a:r>
              <a:rPr lang="fr-FR" sz="2400" b="1"/>
              <a:t>Justification :</a:t>
            </a:r>
            <a:r>
              <a:rPr lang="fr-FR" sz="2400"/>
              <a:t> Utiliser des techniques pédagogiques variées permet de s'adapter aux différents styles d'apprentissage des tutoré(e)s et de rendre l'apprentissage plus engageant et efficace.</a:t>
            </a:r>
          </a:p>
        </p:txBody>
      </p:sp>
    </p:spTree>
    <p:extLst>
      <p:ext uri="{BB962C8B-B14F-4D97-AF65-F5344CB8AC3E}">
        <p14:creationId xmlns:p14="http://schemas.microsoft.com/office/powerpoint/2010/main" val="3226640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9AE97E-7CBC-2AEA-6795-34F550BF4CA0}"/>
              </a:ext>
            </a:extLst>
          </p:cNvPr>
          <p:cNvPicPr>
            <a:picLocks noChangeAspect="1"/>
          </p:cNvPicPr>
          <p:nvPr/>
        </p:nvPicPr>
        <p:blipFill rotWithShape="1">
          <a:blip r:embed="rId3"/>
          <a:srcRect r="81250"/>
          <a:stretch/>
        </p:blipFill>
        <p:spPr>
          <a:xfrm>
            <a:off x="0" y="0"/>
            <a:ext cx="2286000" cy="6858000"/>
          </a:xfrm>
          <a:prstGeom prst="rect">
            <a:avLst/>
          </a:prstGeom>
        </p:spPr>
      </p:pic>
      <p:sp>
        <p:nvSpPr>
          <p:cNvPr id="6" name="Slide Number Placeholder 5">
            <a:extLst>
              <a:ext uri="{FF2B5EF4-FFF2-40B4-BE49-F238E27FC236}">
                <a16:creationId xmlns:a16="http://schemas.microsoft.com/office/drawing/2014/main" id="{D232D26D-8BFC-A3E0-4158-B95D82F5ED47}"/>
              </a:ext>
            </a:extLst>
          </p:cNvPr>
          <p:cNvSpPr>
            <a:spLocks noGrp="1"/>
          </p:cNvSpPr>
          <p:nvPr>
            <p:ph type="sldNum" sz="quarter" idx="12"/>
          </p:nvPr>
        </p:nvSpPr>
        <p:spPr>
          <a:xfrm>
            <a:off x="8610600" y="6356350"/>
            <a:ext cx="2743200" cy="365125"/>
          </a:xfrm>
        </p:spPr>
        <p:txBody>
          <a:bodyPr/>
          <a:lstStyle/>
          <a:p>
            <a:fld id="{60956841-A5C9-48A9-9178-E8725E2324B8}" type="slidenum">
              <a:rPr lang="fr-FR" altLang="fr-FR" smtClean="0"/>
              <a:pPr/>
              <a:t>14</a:t>
            </a:fld>
            <a:endParaRPr lang="fr-FR" altLang="fr-FR"/>
          </a:p>
        </p:txBody>
      </p:sp>
      <p:pic>
        <p:nvPicPr>
          <p:cNvPr id="4" name="Picture 3" descr="Colored organizers on shelves">
            <a:hlinkClick r:id="rId4" action="ppaction://hlinksldjump"/>
            <a:extLst>
              <a:ext uri="{FF2B5EF4-FFF2-40B4-BE49-F238E27FC236}">
                <a16:creationId xmlns:a16="http://schemas.microsoft.com/office/drawing/2014/main" id="{709D7688-F33E-1181-C51C-03F5D784CA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5" name="TextBox 4">
            <a:extLst>
              <a:ext uri="{FF2B5EF4-FFF2-40B4-BE49-F238E27FC236}">
                <a16:creationId xmlns:a16="http://schemas.microsoft.com/office/drawing/2014/main" id="{F60193FA-46A5-473B-DA95-9C041EF6E71A}"/>
              </a:ext>
            </a:extLst>
          </p:cNvPr>
          <p:cNvSpPr txBox="1"/>
          <p:nvPr/>
        </p:nvSpPr>
        <p:spPr>
          <a:xfrm>
            <a:off x="2315890" y="-4296"/>
            <a:ext cx="4389710" cy="646331"/>
          </a:xfrm>
          <a:prstGeom prst="rect">
            <a:avLst/>
          </a:prstGeom>
          <a:noFill/>
        </p:spPr>
        <p:txBody>
          <a:bodyPr wrap="square">
            <a:spAutoFit/>
          </a:bodyPr>
          <a:lstStyle/>
          <a:p>
            <a:pPr algn="ctr"/>
            <a:r>
              <a:rPr lang="fr-FR" sz="3600" b="1"/>
              <a:t>FORMATION TUTEUR</a:t>
            </a:r>
            <a:endParaRPr lang="fr-FR" sz="3600"/>
          </a:p>
        </p:txBody>
      </p:sp>
      <p:sp>
        <p:nvSpPr>
          <p:cNvPr id="13" name="Rectangle 12">
            <a:extLst>
              <a:ext uri="{FF2B5EF4-FFF2-40B4-BE49-F238E27FC236}">
                <a16:creationId xmlns:a16="http://schemas.microsoft.com/office/drawing/2014/main" id="{5CD38C66-E7D7-6780-EF2F-B010BA390D70}"/>
              </a:ext>
            </a:extLst>
          </p:cNvPr>
          <p:cNvSpPr/>
          <p:nvPr/>
        </p:nvSpPr>
        <p:spPr>
          <a:xfrm>
            <a:off x="60960" y="2225040"/>
            <a:ext cx="2179320" cy="4587240"/>
          </a:xfrm>
          <a:prstGeom prst="rect">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Picture 2" descr="Close-up of person writing">
            <a:extLst>
              <a:ext uri="{FF2B5EF4-FFF2-40B4-BE49-F238E27FC236}">
                <a16:creationId xmlns:a16="http://schemas.microsoft.com/office/drawing/2014/main" id="{05F072E5-5492-0B81-CC9C-F3E136E8EA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150" y="2802553"/>
            <a:ext cx="1659619" cy="1106860"/>
          </a:xfrm>
          <a:prstGeom prst="rect">
            <a:avLst/>
          </a:prstGeom>
          <a:ln w="76200">
            <a:solidFill>
              <a:schemeClr val="bg1"/>
            </a:solidFill>
          </a:ln>
        </p:spPr>
      </p:pic>
      <p:grpSp>
        <p:nvGrpSpPr>
          <p:cNvPr id="12" name="Group 11">
            <a:extLst>
              <a:ext uri="{FF2B5EF4-FFF2-40B4-BE49-F238E27FC236}">
                <a16:creationId xmlns:a16="http://schemas.microsoft.com/office/drawing/2014/main" id="{5A513AB4-AB56-3FF8-0AC0-362B923D58AC}"/>
              </a:ext>
            </a:extLst>
          </p:cNvPr>
          <p:cNvGrpSpPr/>
          <p:nvPr/>
        </p:nvGrpSpPr>
        <p:grpSpPr>
          <a:xfrm>
            <a:off x="176847" y="4799923"/>
            <a:ext cx="1917866" cy="1448795"/>
            <a:chOff x="3560127" y="5074243"/>
            <a:chExt cx="1917866" cy="1448795"/>
          </a:xfrm>
        </p:grpSpPr>
        <p:sp>
          <p:nvSpPr>
            <p:cNvPr id="11" name="Frame 10">
              <a:extLst>
                <a:ext uri="{FF2B5EF4-FFF2-40B4-BE49-F238E27FC236}">
                  <a16:creationId xmlns:a16="http://schemas.microsoft.com/office/drawing/2014/main" id="{77806928-47D6-5150-2C41-75AA04BE842C}"/>
                </a:ext>
              </a:extLst>
            </p:cNvPr>
            <p:cNvSpPr/>
            <p:nvPr/>
          </p:nvSpPr>
          <p:spPr>
            <a:xfrm>
              <a:off x="3560127" y="5379721"/>
              <a:ext cx="1524000" cy="228600"/>
            </a:xfrm>
            <a:prstGeom prst="frame">
              <a:avLst/>
            </a:prstGeom>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TextBox 7">
              <a:extLst>
                <a:ext uri="{FF2B5EF4-FFF2-40B4-BE49-F238E27FC236}">
                  <a16:creationId xmlns:a16="http://schemas.microsoft.com/office/drawing/2014/main" id="{8F64138F-6ECB-CA71-5D1A-1F4D9DEC9A74}"/>
                </a:ext>
              </a:extLst>
            </p:cNvPr>
            <p:cNvSpPr txBox="1"/>
            <p:nvPr/>
          </p:nvSpPr>
          <p:spPr>
            <a:xfrm>
              <a:off x="3560127" y="5074243"/>
              <a:ext cx="1917866" cy="1448795"/>
            </a:xfrm>
            <a:prstGeom prst="rect">
              <a:avLst/>
            </a:prstGeom>
            <a:solidFill>
              <a:schemeClr val="accent6">
                <a:lumMod val="40000"/>
                <a:lumOff val="60000"/>
              </a:schemeClr>
            </a:solidFill>
          </p:spPr>
          <p:txBody>
            <a:bodyPr wrap="square" rtlCol="0">
              <a:spAutoFit/>
            </a:bodyPr>
            <a:lstStyle/>
            <a:p>
              <a:pPr>
                <a:lnSpc>
                  <a:spcPct val="150000"/>
                </a:lnSpc>
              </a:pPr>
              <a:r>
                <a:rPr lang="fr-FR" sz="1050">
                  <a:latin typeface="Abadi" panose="020F0502020204030204" pitchFamily="34" charset="0"/>
                </a:rPr>
                <a:t>Evaluations :</a:t>
              </a:r>
            </a:p>
            <a:p>
              <a:pPr>
                <a:lnSpc>
                  <a:spcPct val="150000"/>
                </a:lnSpc>
              </a:pPr>
              <a:r>
                <a:rPr lang="fr-FR" sz="1050">
                  <a:latin typeface="Abadi" panose="020F0502020204030204" pitchFamily="34" charset="0"/>
                </a:rPr>
                <a:t>- Test d’entrée</a:t>
              </a:r>
            </a:p>
            <a:p>
              <a:pPr>
                <a:lnSpc>
                  <a:spcPct val="150000"/>
                </a:lnSpc>
              </a:pPr>
              <a:r>
                <a:rPr lang="fr-FR" sz="1050">
                  <a:latin typeface="Abadi" panose="020F0502020204030204" pitchFamily="34" charset="0"/>
                </a:rPr>
                <a:t>- Tests intermédiaires</a:t>
              </a:r>
            </a:p>
            <a:p>
              <a:pPr>
                <a:lnSpc>
                  <a:spcPct val="150000"/>
                </a:lnSpc>
              </a:pPr>
              <a:r>
                <a:rPr lang="fr-FR" sz="1050">
                  <a:latin typeface="Abadi" panose="020F0502020204030204" pitchFamily="34" charset="0"/>
                </a:rPr>
                <a:t>- Test de fin (à chaud)</a:t>
              </a:r>
            </a:p>
            <a:p>
              <a:pPr>
                <a:lnSpc>
                  <a:spcPct val="150000"/>
                </a:lnSpc>
              </a:pPr>
              <a:r>
                <a:rPr lang="fr-FR" sz="1050">
                  <a:latin typeface="Abadi" panose="020F0502020204030204" pitchFamily="34" charset="0"/>
                </a:rPr>
                <a:t>- Enquête de satisfaction</a:t>
              </a:r>
            </a:p>
            <a:p>
              <a:pPr>
                <a:lnSpc>
                  <a:spcPct val="150000"/>
                </a:lnSpc>
              </a:pPr>
              <a:endParaRPr lang="fr-FR" sz="700">
                <a:latin typeface="Abadi" panose="020F0502020204030204" pitchFamily="34" charset="0"/>
              </a:endParaRPr>
            </a:p>
          </p:txBody>
        </p:sp>
      </p:grpSp>
      <p:sp>
        <p:nvSpPr>
          <p:cNvPr id="14" name="TextBox 13">
            <a:extLst>
              <a:ext uri="{FF2B5EF4-FFF2-40B4-BE49-F238E27FC236}">
                <a16:creationId xmlns:a16="http://schemas.microsoft.com/office/drawing/2014/main" id="{C9097719-C2B7-ED58-3DDF-3C782723DCF4}"/>
              </a:ext>
            </a:extLst>
          </p:cNvPr>
          <p:cNvSpPr txBox="1"/>
          <p:nvPr/>
        </p:nvSpPr>
        <p:spPr>
          <a:xfrm>
            <a:off x="6705600" y="-18583"/>
            <a:ext cx="5486400" cy="670633"/>
          </a:xfrm>
          <a:prstGeom prst="rect">
            <a:avLst/>
          </a:prstGeom>
          <a:solidFill>
            <a:schemeClr val="accent6">
              <a:lumMod val="40000"/>
              <a:lumOff val="60000"/>
            </a:schemeClr>
          </a:solidFill>
        </p:spPr>
        <p:txBody>
          <a:bodyPr wrap="square" rtlCol="0">
            <a:spAutoFit/>
          </a:bodyPr>
          <a:lstStyle/>
          <a:p>
            <a:pPr>
              <a:lnSpc>
                <a:spcPct val="150000"/>
              </a:lnSpc>
            </a:pPr>
            <a:r>
              <a:rPr lang="fr-FR" sz="2800">
                <a:latin typeface="Abadi" panose="020F0502020204030204" pitchFamily="34" charset="0"/>
              </a:rPr>
              <a:t>- Test d’entrée - Correction</a:t>
            </a:r>
            <a:endParaRPr lang="fr-FR" sz="1600">
              <a:latin typeface="Abadi" panose="020F0502020204030204" pitchFamily="34" charset="0"/>
            </a:endParaRPr>
          </a:p>
        </p:txBody>
      </p:sp>
      <p:sp>
        <p:nvSpPr>
          <p:cNvPr id="7" name="TextBox 6">
            <a:extLst>
              <a:ext uri="{FF2B5EF4-FFF2-40B4-BE49-F238E27FC236}">
                <a16:creationId xmlns:a16="http://schemas.microsoft.com/office/drawing/2014/main" id="{AF7DD0D9-B337-6D3F-E087-69D9412BED6A}"/>
              </a:ext>
            </a:extLst>
          </p:cNvPr>
          <p:cNvSpPr txBox="1"/>
          <p:nvPr/>
        </p:nvSpPr>
        <p:spPr>
          <a:xfrm>
            <a:off x="2682240" y="902851"/>
            <a:ext cx="9332913" cy="4893647"/>
          </a:xfrm>
          <a:prstGeom prst="rect">
            <a:avLst/>
          </a:prstGeom>
          <a:noFill/>
        </p:spPr>
        <p:txBody>
          <a:bodyPr wrap="square">
            <a:spAutoFit/>
          </a:bodyPr>
          <a:lstStyle/>
          <a:p>
            <a:r>
              <a:rPr lang="fr-FR" sz="2400" b="1"/>
              <a:t>Partie 6 : Jalonner le parcours du (de la) tutoré(e)</a:t>
            </a:r>
          </a:p>
          <a:p>
            <a:pPr>
              <a:buFont typeface="+mj-lt"/>
              <a:buAutoNum type="arabicPeriod"/>
            </a:pPr>
            <a:r>
              <a:rPr lang="fr-FR" sz="2400" b="1"/>
              <a:t>Il est important de fixer des étapes intermédiaires pour mesurer les progrès du tutoré. (Vrai/Faux)</a:t>
            </a:r>
            <a:endParaRPr lang="fr-FR" sz="2400"/>
          </a:p>
          <a:p>
            <a:pPr marL="742950" lvl="1" indent="-285750">
              <a:buFont typeface="+mj-lt"/>
              <a:buAutoNum type="arabicPeriod"/>
            </a:pPr>
            <a:r>
              <a:rPr lang="fr-FR" sz="2400" b="1"/>
              <a:t>Réponse : Vrai</a:t>
            </a:r>
            <a:endParaRPr lang="fr-FR" sz="2400"/>
          </a:p>
          <a:p>
            <a:pPr marL="742950" lvl="1" indent="-285750">
              <a:buFont typeface="+mj-lt"/>
              <a:buAutoNum type="arabicPeriod"/>
            </a:pPr>
            <a:r>
              <a:rPr lang="fr-FR" sz="2400" b="1"/>
              <a:t>Justification :</a:t>
            </a:r>
            <a:r>
              <a:rPr lang="fr-FR" sz="2400"/>
              <a:t> Fixer des étapes intermédiaires permet de suivre les progrès, de motiver le tutoré en célébrant les petites réussites et d'ajuster les stratégies si nécessaire.</a:t>
            </a:r>
          </a:p>
          <a:p>
            <a:pPr>
              <a:buFont typeface="+mj-lt"/>
              <a:buAutoNum type="arabicPeriod"/>
            </a:pPr>
            <a:r>
              <a:rPr lang="fr-FR" sz="2400" b="1"/>
              <a:t>L'évaluation régulière des compétences du tutoré n'est pas nécessaire dans un parcours de tutelle. (Vrai/Faux)</a:t>
            </a:r>
            <a:endParaRPr lang="fr-FR" sz="2400"/>
          </a:p>
          <a:p>
            <a:pPr marL="742950" lvl="1" indent="-285750">
              <a:buFont typeface="+mj-lt"/>
              <a:buAutoNum type="arabicPeriod"/>
            </a:pPr>
            <a:r>
              <a:rPr lang="fr-FR" sz="2400" b="1"/>
              <a:t>Réponse : Faux</a:t>
            </a:r>
            <a:endParaRPr lang="fr-FR" sz="2400"/>
          </a:p>
          <a:p>
            <a:pPr marL="742950" lvl="1" indent="-285750">
              <a:buFont typeface="+mj-lt"/>
              <a:buAutoNum type="arabicPeriod"/>
            </a:pPr>
            <a:r>
              <a:rPr lang="fr-FR" sz="2400" b="1"/>
              <a:t>Justification :</a:t>
            </a:r>
            <a:r>
              <a:rPr lang="fr-FR" sz="2400"/>
              <a:t> L'évaluation régulière permet d'identifier les points forts et les domaines à améliorer, et de s'assurer que le tutoré progresse de manière cohérente vers ses objectifs.</a:t>
            </a:r>
          </a:p>
        </p:txBody>
      </p:sp>
    </p:spTree>
    <p:extLst>
      <p:ext uri="{BB962C8B-B14F-4D97-AF65-F5344CB8AC3E}">
        <p14:creationId xmlns:p14="http://schemas.microsoft.com/office/powerpoint/2010/main" val="2383257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9AE97E-7CBC-2AEA-6795-34F550BF4CA0}"/>
              </a:ext>
            </a:extLst>
          </p:cNvPr>
          <p:cNvPicPr>
            <a:picLocks noChangeAspect="1"/>
          </p:cNvPicPr>
          <p:nvPr/>
        </p:nvPicPr>
        <p:blipFill rotWithShape="1">
          <a:blip r:embed="rId3"/>
          <a:srcRect r="81250"/>
          <a:stretch/>
        </p:blipFill>
        <p:spPr>
          <a:xfrm>
            <a:off x="0" y="0"/>
            <a:ext cx="2286000" cy="6858000"/>
          </a:xfrm>
          <a:prstGeom prst="rect">
            <a:avLst/>
          </a:prstGeom>
        </p:spPr>
      </p:pic>
      <p:sp>
        <p:nvSpPr>
          <p:cNvPr id="6" name="Slide Number Placeholder 5">
            <a:extLst>
              <a:ext uri="{FF2B5EF4-FFF2-40B4-BE49-F238E27FC236}">
                <a16:creationId xmlns:a16="http://schemas.microsoft.com/office/drawing/2014/main" id="{D232D26D-8BFC-A3E0-4158-B95D82F5ED47}"/>
              </a:ext>
            </a:extLst>
          </p:cNvPr>
          <p:cNvSpPr>
            <a:spLocks noGrp="1"/>
          </p:cNvSpPr>
          <p:nvPr>
            <p:ph type="sldNum" sz="quarter" idx="12"/>
          </p:nvPr>
        </p:nvSpPr>
        <p:spPr>
          <a:xfrm>
            <a:off x="8610600" y="6356350"/>
            <a:ext cx="2743200" cy="365125"/>
          </a:xfrm>
        </p:spPr>
        <p:txBody>
          <a:bodyPr/>
          <a:lstStyle/>
          <a:p>
            <a:fld id="{60956841-A5C9-48A9-9178-E8725E2324B8}" type="slidenum">
              <a:rPr lang="fr-FR" altLang="fr-FR" smtClean="0"/>
              <a:pPr/>
              <a:t>15</a:t>
            </a:fld>
            <a:endParaRPr lang="fr-FR" altLang="fr-FR"/>
          </a:p>
        </p:txBody>
      </p:sp>
      <p:pic>
        <p:nvPicPr>
          <p:cNvPr id="4" name="Picture 3" descr="Colored organizers on shelves">
            <a:hlinkClick r:id="rId4" action="ppaction://hlinksldjump"/>
            <a:extLst>
              <a:ext uri="{FF2B5EF4-FFF2-40B4-BE49-F238E27FC236}">
                <a16:creationId xmlns:a16="http://schemas.microsoft.com/office/drawing/2014/main" id="{709D7688-F33E-1181-C51C-03F5D784CA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5" name="TextBox 4">
            <a:extLst>
              <a:ext uri="{FF2B5EF4-FFF2-40B4-BE49-F238E27FC236}">
                <a16:creationId xmlns:a16="http://schemas.microsoft.com/office/drawing/2014/main" id="{F60193FA-46A5-473B-DA95-9C041EF6E71A}"/>
              </a:ext>
            </a:extLst>
          </p:cNvPr>
          <p:cNvSpPr txBox="1"/>
          <p:nvPr/>
        </p:nvSpPr>
        <p:spPr>
          <a:xfrm>
            <a:off x="2315890" y="-4296"/>
            <a:ext cx="4389710" cy="646331"/>
          </a:xfrm>
          <a:prstGeom prst="rect">
            <a:avLst/>
          </a:prstGeom>
          <a:noFill/>
        </p:spPr>
        <p:txBody>
          <a:bodyPr wrap="square">
            <a:spAutoFit/>
          </a:bodyPr>
          <a:lstStyle/>
          <a:p>
            <a:pPr algn="ctr"/>
            <a:r>
              <a:rPr lang="fr-FR" sz="3600" b="1"/>
              <a:t>FORMATION TUTEUR</a:t>
            </a:r>
            <a:endParaRPr lang="fr-FR" sz="3600"/>
          </a:p>
        </p:txBody>
      </p:sp>
      <p:sp>
        <p:nvSpPr>
          <p:cNvPr id="13" name="Rectangle 12">
            <a:extLst>
              <a:ext uri="{FF2B5EF4-FFF2-40B4-BE49-F238E27FC236}">
                <a16:creationId xmlns:a16="http://schemas.microsoft.com/office/drawing/2014/main" id="{5CD38C66-E7D7-6780-EF2F-B010BA390D70}"/>
              </a:ext>
            </a:extLst>
          </p:cNvPr>
          <p:cNvSpPr/>
          <p:nvPr/>
        </p:nvSpPr>
        <p:spPr>
          <a:xfrm>
            <a:off x="60960" y="2225040"/>
            <a:ext cx="2179320" cy="4587240"/>
          </a:xfrm>
          <a:prstGeom prst="rect">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Picture 2" descr="Close-up of person writing">
            <a:extLst>
              <a:ext uri="{FF2B5EF4-FFF2-40B4-BE49-F238E27FC236}">
                <a16:creationId xmlns:a16="http://schemas.microsoft.com/office/drawing/2014/main" id="{05F072E5-5492-0B81-CC9C-F3E136E8EA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150" y="2802553"/>
            <a:ext cx="1659619" cy="1106860"/>
          </a:xfrm>
          <a:prstGeom prst="rect">
            <a:avLst/>
          </a:prstGeom>
          <a:ln w="76200">
            <a:solidFill>
              <a:schemeClr val="bg1"/>
            </a:solidFill>
          </a:ln>
        </p:spPr>
      </p:pic>
      <p:grpSp>
        <p:nvGrpSpPr>
          <p:cNvPr id="12" name="Group 11">
            <a:extLst>
              <a:ext uri="{FF2B5EF4-FFF2-40B4-BE49-F238E27FC236}">
                <a16:creationId xmlns:a16="http://schemas.microsoft.com/office/drawing/2014/main" id="{5A513AB4-AB56-3FF8-0AC0-362B923D58AC}"/>
              </a:ext>
            </a:extLst>
          </p:cNvPr>
          <p:cNvGrpSpPr/>
          <p:nvPr/>
        </p:nvGrpSpPr>
        <p:grpSpPr>
          <a:xfrm>
            <a:off x="176847" y="4799923"/>
            <a:ext cx="1917866" cy="1448795"/>
            <a:chOff x="3560127" y="5074243"/>
            <a:chExt cx="1917866" cy="1448795"/>
          </a:xfrm>
        </p:grpSpPr>
        <p:sp>
          <p:nvSpPr>
            <p:cNvPr id="11" name="Frame 10">
              <a:extLst>
                <a:ext uri="{FF2B5EF4-FFF2-40B4-BE49-F238E27FC236}">
                  <a16:creationId xmlns:a16="http://schemas.microsoft.com/office/drawing/2014/main" id="{77806928-47D6-5150-2C41-75AA04BE842C}"/>
                </a:ext>
              </a:extLst>
            </p:cNvPr>
            <p:cNvSpPr/>
            <p:nvPr/>
          </p:nvSpPr>
          <p:spPr>
            <a:xfrm>
              <a:off x="3560127" y="5379721"/>
              <a:ext cx="1524000" cy="228600"/>
            </a:xfrm>
            <a:prstGeom prst="frame">
              <a:avLst/>
            </a:prstGeom>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TextBox 7">
              <a:extLst>
                <a:ext uri="{FF2B5EF4-FFF2-40B4-BE49-F238E27FC236}">
                  <a16:creationId xmlns:a16="http://schemas.microsoft.com/office/drawing/2014/main" id="{8F64138F-6ECB-CA71-5D1A-1F4D9DEC9A74}"/>
                </a:ext>
              </a:extLst>
            </p:cNvPr>
            <p:cNvSpPr txBox="1"/>
            <p:nvPr/>
          </p:nvSpPr>
          <p:spPr>
            <a:xfrm>
              <a:off x="3560127" y="5074243"/>
              <a:ext cx="1917866" cy="1448795"/>
            </a:xfrm>
            <a:prstGeom prst="rect">
              <a:avLst/>
            </a:prstGeom>
            <a:solidFill>
              <a:schemeClr val="accent6">
                <a:lumMod val="40000"/>
                <a:lumOff val="60000"/>
              </a:schemeClr>
            </a:solidFill>
          </p:spPr>
          <p:txBody>
            <a:bodyPr wrap="square" rtlCol="0">
              <a:spAutoFit/>
            </a:bodyPr>
            <a:lstStyle/>
            <a:p>
              <a:pPr>
                <a:lnSpc>
                  <a:spcPct val="150000"/>
                </a:lnSpc>
              </a:pPr>
              <a:r>
                <a:rPr lang="fr-FR" sz="1050">
                  <a:latin typeface="Abadi" panose="020F0502020204030204" pitchFamily="34" charset="0"/>
                </a:rPr>
                <a:t>Evaluations :</a:t>
              </a:r>
            </a:p>
            <a:p>
              <a:pPr>
                <a:lnSpc>
                  <a:spcPct val="150000"/>
                </a:lnSpc>
              </a:pPr>
              <a:r>
                <a:rPr lang="fr-FR" sz="1050">
                  <a:latin typeface="Abadi" panose="020F0502020204030204" pitchFamily="34" charset="0"/>
                </a:rPr>
                <a:t>- Test d’entrée</a:t>
              </a:r>
            </a:p>
            <a:p>
              <a:pPr>
                <a:lnSpc>
                  <a:spcPct val="150000"/>
                </a:lnSpc>
              </a:pPr>
              <a:r>
                <a:rPr lang="fr-FR" sz="1050">
                  <a:latin typeface="Abadi" panose="020F0502020204030204" pitchFamily="34" charset="0"/>
                </a:rPr>
                <a:t>- Tests intermédiaires</a:t>
              </a:r>
            </a:p>
            <a:p>
              <a:pPr>
                <a:lnSpc>
                  <a:spcPct val="150000"/>
                </a:lnSpc>
              </a:pPr>
              <a:r>
                <a:rPr lang="fr-FR" sz="1050">
                  <a:latin typeface="Abadi" panose="020F0502020204030204" pitchFamily="34" charset="0"/>
                </a:rPr>
                <a:t>- Test de fin (à chaud)</a:t>
              </a:r>
            </a:p>
            <a:p>
              <a:pPr>
                <a:lnSpc>
                  <a:spcPct val="150000"/>
                </a:lnSpc>
              </a:pPr>
              <a:r>
                <a:rPr lang="fr-FR" sz="1050">
                  <a:latin typeface="Abadi" panose="020F0502020204030204" pitchFamily="34" charset="0"/>
                </a:rPr>
                <a:t>- Enquête de satisfaction</a:t>
              </a:r>
            </a:p>
            <a:p>
              <a:pPr>
                <a:lnSpc>
                  <a:spcPct val="150000"/>
                </a:lnSpc>
              </a:pPr>
              <a:endParaRPr lang="fr-FR" sz="700">
                <a:latin typeface="Abadi" panose="020F0502020204030204" pitchFamily="34" charset="0"/>
              </a:endParaRPr>
            </a:p>
          </p:txBody>
        </p:sp>
      </p:grpSp>
      <p:sp>
        <p:nvSpPr>
          <p:cNvPr id="14" name="TextBox 13">
            <a:extLst>
              <a:ext uri="{FF2B5EF4-FFF2-40B4-BE49-F238E27FC236}">
                <a16:creationId xmlns:a16="http://schemas.microsoft.com/office/drawing/2014/main" id="{C9097719-C2B7-ED58-3DDF-3C782723DCF4}"/>
              </a:ext>
            </a:extLst>
          </p:cNvPr>
          <p:cNvSpPr txBox="1"/>
          <p:nvPr/>
        </p:nvSpPr>
        <p:spPr>
          <a:xfrm>
            <a:off x="6705600" y="-18583"/>
            <a:ext cx="5486400" cy="670633"/>
          </a:xfrm>
          <a:prstGeom prst="rect">
            <a:avLst/>
          </a:prstGeom>
          <a:solidFill>
            <a:schemeClr val="accent6">
              <a:lumMod val="40000"/>
              <a:lumOff val="60000"/>
            </a:schemeClr>
          </a:solidFill>
        </p:spPr>
        <p:txBody>
          <a:bodyPr wrap="square" rtlCol="0">
            <a:spAutoFit/>
          </a:bodyPr>
          <a:lstStyle/>
          <a:p>
            <a:pPr>
              <a:lnSpc>
                <a:spcPct val="150000"/>
              </a:lnSpc>
            </a:pPr>
            <a:r>
              <a:rPr lang="fr-FR" sz="2800">
                <a:latin typeface="Abadi" panose="020F0502020204030204" pitchFamily="34" charset="0"/>
              </a:rPr>
              <a:t>- Test d’entrée - Correction</a:t>
            </a:r>
            <a:endParaRPr lang="fr-FR" sz="1600">
              <a:latin typeface="Abadi" panose="020F0502020204030204" pitchFamily="34" charset="0"/>
            </a:endParaRPr>
          </a:p>
        </p:txBody>
      </p:sp>
      <p:sp>
        <p:nvSpPr>
          <p:cNvPr id="7" name="TextBox 6">
            <a:extLst>
              <a:ext uri="{FF2B5EF4-FFF2-40B4-BE49-F238E27FC236}">
                <a16:creationId xmlns:a16="http://schemas.microsoft.com/office/drawing/2014/main" id="{AF7DD0D9-B337-6D3F-E087-69D9412BED6A}"/>
              </a:ext>
            </a:extLst>
          </p:cNvPr>
          <p:cNvSpPr txBox="1"/>
          <p:nvPr/>
        </p:nvSpPr>
        <p:spPr>
          <a:xfrm>
            <a:off x="2682240" y="902851"/>
            <a:ext cx="9332913" cy="5262979"/>
          </a:xfrm>
          <a:prstGeom prst="rect">
            <a:avLst/>
          </a:prstGeom>
          <a:noFill/>
        </p:spPr>
        <p:txBody>
          <a:bodyPr wrap="square">
            <a:spAutoFit/>
          </a:bodyPr>
          <a:lstStyle/>
          <a:p>
            <a:r>
              <a:rPr lang="fr-FR" sz="2400" b="1"/>
              <a:t>Partie 7 : Agir avant qu'il ne soit trop tard</a:t>
            </a:r>
          </a:p>
          <a:p>
            <a:pPr>
              <a:buFont typeface="+mj-lt"/>
              <a:buAutoNum type="arabicPeriod"/>
            </a:pPr>
            <a:r>
              <a:rPr lang="fr-FR" sz="2400" b="1"/>
              <a:t>Il est crucial d'intervenir rapidement lorsqu'un tutoré montre des signes de découragement. (Vrai/Faux)</a:t>
            </a:r>
            <a:endParaRPr lang="fr-FR" sz="2400"/>
          </a:p>
          <a:p>
            <a:pPr marL="742950" lvl="1" indent="-285750">
              <a:buFont typeface="+mj-lt"/>
              <a:buAutoNum type="arabicPeriod"/>
            </a:pPr>
            <a:r>
              <a:rPr lang="fr-FR" sz="2400" b="1"/>
              <a:t>Réponse : Vrai</a:t>
            </a:r>
            <a:endParaRPr lang="fr-FR" sz="2400"/>
          </a:p>
          <a:p>
            <a:pPr marL="742950" lvl="1" indent="-285750">
              <a:buFont typeface="+mj-lt"/>
              <a:buAutoNum type="arabicPeriod"/>
            </a:pPr>
            <a:r>
              <a:rPr lang="fr-FR" sz="2400" b="1"/>
              <a:t>Justification :</a:t>
            </a:r>
            <a:r>
              <a:rPr lang="fr-FR" sz="2400"/>
              <a:t> Intervenir rapidement peut aider à remonter le moral du tutoré, à résoudre les difficultés avant qu'elles ne s'aggravent et à éviter un décrochage scolaire ou un abandon de l'apprentissage.</a:t>
            </a:r>
          </a:p>
          <a:p>
            <a:pPr>
              <a:buFont typeface="+mj-lt"/>
              <a:buAutoNum type="arabicPeriod"/>
            </a:pPr>
            <a:r>
              <a:rPr lang="fr-FR" sz="2400" b="1"/>
              <a:t>Attendre que le tutoré demande de l'aide est la meilleure stratégie pour gérer les problèmes. (Vrai/Faux)</a:t>
            </a:r>
            <a:endParaRPr lang="fr-FR" sz="2400"/>
          </a:p>
          <a:p>
            <a:pPr marL="742950" lvl="1" indent="-285750">
              <a:buFont typeface="+mj-lt"/>
              <a:buAutoNum type="arabicPeriod"/>
            </a:pPr>
            <a:r>
              <a:rPr lang="fr-FR" sz="2400" b="1"/>
              <a:t>Réponse : Faux</a:t>
            </a:r>
            <a:endParaRPr lang="fr-FR" sz="2400"/>
          </a:p>
          <a:p>
            <a:pPr marL="742950" lvl="1" indent="-285750">
              <a:buFont typeface="+mj-lt"/>
              <a:buAutoNum type="arabicPeriod"/>
            </a:pPr>
            <a:r>
              <a:rPr lang="fr-FR" sz="2400" b="1"/>
              <a:t>Justification :</a:t>
            </a:r>
            <a:r>
              <a:rPr lang="fr-FR" sz="2400"/>
              <a:t> Attendre que le tutoré demande de l'aide peut retarder la résolution des problèmes. Il est préférable que le tuteur soit proactif, observe les signes de difficultés et propose son aide rapidement.</a:t>
            </a:r>
          </a:p>
        </p:txBody>
      </p:sp>
    </p:spTree>
    <p:extLst>
      <p:ext uri="{BB962C8B-B14F-4D97-AF65-F5344CB8AC3E}">
        <p14:creationId xmlns:p14="http://schemas.microsoft.com/office/powerpoint/2010/main" val="1475678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a:extLst>
              <a:ext uri="{FF2B5EF4-FFF2-40B4-BE49-F238E27FC236}">
                <a16:creationId xmlns:a16="http://schemas.microsoft.com/office/drawing/2014/main" id="{94B861EA-272A-967B-9C6F-BA1442E3FE52}"/>
              </a:ext>
            </a:extLst>
          </p:cNvPr>
          <p:cNvSpPr>
            <a:spLocks noChangeArrowheads="1"/>
          </p:cNvSpPr>
          <p:nvPr/>
        </p:nvSpPr>
        <p:spPr bwMode="auto">
          <a:xfrm>
            <a:off x="2315890" y="642034"/>
            <a:ext cx="9876110" cy="6215965"/>
          </a:xfrm>
          <a:prstGeom prst="rect">
            <a:avLst/>
          </a:prstGeom>
          <a:solidFill>
            <a:srgbClr val="FA3262">
              <a:alpha val="83136"/>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GB" altLang="fr-FR"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12677" name="Text Box 5">
            <a:extLst>
              <a:ext uri="{FF2B5EF4-FFF2-40B4-BE49-F238E27FC236}">
                <a16:creationId xmlns:a16="http://schemas.microsoft.com/office/drawing/2014/main" id="{7508DA34-27AC-E477-CE8F-FC525F1A831A}"/>
              </a:ext>
            </a:extLst>
          </p:cNvPr>
          <p:cNvSpPr txBox="1">
            <a:spLocks noChangeArrowheads="1"/>
          </p:cNvSpPr>
          <p:nvPr/>
        </p:nvSpPr>
        <p:spPr bwMode="auto">
          <a:xfrm>
            <a:off x="2315889" y="666800"/>
            <a:ext cx="98761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lnSpc>
                <a:spcPct val="100000"/>
              </a:lnSpc>
              <a:spcBef>
                <a:spcPct val="50000"/>
              </a:spcBef>
              <a:spcAft>
                <a:spcPct val="0"/>
              </a:spcAft>
              <a:buClrTx/>
              <a:buSzTx/>
              <a:buFontTx/>
              <a:buNone/>
              <a:tabLst/>
              <a:defRPr/>
            </a:pPr>
            <a:r>
              <a:rPr kumimoji="0" lang="en-GB" altLang="fr-FR" sz="32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SOMMAIRE</a:t>
            </a: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3337559" y="1716723"/>
            <a:ext cx="7382829"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Partie</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1 Les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enjeux</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du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tutorat</a:t>
            </a:r>
            <a:endPar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endParaRPr>
          </a:p>
          <a:p>
            <a:pPr marL="0" marR="0" lvl="0" indent="0" defTabSz="457200" rtl="0" eaLnBrk="0" fontAlgn="base" latinLnBrk="0" hangingPunct="0">
              <a:spcBef>
                <a:spcPct val="50000"/>
              </a:spcBef>
              <a:spcAft>
                <a:spcPct val="0"/>
              </a:spcAft>
              <a:buClrTx/>
              <a:buSzTx/>
              <a:buFontTx/>
              <a:buNone/>
              <a:tabLst/>
              <a:defRPr/>
            </a:pPr>
            <a:r>
              <a:rPr lang="en-GB" altLang="fr-FR" sz="2800" b="1" err="1">
                <a:solidFill>
                  <a:prstClr val="white"/>
                </a:solidFill>
                <a:latin typeface="Garamond" panose="02020404030301010803" pitchFamily="18" charset="0"/>
              </a:rPr>
              <a:t>Partie</a:t>
            </a:r>
            <a:r>
              <a:rPr lang="en-GB" altLang="fr-FR" sz="2800" b="1">
                <a:solidFill>
                  <a:prstClr val="white"/>
                </a:solidFill>
                <a:latin typeface="Garamond" panose="02020404030301010803" pitchFamily="18" charset="0"/>
              </a:rPr>
              <a:t> 2 Les </a:t>
            </a:r>
            <a:r>
              <a:rPr lang="en-GB" altLang="fr-FR" sz="2800" b="1" err="1">
                <a:solidFill>
                  <a:prstClr val="white"/>
                </a:solidFill>
                <a:latin typeface="Garamond" panose="02020404030301010803" pitchFamily="18" charset="0"/>
              </a:rPr>
              <a:t>besoins</a:t>
            </a:r>
            <a:r>
              <a:rPr lang="en-GB" altLang="fr-FR" sz="2800" b="1">
                <a:solidFill>
                  <a:prstClr val="white"/>
                </a:solidFill>
                <a:latin typeface="Garamond" panose="02020404030301010803" pitchFamily="18" charset="0"/>
              </a:rPr>
              <a:t> et </a:t>
            </a:r>
            <a:r>
              <a:rPr lang="en-GB" altLang="fr-FR" sz="2800" b="1" err="1">
                <a:solidFill>
                  <a:prstClr val="white"/>
                </a:solidFill>
                <a:latin typeface="Garamond" panose="02020404030301010803" pitchFamily="18" charset="0"/>
              </a:rPr>
              <a:t>attentes</a:t>
            </a:r>
            <a:r>
              <a:rPr lang="en-GB" altLang="fr-FR" sz="2800" b="1">
                <a:solidFill>
                  <a:prstClr val="white"/>
                </a:solidFill>
                <a:latin typeface="Garamond" panose="02020404030301010803" pitchFamily="18" charset="0"/>
              </a:rPr>
              <a:t> des </a:t>
            </a:r>
            <a:r>
              <a:rPr lang="en-GB" altLang="fr-FR" sz="2800" b="1" err="1">
                <a:solidFill>
                  <a:prstClr val="white"/>
                </a:solidFill>
                <a:latin typeface="Garamond" panose="02020404030301010803" pitchFamily="18" charset="0"/>
              </a:rPr>
              <a:t>tutoré</a:t>
            </a:r>
            <a:r>
              <a:rPr lang="en-GB" altLang="fr-FR" sz="2800" b="1">
                <a:solidFill>
                  <a:prstClr val="white"/>
                </a:solidFill>
                <a:latin typeface="Garamond" panose="02020404030301010803" pitchFamily="18" charset="0"/>
              </a:rPr>
              <a:t>(e)s</a:t>
            </a:r>
          </a:p>
          <a:p>
            <a:pPr marL="0" marR="0" lvl="0" indent="0" defTabSz="457200" rtl="0" eaLnBrk="0" fontAlgn="base" latinLnBrk="0" hangingPunct="0">
              <a:spcBef>
                <a:spcPct val="50000"/>
              </a:spcBef>
              <a:spcAft>
                <a:spcPct val="0"/>
              </a:spcAft>
              <a:buClrTx/>
              <a:buSzTx/>
              <a:buFontTx/>
              <a:buNone/>
              <a:tabLst/>
              <a:defRPr/>
            </a:pP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Partie</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3 Assumer son role de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tuteur</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tutrice</a:t>
            </a:r>
            <a:endPar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endParaRPr>
          </a:p>
          <a:p>
            <a:pPr marL="0" marR="0" lvl="0" indent="0" defTabSz="457200" rtl="0" eaLnBrk="0" fontAlgn="base" latinLnBrk="0" hangingPunct="0">
              <a:spcBef>
                <a:spcPct val="50000"/>
              </a:spcBef>
              <a:spcAft>
                <a:spcPct val="0"/>
              </a:spcAft>
              <a:buClrTx/>
              <a:buSzTx/>
              <a:buFontTx/>
              <a:buNone/>
              <a:tabLst/>
              <a:defRPr/>
            </a:pPr>
            <a:r>
              <a:rPr lang="en-GB" altLang="fr-FR" sz="2800" b="1" err="1">
                <a:solidFill>
                  <a:prstClr val="white"/>
                </a:solidFill>
                <a:latin typeface="Garamond" panose="02020404030301010803" pitchFamily="18" charset="0"/>
              </a:rPr>
              <a:t>Partie</a:t>
            </a:r>
            <a:r>
              <a:rPr lang="en-GB" altLang="fr-FR" sz="2800" b="1">
                <a:solidFill>
                  <a:prstClr val="white"/>
                </a:solidFill>
                <a:latin typeface="Garamond" panose="02020404030301010803" pitchFamily="18" charset="0"/>
              </a:rPr>
              <a:t> 4 </a:t>
            </a:r>
            <a:r>
              <a:rPr lang="en-GB" altLang="fr-FR" sz="2800" b="1" err="1">
                <a:solidFill>
                  <a:prstClr val="white"/>
                </a:solidFill>
                <a:latin typeface="Garamond" panose="02020404030301010803" pitchFamily="18" charset="0"/>
              </a:rPr>
              <a:t>Accueillir</a:t>
            </a:r>
            <a:r>
              <a:rPr lang="en-GB" altLang="fr-FR" sz="2800" b="1">
                <a:solidFill>
                  <a:prstClr val="white"/>
                </a:solidFill>
                <a:latin typeface="Garamond" panose="02020404030301010803" pitchFamily="18" charset="0"/>
              </a:rPr>
              <a:t> un(e) </a:t>
            </a:r>
            <a:r>
              <a:rPr lang="en-GB" altLang="fr-FR" sz="2800" b="1" err="1">
                <a:solidFill>
                  <a:prstClr val="white"/>
                </a:solidFill>
                <a:latin typeface="Garamond" panose="02020404030301010803" pitchFamily="18" charset="0"/>
              </a:rPr>
              <a:t>tutoré</a:t>
            </a:r>
            <a:r>
              <a:rPr lang="en-GB" altLang="fr-FR" sz="2800" b="1">
                <a:solidFill>
                  <a:prstClr val="white"/>
                </a:solidFill>
                <a:latin typeface="Garamond" panose="02020404030301010803" pitchFamily="18" charset="0"/>
              </a:rPr>
              <a:t>(e)</a:t>
            </a:r>
          </a:p>
          <a:p>
            <a:pPr marL="0" marR="0" lvl="0" indent="0" defTabSz="457200" rtl="0" eaLnBrk="0" fontAlgn="base" latinLnBrk="0" hangingPunct="0">
              <a:spcBef>
                <a:spcPct val="50000"/>
              </a:spcBef>
              <a:spcAft>
                <a:spcPct val="0"/>
              </a:spcAft>
              <a:buClrTx/>
              <a:buSzTx/>
              <a:buFontTx/>
              <a:buNone/>
              <a:tabLst/>
              <a:defRPr/>
            </a:pP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Partie</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5 La transmission du savoir</a:t>
            </a:r>
          </a:p>
          <a:p>
            <a:pPr marL="0" marR="0" lvl="0" indent="0" defTabSz="457200" rtl="0" eaLnBrk="0" fontAlgn="base" latinLnBrk="0" hangingPunct="0">
              <a:spcBef>
                <a:spcPct val="50000"/>
              </a:spcBef>
              <a:spcAft>
                <a:spcPct val="0"/>
              </a:spcAft>
              <a:buClrTx/>
              <a:buSzTx/>
              <a:buFontTx/>
              <a:buNone/>
              <a:tabLst/>
              <a:defRPr/>
            </a:pPr>
            <a:r>
              <a:rPr lang="en-GB" altLang="fr-FR" sz="2800" b="1" err="1">
                <a:solidFill>
                  <a:prstClr val="white"/>
                </a:solidFill>
                <a:latin typeface="Garamond" panose="02020404030301010803" pitchFamily="18" charset="0"/>
              </a:rPr>
              <a:t>Partie</a:t>
            </a:r>
            <a:r>
              <a:rPr lang="en-GB" altLang="fr-FR" sz="2800" b="1">
                <a:solidFill>
                  <a:prstClr val="white"/>
                </a:solidFill>
                <a:latin typeface="Garamond" panose="02020404030301010803" pitchFamily="18" charset="0"/>
              </a:rPr>
              <a:t> 6 </a:t>
            </a:r>
            <a:r>
              <a:rPr lang="en-GB" altLang="fr-FR" sz="2800" b="1" err="1">
                <a:solidFill>
                  <a:prstClr val="white"/>
                </a:solidFill>
                <a:latin typeface="Garamond" panose="02020404030301010803" pitchFamily="18" charset="0"/>
              </a:rPr>
              <a:t>Jalonner</a:t>
            </a:r>
            <a:r>
              <a:rPr lang="en-GB" altLang="fr-FR" sz="2800" b="1">
                <a:solidFill>
                  <a:prstClr val="white"/>
                </a:solidFill>
                <a:latin typeface="Garamond" panose="02020404030301010803" pitchFamily="18" charset="0"/>
              </a:rPr>
              <a:t> le </a:t>
            </a:r>
            <a:r>
              <a:rPr lang="en-GB" altLang="fr-FR" sz="2800" b="1" err="1">
                <a:solidFill>
                  <a:prstClr val="white"/>
                </a:solidFill>
                <a:latin typeface="Garamond" panose="02020404030301010803" pitchFamily="18" charset="0"/>
              </a:rPr>
              <a:t>parcours</a:t>
            </a:r>
            <a:r>
              <a:rPr lang="en-GB" altLang="fr-FR" sz="2800" b="1">
                <a:solidFill>
                  <a:prstClr val="white"/>
                </a:solidFill>
                <a:latin typeface="Garamond" panose="02020404030301010803" pitchFamily="18" charset="0"/>
              </a:rPr>
              <a:t> du (de la) </a:t>
            </a:r>
            <a:r>
              <a:rPr lang="en-GB" altLang="fr-FR" sz="2800" b="1" err="1">
                <a:solidFill>
                  <a:prstClr val="white"/>
                </a:solidFill>
                <a:latin typeface="Garamond" panose="02020404030301010803" pitchFamily="18" charset="0"/>
              </a:rPr>
              <a:t>tutoré</a:t>
            </a:r>
            <a:r>
              <a:rPr lang="en-GB" altLang="fr-FR" sz="2800" b="1">
                <a:solidFill>
                  <a:prstClr val="white"/>
                </a:solidFill>
                <a:latin typeface="Garamond" panose="02020404030301010803" pitchFamily="18" charset="0"/>
              </a:rPr>
              <a:t>(e)</a:t>
            </a:r>
          </a:p>
          <a:p>
            <a:pPr marL="0" marR="0" lvl="0" indent="0" defTabSz="457200" rtl="0" eaLnBrk="0" fontAlgn="base" latinLnBrk="0" hangingPunct="0">
              <a:spcBef>
                <a:spcPct val="50000"/>
              </a:spcBef>
              <a:spcAft>
                <a:spcPct val="0"/>
              </a:spcAft>
              <a:buClrTx/>
              <a:buSzTx/>
              <a:buFontTx/>
              <a:buNone/>
              <a:tabLst/>
              <a:defRPr/>
            </a:pP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Partie</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7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Agir</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avant</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qu’il</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ne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soit</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trop tard</a:t>
            </a:r>
          </a:p>
        </p:txBody>
      </p:sp>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pic>
        <p:nvPicPr>
          <p:cNvPr id="5" name="Picture 4" descr="Colored organizers on shelves">
            <a:extLst>
              <a:ext uri="{FF2B5EF4-FFF2-40B4-BE49-F238E27FC236}">
                <a16:creationId xmlns:a16="http://schemas.microsoft.com/office/drawing/2014/main" id="{49E35A7E-84EC-8865-7948-E5D7E2A94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349262" y="2349261"/>
            <a:ext cx="7014415" cy="2315889"/>
          </a:xfrm>
          <a:prstGeom prst="rect">
            <a:avLst/>
          </a:prstGeom>
        </p:spPr>
      </p:pic>
      <p:sp>
        <p:nvSpPr>
          <p:cNvPr id="6" name="Slide Number Placeholder 5">
            <a:extLst>
              <a:ext uri="{FF2B5EF4-FFF2-40B4-BE49-F238E27FC236}">
                <a16:creationId xmlns:a16="http://schemas.microsoft.com/office/drawing/2014/main" id="{D232D26D-8BFC-A3E0-4158-B95D82F5ED47}"/>
              </a:ext>
            </a:extLst>
          </p:cNvPr>
          <p:cNvSpPr>
            <a:spLocks noGrp="1"/>
          </p:cNvSpPr>
          <p:nvPr>
            <p:ph type="sldNum" sz="quarter" idx="12"/>
          </p:nvPr>
        </p:nvSpPr>
        <p:spPr/>
        <p:txBody>
          <a:bodyPr/>
          <a:lstStyle/>
          <a:p>
            <a:pPr>
              <a:defRPr/>
            </a:pPr>
            <a:fld id="{60956841-A5C9-48A9-9178-E8725E2324B8}" type="slidenum">
              <a:rPr lang="fr-FR" altLang="fr-FR" smtClean="0"/>
              <a:pPr>
                <a:defRPr/>
              </a:pPr>
              <a:t>16</a:t>
            </a:fld>
            <a:endParaRPr lang="fr-FR" altLang="fr-FR"/>
          </a:p>
        </p:txBody>
      </p:sp>
      <p:sp>
        <p:nvSpPr>
          <p:cNvPr id="8" name="TextBox 7">
            <a:extLst>
              <a:ext uri="{FF2B5EF4-FFF2-40B4-BE49-F238E27FC236}">
                <a16:creationId xmlns:a16="http://schemas.microsoft.com/office/drawing/2014/main" id="{7B52C70E-9C06-DCD4-037E-6EC23F6646FB}"/>
              </a:ext>
            </a:extLst>
          </p:cNvPr>
          <p:cNvSpPr txBox="1"/>
          <p:nvPr/>
        </p:nvSpPr>
        <p:spPr>
          <a:xfrm>
            <a:off x="2315890" y="-4296"/>
            <a:ext cx="9876110" cy="646331"/>
          </a:xfrm>
          <a:prstGeom prst="rect">
            <a:avLst/>
          </a:prstGeom>
          <a:no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42391" y="80629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1</a:t>
            </a:r>
          </a:p>
        </p:txBody>
      </p:sp>
      <p:sp>
        <p:nvSpPr>
          <p:cNvPr id="2" name="Frame 1">
            <a:extLst>
              <a:ext uri="{FF2B5EF4-FFF2-40B4-BE49-F238E27FC236}">
                <a16:creationId xmlns:a16="http://schemas.microsoft.com/office/drawing/2014/main" id="{656CDAE3-DF2F-8DB2-C2EA-30DCB5B3457C}"/>
              </a:ext>
            </a:extLst>
          </p:cNvPr>
          <p:cNvSpPr/>
          <p:nvPr/>
        </p:nvSpPr>
        <p:spPr>
          <a:xfrm>
            <a:off x="3215046" y="1652726"/>
            <a:ext cx="8275111"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580220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2677"/>
                                        </p:tgtEl>
                                        <p:attrNameLst>
                                          <p:attrName>style.visibility</p:attrName>
                                        </p:attrNameLst>
                                      </p:cBhvr>
                                      <p:to>
                                        <p:strVal val="visible"/>
                                      </p:to>
                                    </p:set>
                                    <p:animEffect transition="in" filter="fade">
                                      <p:cBhvr>
                                        <p:cTn id="11" dur="1000"/>
                                        <p:tgtEl>
                                          <p:spTgt spid="412677"/>
                                        </p:tgtEl>
                                      </p:cBhvr>
                                    </p:animEffect>
                                  </p:childTnLst>
                                </p:cTn>
                              </p:par>
                              <p:par>
                                <p:cTn id="12" presetID="10" presetClass="entr" presetSubtype="0" fill="hold" nodeType="withEffect">
                                  <p:stCondLst>
                                    <p:cond delay="0"/>
                                  </p:stCondLst>
                                  <p:childTnLst>
                                    <p:set>
                                      <p:cBhvr>
                                        <p:cTn id="13" dur="1" fill="hold">
                                          <p:stCondLst>
                                            <p:cond delay="0"/>
                                          </p:stCondLst>
                                        </p:cTn>
                                        <p:tgtEl>
                                          <p:spTgt spid="412674"/>
                                        </p:tgtEl>
                                        <p:attrNameLst>
                                          <p:attrName>style.visibility</p:attrName>
                                        </p:attrNameLst>
                                      </p:cBhvr>
                                      <p:to>
                                        <p:strVal val="visible"/>
                                      </p:to>
                                    </p:set>
                                    <p:animEffect transition="in" filter="fade">
                                      <p:cBhvr>
                                        <p:cTn id="14" dur="500"/>
                                        <p:tgtEl>
                                          <p:spTgt spid="412674"/>
                                        </p:tgtEl>
                                      </p:cBhvr>
                                    </p:animEffect>
                                  </p:childTnLst>
                                </p:cTn>
                              </p:par>
                              <p:par>
                                <p:cTn id="15" presetID="2" presetClass="entr" presetSubtype="8" fill="hold"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 calcmode="lin" valueType="num">
                                      <p:cBhvr additive="base">
                                        <p:cTn id="21"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7">
                                            <p:txEl>
                                              <p:pRg st="1" end="1"/>
                                            </p:txEl>
                                          </p:spTgt>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 calcmode="lin" valueType="num">
                                      <p:cBhvr additive="base">
                                        <p:cTn id="29"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7">
                                            <p:txEl>
                                              <p:pRg st="3" end="3"/>
                                            </p:txEl>
                                          </p:spTgt>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 calcmode="lin" valueType="num">
                                      <p:cBhvr additive="base">
                                        <p:cTn id="33"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7">
                                            <p:txEl>
                                              <p:pRg st="4" end="4"/>
                                            </p:txEl>
                                          </p:spTgt>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7">
                                            <p:txEl>
                                              <p:pRg st="6" end="6"/>
                                            </p:txEl>
                                          </p:spTgt>
                                        </p:tgtEl>
                                        <p:attrNameLst>
                                          <p:attrName>style.visibility</p:attrName>
                                        </p:attrNameLst>
                                      </p:cBhvr>
                                      <p:to>
                                        <p:strVal val="visible"/>
                                      </p:to>
                                    </p:set>
                                    <p:anim calcmode="lin" valueType="num">
                                      <p:cBhvr additive="base">
                                        <p:cTn id="41" dur="5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circle(in)">
                                      <p:cBhvr>
                                        <p:cTn id="47" dur="2000"/>
                                        <p:tgtEl>
                                          <p:spTgt spid="2"/>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heel(1)">
                                      <p:cBhvr>
                                        <p:cTn id="5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4" grpId="0" animBg="1"/>
      <p:bldP spid="412677" grpId="0"/>
      <p:bldP spid="7" grpId="0"/>
      <p:bldP spid="3"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1</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1" name="Picture 10" descr="Black chess pieces arranged on a chessboard">
            <a:extLst>
              <a:ext uri="{FF2B5EF4-FFF2-40B4-BE49-F238E27FC236}">
                <a16:creationId xmlns:a16="http://schemas.microsoft.com/office/drawing/2014/main" id="{1E964793-9814-6C54-68CD-2FA3B6AC12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6856" y="2769322"/>
            <a:ext cx="2739905" cy="1814709"/>
          </a:xfrm>
          <a:prstGeom prst="rect">
            <a:avLst/>
          </a:prstGeom>
        </p:spPr>
      </p:pic>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1 Les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enjeux</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du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tutorat</a:t>
            </a:r>
            <a:endPar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3074" name="Picture 2" descr="ACCESSOIRES DE PLANTATIONS">
            <a:extLst>
              <a:ext uri="{FF2B5EF4-FFF2-40B4-BE49-F238E27FC236}">
                <a16:creationId xmlns:a16="http://schemas.microsoft.com/office/drawing/2014/main" id="{3D232129-9AF3-288A-2238-1E1D98DA45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9240" y="2062704"/>
            <a:ext cx="3024374" cy="4536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487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randombar(horizontal)">
                                      <p:cBhvr>
                                        <p:cTn id="2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2" grpId="0" animBg="1"/>
      <p:bldP spid="7" grpId="0"/>
      <p:bldP spid="7"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1</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1" name="Picture 10" descr="Black chess pieces arranged on a chessboard">
            <a:extLst>
              <a:ext uri="{FF2B5EF4-FFF2-40B4-BE49-F238E27FC236}">
                <a16:creationId xmlns:a16="http://schemas.microsoft.com/office/drawing/2014/main" id="{1E964793-9814-6C54-68CD-2FA3B6AC12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6855" y="2172756"/>
            <a:ext cx="2076520" cy="1375332"/>
          </a:xfrm>
          <a:prstGeom prst="rect">
            <a:avLst/>
          </a:prstGeom>
        </p:spPr>
      </p:pic>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1 Les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enjeux</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du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tutorat</a:t>
            </a:r>
            <a:endPar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3074" name="Picture 2" descr="ACCESSOIRES DE PLANTATIONS">
            <a:extLst>
              <a:ext uri="{FF2B5EF4-FFF2-40B4-BE49-F238E27FC236}">
                <a16:creationId xmlns:a16="http://schemas.microsoft.com/office/drawing/2014/main" id="{3D232129-9AF3-288A-2238-1E1D98DA45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854" y="3658140"/>
            <a:ext cx="2076519" cy="311478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7497651-FCEE-95CE-3DBC-DA23C9129008}"/>
              </a:ext>
            </a:extLst>
          </p:cNvPr>
          <p:cNvSpPr txBox="1"/>
          <p:nvPr/>
        </p:nvSpPr>
        <p:spPr>
          <a:xfrm>
            <a:off x="2351563" y="2052215"/>
            <a:ext cx="9723580" cy="523220"/>
          </a:xfrm>
          <a:prstGeom prst="rect">
            <a:avLst/>
          </a:prstGeom>
          <a:noFill/>
        </p:spPr>
        <p:txBody>
          <a:bodyPr wrap="square">
            <a:spAutoFit/>
          </a:bodyPr>
          <a:lstStyle/>
          <a:p>
            <a:pPr algn="just"/>
            <a:r>
              <a:rPr lang="fr-FR" sz="2800">
                <a:solidFill>
                  <a:schemeClr val="bg1"/>
                </a:solidFill>
              </a:rPr>
              <a:t>Définition : Qu’est-ce que le tutorat en milieu professionnel ?</a:t>
            </a:r>
          </a:p>
        </p:txBody>
      </p:sp>
      <p:sp>
        <p:nvSpPr>
          <p:cNvPr id="16" name="TextBox 15">
            <a:extLst>
              <a:ext uri="{FF2B5EF4-FFF2-40B4-BE49-F238E27FC236}">
                <a16:creationId xmlns:a16="http://schemas.microsoft.com/office/drawing/2014/main" id="{45716C87-9974-A4D6-6DD4-00FA638937B6}"/>
              </a:ext>
            </a:extLst>
          </p:cNvPr>
          <p:cNvSpPr txBox="1"/>
          <p:nvPr/>
        </p:nvSpPr>
        <p:spPr>
          <a:xfrm>
            <a:off x="6626719" y="2817765"/>
            <a:ext cx="2255743" cy="3539430"/>
          </a:xfrm>
          <a:prstGeom prst="rect">
            <a:avLst/>
          </a:prstGeom>
          <a:noFill/>
        </p:spPr>
        <p:txBody>
          <a:bodyPr wrap="square">
            <a:spAutoFit/>
          </a:bodyPr>
          <a:lstStyle/>
          <a:p>
            <a:pPr marL="457200" indent="-457200" algn="just">
              <a:buFont typeface="Arial" panose="020B0604020202020204" pitchFamily="34" charset="0"/>
              <a:buChar char="•"/>
            </a:pPr>
            <a:r>
              <a:rPr lang="fr-FR" sz="2800">
                <a:solidFill>
                  <a:schemeClr val="bg1"/>
                </a:solidFill>
              </a:rPr>
              <a:t>Formation</a:t>
            </a:r>
          </a:p>
          <a:p>
            <a:pPr marL="457200" indent="-457200" algn="just">
              <a:buFont typeface="Arial" panose="020B0604020202020204" pitchFamily="34" charset="0"/>
              <a:buChar char="•"/>
            </a:pPr>
            <a:r>
              <a:rPr lang="fr-FR" sz="2800">
                <a:solidFill>
                  <a:schemeClr val="bg1"/>
                </a:solidFill>
              </a:rPr>
              <a:t>Tuteur</a:t>
            </a:r>
          </a:p>
          <a:p>
            <a:pPr marL="457200" indent="-457200" algn="just">
              <a:buFont typeface="Arial" panose="020B0604020202020204" pitchFamily="34" charset="0"/>
              <a:buChar char="•"/>
            </a:pPr>
            <a:r>
              <a:rPr lang="fr-FR" sz="2800">
                <a:solidFill>
                  <a:schemeClr val="bg1"/>
                </a:solidFill>
              </a:rPr>
              <a:t>Tutoré</a:t>
            </a:r>
          </a:p>
          <a:p>
            <a:pPr marL="457200" indent="-457200" algn="just">
              <a:buFont typeface="Arial" panose="020B0604020202020204" pitchFamily="34" charset="0"/>
              <a:buChar char="•"/>
            </a:pPr>
            <a:r>
              <a:rPr lang="fr-FR" sz="2800">
                <a:solidFill>
                  <a:schemeClr val="bg1"/>
                </a:solidFill>
              </a:rPr>
              <a:t>Relation</a:t>
            </a:r>
          </a:p>
          <a:p>
            <a:pPr marL="457200" indent="-457200" algn="just">
              <a:buFont typeface="Arial" panose="020B0604020202020204" pitchFamily="34" charset="0"/>
              <a:buChar char="•"/>
            </a:pPr>
            <a:r>
              <a:rPr lang="fr-FR" sz="2800">
                <a:solidFill>
                  <a:schemeClr val="bg1"/>
                </a:solidFill>
              </a:rPr>
              <a:t>Situation de travail</a:t>
            </a:r>
          </a:p>
          <a:p>
            <a:pPr marL="457200" indent="-457200" algn="just">
              <a:buFont typeface="Arial" panose="020B0604020202020204" pitchFamily="34" charset="0"/>
              <a:buChar char="•"/>
            </a:pPr>
            <a:r>
              <a:rPr lang="fr-FR" sz="2800">
                <a:solidFill>
                  <a:schemeClr val="bg1"/>
                </a:solidFill>
              </a:rPr>
              <a:t>Modalité</a:t>
            </a:r>
          </a:p>
          <a:p>
            <a:pPr marL="457200" indent="-457200" algn="just">
              <a:buFont typeface="Arial" panose="020B0604020202020204" pitchFamily="34" charset="0"/>
              <a:buChar char="•"/>
            </a:pPr>
            <a:r>
              <a:rPr lang="fr-FR" sz="2800">
                <a:solidFill>
                  <a:schemeClr val="bg1"/>
                </a:solidFill>
              </a:rPr>
              <a:t>Organiser</a:t>
            </a:r>
          </a:p>
        </p:txBody>
      </p:sp>
      <p:sp>
        <p:nvSpPr>
          <p:cNvPr id="18" name="TextBox 17">
            <a:extLst>
              <a:ext uri="{FF2B5EF4-FFF2-40B4-BE49-F238E27FC236}">
                <a16:creationId xmlns:a16="http://schemas.microsoft.com/office/drawing/2014/main" id="{276A86E9-B272-6139-476F-1EDF001963D2}"/>
              </a:ext>
            </a:extLst>
          </p:cNvPr>
          <p:cNvSpPr txBox="1"/>
          <p:nvPr/>
        </p:nvSpPr>
        <p:spPr>
          <a:xfrm>
            <a:off x="9027143" y="2902359"/>
            <a:ext cx="3048000" cy="3970318"/>
          </a:xfrm>
          <a:prstGeom prst="rect">
            <a:avLst/>
          </a:prstGeom>
          <a:noFill/>
        </p:spPr>
        <p:txBody>
          <a:bodyPr wrap="square">
            <a:spAutoFit/>
          </a:bodyPr>
          <a:lstStyle/>
          <a:p>
            <a:pPr marL="457200" indent="-457200" algn="just">
              <a:buFont typeface="Arial" panose="020B0604020202020204" pitchFamily="34" charset="0"/>
              <a:buChar char="•"/>
            </a:pPr>
            <a:r>
              <a:rPr lang="fr-FR" sz="2800">
                <a:solidFill>
                  <a:schemeClr val="bg1"/>
                </a:solidFill>
              </a:rPr>
              <a:t>Apprentissage</a:t>
            </a:r>
          </a:p>
          <a:p>
            <a:pPr marL="457200" indent="-457200" algn="just">
              <a:buFont typeface="Arial" panose="020B0604020202020204" pitchFamily="34" charset="0"/>
              <a:buChar char="•"/>
            </a:pPr>
            <a:r>
              <a:rPr lang="fr-FR" sz="2800">
                <a:solidFill>
                  <a:schemeClr val="bg1"/>
                </a:solidFill>
              </a:rPr>
              <a:t>Métier</a:t>
            </a:r>
          </a:p>
          <a:p>
            <a:pPr marL="457200" indent="-457200" algn="just">
              <a:buFont typeface="Arial" panose="020B0604020202020204" pitchFamily="34" charset="0"/>
              <a:buChar char="•"/>
            </a:pPr>
            <a:r>
              <a:rPr lang="fr-FR" sz="2800">
                <a:solidFill>
                  <a:schemeClr val="bg1"/>
                </a:solidFill>
              </a:rPr>
              <a:t>Appui</a:t>
            </a:r>
          </a:p>
          <a:p>
            <a:pPr marL="457200" indent="-457200" algn="just">
              <a:buFont typeface="Arial" panose="020B0604020202020204" pitchFamily="34" charset="0"/>
              <a:buChar char="•"/>
            </a:pPr>
            <a:r>
              <a:rPr lang="fr-FR" sz="2800">
                <a:solidFill>
                  <a:schemeClr val="bg1"/>
                </a:solidFill>
              </a:rPr>
              <a:t>Personnalisation</a:t>
            </a:r>
          </a:p>
          <a:p>
            <a:pPr marL="457200" indent="-457200" algn="just">
              <a:buFont typeface="Arial" panose="020B0604020202020204" pitchFamily="34" charset="0"/>
              <a:buChar char="•"/>
            </a:pPr>
            <a:r>
              <a:rPr lang="fr-FR" sz="2800">
                <a:solidFill>
                  <a:schemeClr val="bg1"/>
                </a:solidFill>
              </a:rPr>
              <a:t>Organisation</a:t>
            </a:r>
          </a:p>
          <a:p>
            <a:pPr marL="457200" indent="-457200" algn="just">
              <a:buFont typeface="Arial" panose="020B0604020202020204" pitchFamily="34" charset="0"/>
              <a:buChar char="•"/>
            </a:pPr>
            <a:r>
              <a:rPr lang="fr-FR" sz="2800">
                <a:solidFill>
                  <a:schemeClr val="bg1"/>
                </a:solidFill>
              </a:rPr>
              <a:t>Equipe</a:t>
            </a:r>
          </a:p>
          <a:p>
            <a:pPr marL="457200" indent="-457200" algn="just">
              <a:buFont typeface="Arial" panose="020B0604020202020204" pitchFamily="34" charset="0"/>
              <a:buChar char="•"/>
            </a:pPr>
            <a:r>
              <a:rPr lang="fr-FR" sz="2800">
                <a:solidFill>
                  <a:schemeClr val="bg1"/>
                </a:solidFill>
              </a:rPr>
              <a:t>Projet</a:t>
            </a:r>
          </a:p>
          <a:p>
            <a:pPr marL="457200" indent="-457200" algn="just">
              <a:buFont typeface="Arial" panose="020B0604020202020204" pitchFamily="34" charset="0"/>
              <a:buChar char="•"/>
            </a:pPr>
            <a:r>
              <a:rPr lang="fr-FR" sz="2800">
                <a:solidFill>
                  <a:schemeClr val="bg1"/>
                </a:solidFill>
              </a:rPr>
              <a:t>Implication</a:t>
            </a:r>
          </a:p>
          <a:p>
            <a:pPr marL="457200" indent="-457200" algn="just">
              <a:buFont typeface="Arial" panose="020B0604020202020204" pitchFamily="34" charset="0"/>
              <a:buChar char="•"/>
            </a:pPr>
            <a:r>
              <a:rPr lang="fr-FR" sz="2800">
                <a:solidFill>
                  <a:schemeClr val="bg1"/>
                </a:solidFill>
              </a:rPr>
              <a:t>…</a:t>
            </a:r>
            <a:endParaRPr lang="fr-FR" sz="2800"/>
          </a:p>
        </p:txBody>
      </p:sp>
      <p:pic>
        <p:nvPicPr>
          <p:cNvPr id="20" name="Picture 19">
            <a:extLst>
              <a:ext uri="{FF2B5EF4-FFF2-40B4-BE49-F238E27FC236}">
                <a16:creationId xmlns:a16="http://schemas.microsoft.com/office/drawing/2014/main" id="{F0312DE5-13E6-304C-F5C1-2ABAD7E84276}"/>
              </a:ext>
            </a:extLst>
          </p:cNvPr>
          <p:cNvPicPr>
            <a:picLocks noChangeAspect="1"/>
          </p:cNvPicPr>
          <p:nvPr/>
        </p:nvPicPr>
        <p:blipFill>
          <a:blip r:embed="rId7"/>
          <a:stretch>
            <a:fillRect/>
          </a:stretch>
        </p:blipFill>
        <p:spPr>
          <a:xfrm>
            <a:off x="3132143" y="3309578"/>
            <a:ext cx="2555804" cy="2555804"/>
          </a:xfrm>
          <a:prstGeom prst="rect">
            <a:avLst/>
          </a:prstGeom>
        </p:spPr>
      </p:pic>
    </p:spTree>
    <p:extLst>
      <p:ext uri="{BB962C8B-B14F-4D97-AF65-F5344CB8AC3E}">
        <p14:creationId xmlns:p14="http://schemas.microsoft.com/office/powerpoint/2010/main" val="2381776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4" presetClass="entr" presetSubtype="10" fill="hold" nodeType="withEffect">
                                  <p:stCondLst>
                                    <p:cond delay="0"/>
                                  </p:stCondLst>
                                  <p:childTnLst>
                                    <p:set>
                                      <p:cBhvr>
                                        <p:cTn id="24" dur="1" fill="hold">
                                          <p:stCondLst>
                                            <p:cond delay="0"/>
                                          </p:stCondLst>
                                        </p:cTn>
                                        <p:tgtEl>
                                          <p:spTgt spid="3074"/>
                                        </p:tgtEl>
                                        <p:attrNameLst>
                                          <p:attrName>style.visibility</p:attrName>
                                        </p:attrNameLst>
                                      </p:cBhvr>
                                      <p:to>
                                        <p:strVal val="visible"/>
                                      </p:to>
                                    </p:set>
                                    <p:animEffect transition="in" filter="randombar(horizontal)">
                                      <p:cBhvr>
                                        <p:cTn id="25" dur="500"/>
                                        <p:tgtEl>
                                          <p:spTgt spid="3074"/>
                                        </p:tgtEl>
                                      </p:cBhvr>
                                    </p:animEffect>
                                  </p:childTnLst>
                                </p:cTn>
                              </p:par>
                              <p:par>
                                <p:cTn id="26" presetID="14" presetClass="entr" presetSubtype="10" fill="hold" nodeType="with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8" dur="500"/>
                                        <p:tgtEl>
                                          <p:spTgt spid="1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heel(1)">
                                      <p:cBhvr>
                                        <p:cTn id="33" dur="20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38" dur="500"/>
                                        <p:tgtEl>
                                          <p:spTgt spid="16">
                                            <p:txEl>
                                              <p:pRg st="0" end="0"/>
                                            </p:txEl>
                                          </p:spTgt>
                                        </p:tgtEl>
                                      </p:cBhvr>
                                    </p:animEffect>
                                  </p:childTnLst>
                                </p:cTn>
                              </p:par>
                            </p:childTnLst>
                          </p:cTn>
                        </p:par>
                        <p:par>
                          <p:cTn id="39" fill="hold">
                            <p:stCondLst>
                              <p:cond delay="500"/>
                            </p:stCondLst>
                            <p:childTnLst>
                              <p:par>
                                <p:cTn id="40" presetID="14" presetClass="entr" presetSubtype="10" fill="hold" nodeType="afterEffect">
                                  <p:stCondLst>
                                    <p:cond delay="0"/>
                                  </p:stCondLst>
                                  <p:childTnLst>
                                    <p:set>
                                      <p:cBhvr>
                                        <p:cTn id="41"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42" dur="500"/>
                                        <p:tgtEl>
                                          <p:spTgt spid="16">
                                            <p:txEl>
                                              <p:pRg st="1" end="1"/>
                                            </p:txEl>
                                          </p:spTgt>
                                        </p:tgtEl>
                                      </p:cBhvr>
                                    </p:animEffect>
                                  </p:childTnLst>
                                </p:cTn>
                              </p:par>
                            </p:childTnLst>
                          </p:cTn>
                        </p:par>
                        <p:par>
                          <p:cTn id="43" fill="hold">
                            <p:stCondLst>
                              <p:cond delay="1000"/>
                            </p:stCondLst>
                            <p:childTnLst>
                              <p:par>
                                <p:cTn id="44" presetID="14" presetClass="entr" presetSubtype="10" fill="hold" nodeType="afterEffect">
                                  <p:stCondLst>
                                    <p:cond delay="0"/>
                                  </p:stCondLst>
                                  <p:childTnLst>
                                    <p:set>
                                      <p:cBhvr>
                                        <p:cTn id="45"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46" dur="500"/>
                                        <p:tgtEl>
                                          <p:spTgt spid="16">
                                            <p:txEl>
                                              <p:pRg st="2" end="2"/>
                                            </p:txEl>
                                          </p:spTgt>
                                        </p:tgtEl>
                                      </p:cBhvr>
                                    </p:animEffect>
                                  </p:childTnLst>
                                </p:cTn>
                              </p:par>
                            </p:childTnLst>
                          </p:cTn>
                        </p:par>
                        <p:par>
                          <p:cTn id="47" fill="hold">
                            <p:stCondLst>
                              <p:cond delay="1500"/>
                            </p:stCondLst>
                            <p:childTnLst>
                              <p:par>
                                <p:cTn id="48" presetID="14" presetClass="entr" presetSubtype="10" fill="hold" nodeType="afterEffect">
                                  <p:stCondLst>
                                    <p:cond delay="0"/>
                                  </p:stCondLst>
                                  <p:childTnLst>
                                    <p:set>
                                      <p:cBhvr>
                                        <p:cTn id="49" dur="1" fill="hold">
                                          <p:stCondLst>
                                            <p:cond delay="0"/>
                                          </p:stCondLst>
                                        </p:cTn>
                                        <p:tgtEl>
                                          <p:spTgt spid="16">
                                            <p:txEl>
                                              <p:pRg st="3" end="3"/>
                                            </p:txEl>
                                          </p:spTgt>
                                        </p:tgtEl>
                                        <p:attrNameLst>
                                          <p:attrName>style.visibility</p:attrName>
                                        </p:attrNameLst>
                                      </p:cBhvr>
                                      <p:to>
                                        <p:strVal val="visible"/>
                                      </p:to>
                                    </p:set>
                                    <p:animEffect transition="in" filter="randombar(horizontal)">
                                      <p:cBhvr>
                                        <p:cTn id="50" dur="500"/>
                                        <p:tgtEl>
                                          <p:spTgt spid="16">
                                            <p:txEl>
                                              <p:pRg st="3" end="3"/>
                                            </p:txEl>
                                          </p:spTgt>
                                        </p:tgtEl>
                                      </p:cBhvr>
                                    </p:animEffect>
                                  </p:childTnLst>
                                </p:cTn>
                              </p:par>
                            </p:childTnLst>
                          </p:cTn>
                        </p:par>
                        <p:par>
                          <p:cTn id="51" fill="hold">
                            <p:stCondLst>
                              <p:cond delay="2000"/>
                            </p:stCondLst>
                            <p:childTnLst>
                              <p:par>
                                <p:cTn id="52" presetID="14" presetClass="entr" presetSubtype="10" fill="hold" nodeType="afterEffect">
                                  <p:stCondLst>
                                    <p:cond delay="0"/>
                                  </p:stCondLst>
                                  <p:childTnLst>
                                    <p:set>
                                      <p:cBhvr>
                                        <p:cTn id="53" dur="1" fill="hold">
                                          <p:stCondLst>
                                            <p:cond delay="0"/>
                                          </p:stCondLst>
                                        </p:cTn>
                                        <p:tgtEl>
                                          <p:spTgt spid="16">
                                            <p:txEl>
                                              <p:pRg st="4" end="4"/>
                                            </p:txEl>
                                          </p:spTgt>
                                        </p:tgtEl>
                                        <p:attrNameLst>
                                          <p:attrName>style.visibility</p:attrName>
                                        </p:attrNameLst>
                                      </p:cBhvr>
                                      <p:to>
                                        <p:strVal val="visible"/>
                                      </p:to>
                                    </p:set>
                                    <p:animEffect transition="in" filter="randombar(horizontal)">
                                      <p:cBhvr>
                                        <p:cTn id="54" dur="500"/>
                                        <p:tgtEl>
                                          <p:spTgt spid="16">
                                            <p:txEl>
                                              <p:pRg st="4" end="4"/>
                                            </p:txEl>
                                          </p:spTgt>
                                        </p:tgtEl>
                                      </p:cBhvr>
                                    </p:animEffect>
                                  </p:childTnLst>
                                </p:cTn>
                              </p:par>
                            </p:childTnLst>
                          </p:cTn>
                        </p:par>
                        <p:par>
                          <p:cTn id="55" fill="hold">
                            <p:stCondLst>
                              <p:cond delay="2500"/>
                            </p:stCondLst>
                            <p:childTnLst>
                              <p:par>
                                <p:cTn id="56" presetID="14" presetClass="entr" presetSubtype="10" fill="hold" nodeType="afterEffect">
                                  <p:stCondLst>
                                    <p:cond delay="0"/>
                                  </p:stCondLst>
                                  <p:childTnLst>
                                    <p:set>
                                      <p:cBhvr>
                                        <p:cTn id="57" dur="1" fill="hold">
                                          <p:stCondLst>
                                            <p:cond delay="0"/>
                                          </p:stCondLst>
                                        </p:cTn>
                                        <p:tgtEl>
                                          <p:spTgt spid="16">
                                            <p:txEl>
                                              <p:pRg st="5" end="5"/>
                                            </p:txEl>
                                          </p:spTgt>
                                        </p:tgtEl>
                                        <p:attrNameLst>
                                          <p:attrName>style.visibility</p:attrName>
                                        </p:attrNameLst>
                                      </p:cBhvr>
                                      <p:to>
                                        <p:strVal val="visible"/>
                                      </p:to>
                                    </p:set>
                                    <p:animEffect transition="in" filter="randombar(horizontal)">
                                      <p:cBhvr>
                                        <p:cTn id="58" dur="500"/>
                                        <p:tgtEl>
                                          <p:spTgt spid="16">
                                            <p:txEl>
                                              <p:pRg st="5" end="5"/>
                                            </p:txEl>
                                          </p:spTgt>
                                        </p:tgtEl>
                                      </p:cBhvr>
                                    </p:animEffect>
                                  </p:childTnLst>
                                </p:cTn>
                              </p:par>
                            </p:childTnLst>
                          </p:cTn>
                        </p:par>
                        <p:par>
                          <p:cTn id="59" fill="hold">
                            <p:stCondLst>
                              <p:cond delay="3000"/>
                            </p:stCondLst>
                            <p:childTnLst>
                              <p:par>
                                <p:cTn id="60" presetID="14" presetClass="entr" presetSubtype="10" fill="hold" nodeType="afterEffect">
                                  <p:stCondLst>
                                    <p:cond delay="0"/>
                                  </p:stCondLst>
                                  <p:childTnLst>
                                    <p:set>
                                      <p:cBhvr>
                                        <p:cTn id="61" dur="1" fill="hold">
                                          <p:stCondLst>
                                            <p:cond delay="0"/>
                                          </p:stCondLst>
                                        </p:cTn>
                                        <p:tgtEl>
                                          <p:spTgt spid="16">
                                            <p:txEl>
                                              <p:pRg st="6" end="6"/>
                                            </p:txEl>
                                          </p:spTgt>
                                        </p:tgtEl>
                                        <p:attrNameLst>
                                          <p:attrName>style.visibility</p:attrName>
                                        </p:attrNameLst>
                                      </p:cBhvr>
                                      <p:to>
                                        <p:strVal val="visible"/>
                                      </p:to>
                                    </p:set>
                                    <p:animEffect transition="in" filter="randombar(horizontal)">
                                      <p:cBhvr>
                                        <p:cTn id="62" dur="500"/>
                                        <p:tgtEl>
                                          <p:spTgt spid="16">
                                            <p:txEl>
                                              <p:pRg st="6" end="6"/>
                                            </p:txEl>
                                          </p:spTgt>
                                        </p:tgtEl>
                                      </p:cBhvr>
                                    </p:animEffect>
                                  </p:childTnLst>
                                </p:cTn>
                              </p:par>
                            </p:childTnLst>
                          </p:cTn>
                        </p:par>
                        <p:par>
                          <p:cTn id="63" fill="hold">
                            <p:stCondLst>
                              <p:cond delay="3500"/>
                            </p:stCondLst>
                            <p:childTnLst>
                              <p:par>
                                <p:cTn id="64" presetID="14" presetClass="entr" presetSubtype="10" fill="hold" nodeType="afterEffect">
                                  <p:stCondLst>
                                    <p:cond delay="0"/>
                                  </p:stCondLst>
                                  <p:childTnLst>
                                    <p:set>
                                      <p:cBhvr>
                                        <p:cTn id="65"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66" dur="500"/>
                                        <p:tgtEl>
                                          <p:spTgt spid="18">
                                            <p:txEl>
                                              <p:pRg st="0" end="0"/>
                                            </p:txEl>
                                          </p:spTgt>
                                        </p:tgtEl>
                                      </p:cBhvr>
                                    </p:animEffect>
                                  </p:childTnLst>
                                </p:cTn>
                              </p:par>
                            </p:childTnLst>
                          </p:cTn>
                        </p:par>
                        <p:par>
                          <p:cTn id="67" fill="hold">
                            <p:stCondLst>
                              <p:cond delay="4000"/>
                            </p:stCondLst>
                            <p:childTnLst>
                              <p:par>
                                <p:cTn id="68" presetID="14" presetClass="entr" presetSubtype="10" fill="hold" nodeType="afterEffect">
                                  <p:stCondLst>
                                    <p:cond delay="0"/>
                                  </p:stCondLst>
                                  <p:childTnLst>
                                    <p:set>
                                      <p:cBhvr>
                                        <p:cTn id="69"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70" dur="500"/>
                                        <p:tgtEl>
                                          <p:spTgt spid="18">
                                            <p:txEl>
                                              <p:pRg st="1" end="1"/>
                                            </p:txEl>
                                          </p:spTgt>
                                        </p:tgtEl>
                                      </p:cBhvr>
                                    </p:animEffect>
                                  </p:childTnLst>
                                </p:cTn>
                              </p:par>
                            </p:childTnLst>
                          </p:cTn>
                        </p:par>
                        <p:par>
                          <p:cTn id="71" fill="hold">
                            <p:stCondLst>
                              <p:cond delay="4500"/>
                            </p:stCondLst>
                            <p:childTnLst>
                              <p:par>
                                <p:cTn id="72" presetID="14" presetClass="entr" presetSubtype="10" fill="hold" nodeType="afterEffect">
                                  <p:stCondLst>
                                    <p:cond delay="0"/>
                                  </p:stCondLst>
                                  <p:childTnLst>
                                    <p:set>
                                      <p:cBhvr>
                                        <p:cTn id="73" dur="1" fill="hold">
                                          <p:stCondLst>
                                            <p:cond delay="0"/>
                                          </p:stCondLst>
                                        </p:cTn>
                                        <p:tgtEl>
                                          <p:spTgt spid="18">
                                            <p:txEl>
                                              <p:pRg st="2" end="2"/>
                                            </p:txEl>
                                          </p:spTgt>
                                        </p:tgtEl>
                                        <p:attrNameLst>
                                          <p:attrName>style.visibility</p:attrName>
                                        </p:attrNameLst>
                                      </p:cBhvr>
                                      <p:to>
                                        <p:strVal val="visible"/>
                                      </p:to>
                                    </p:set>
                                    <p:animEffect transition="in" filter="randombar(horizontal)">
                                      <p:cBhvr>
                                        <p:cTn id="74" dur="500"/>
                                        <p:tgtEl>
                                          <p:spTgt spid="18">
                                            <p:txEl>
                                              <p:pRg st="2" end="2"/>
                                            </p:txEl>
                                          </p:spTgt>
                                        </p:tgtEl>
                                      </p:cBhvr>
                                    </p:animEffect>
                                  </p:childTnLst>
                                </p:cTn>
                              </p:par>
                            </p:childTnLst>
                          </p:cTn>
                        </p:par>
                        <p:par>
                          <p:cTn id="75" fill="hold">
                            <p:stCondLst>
                              <p:cond delay="5000"/>
                            </p:stCondLst>
                            <p:childTnLst>
                              <p:par>
                                <p:cTn id="76" presetID="14" presetClass="entr" presetSubtype="10" fill="hold" nodeType="afterEffect">
                                  <p:stCondLst>
                                    <p:cond delay="0"/>
                                  </p:stCondLst>
                                  <p:childTnLst>
                                    <p:set>
                                      <p:cBhvr>
                                        <p:cTn id="77" dur="1" fill="hold">
                                          <p:stCondLst>
                                            <p:cond delay="0"/>
                                          </p:stCondLst>
                                        </p:cTn>
                                        <p:tgtEl>
                                          <p:spTgt spid="18">
                                            <p:txEl>
                                              <p:pRg st="3" end="3"/>
                                            </p:txEl>
                                          </p:spTgt>
                                        </p:tgtEl>
                                        <p:attrNameLst>
                                          <p:attrName>style.visibility</p:attrName>
                                        </p:attrNameLst>
                                      </p:cBhvr>
                                      <p:to>
                                        <p:strVal val="visible"/>
                                      </p:to>
                                    </p:set>
                                    <p:animEffect transition="in" filter="randombar(horizontal)">
                                      <p:cBhvr>
                                        <p:cTn id="78" dur="500"/>
                                        <p:tgtEl>
                                          <p:spTgt spid="18">
                                            <p:txEl>
                                              <p:pRg st="3" end="3"/>
                                            </p:txEl>
                                          </p:spTgt>
                                        </p:tgtEl>
                                      </p:cBhvr>
                                    </p:animEffect>
                                  </p:childTnLst>
                                </p:cTn>
                              </p:par>
                            </p:childTnLst>
                          </p:cTn>
                        </p:par>
                        <p:par>
                          <p:cTn id="79" fill="hold">
                            <p:stCondLst>
                              <p:cond delay="5500"/>
                            </p:stCondLst>
                            <p:childTnLst>
                              <p:par>
                                <p:cTn id="80" presetID="14" presetClass="entr" presetSubtype="10" fill="hold" nodeType="afterEffect">
                                  <p:stCondLst>
                                    <p:cond delay="0"/>
                                  </p:stCondLst>
                                  <p:childTnLst>
                                    <p:set>
                                      <p:cBhvr>
                                        <p:cTn id="81" dur="1" fill="hold">
                                          <p:stCondLst>
                                            <p:cond delay="0"/>
                                          </p:stCondLst>
                                        </p:cTn>
                                        <p:tgtEl>
                                          <p:spTgt spid="18">
                                            <p:txEl>
                                              <p:pRg st="4" end="4"/>
                                            </p:txEl>
                                          </p:spTgt>
                                        </p:tgtEl>
                                        <p:attrNameLst>
                                          <p:attrName>style.visibility</p:attrName>
                                        </p:attrNameLst>
                                      </p:cBhvr>
                                      <p:to>
                                        <p:strVal val="visible"/>
                                      </p:to>
                                    </p:set>
                                    <p:animEffect transition="in" filter="randombar(horizontal)">
                                      <p:cBhvr>
                                        <p:cTn id="82" dur="500"/>
                                        <p:tgtEl>
                                          <p:spTgt spid="18">
                                            <p:txEl>
                                              <p:pRg st="4" end="4"/>
                                            </p:txEl>
                                          </p:spTgt>
                                        </p:tgtEl>
                                      </p:cBhvr>
                                    </p:animEffect>
                                  </p:childTnLst>
                                </p:cTn>
                              </p:par>
                            </p:childTnLst>
                          </p:cTn>
                        </p:par>
                        <p:par>
                          <p:cTn id="83" fill="hold">
                            <p:stCondLst>
                              <p:cond delay="6000"/>
                            </p:stCondLst>
                            <p:childTnLst>
                              <p:par>
                                <p:cTn id="84" presetID="14" presetClass="entr" presetSubtype="10" fill="hold" nodeType="afterEffect">
                                  <p:stCondLst>
                                    <p:cond delay="0"/>
                                  </p:stCondLst>
                                  <p:childTnLst>
                                    <p:set>
                                      <p:cBhvr>
                                        <p:cTn id="85" dur="1" fill="hold">
                                          <p:stCondLst>
                                            <p:cond delay="0"/>
                                          </p:stCondLst>
                                        </p:cTn>
                                        <p:tgtEl>
                                          <p:spTgt spid="18">
                                            <p:txEl>
                                              <p:pRg st="5" end="5"/>
                                            </p:txEl>
                                          </p:spTgt>
                                        </p:tgtEl>
                                        <p:attrNameLst>
                                          <p:attrName>style.visibility</p:attrName>
                                        </p:attrNameLst>
                                      </p:cBhvr>
                                      <p:to>
                                        <p:strVal val="visible"/>
                                      </p:to>
                                    </p:set>
                                    <p:animEffect transition="in" filter="randombar(horizontal)">
                                      <p:cBhvr>
                                        <p:cTn id="86" dur="500"/>
                                        <p:tgtEl>
                                          <p:spTgt spid="18">
                                            <p:txEl>
                                              <p:pRg st="5" end="5"/>
                                            </p:txEl>
                                          </p:spTgt>
                                        </p:tgtEl>
                                      </p:cBhvr>
                                    </p:animEffect>
                                  </p:childTnLst>
                                </p:cTn>
                              </p:par>
                            </p:childTnLst>
                          </p:cTn>
                        </p:par>
                        <p:par>
                          <p:cTn id="87" fill="hold">
                            <p:stCondLst>
                              <p:cond delay="6500"/>
                            </p:stCondLst>
                            <p:childTnLst>
                              <p:par>
                                <p:cTn id="88" presetID="14" presetClass="entr" presetSubtype="10" fill="hold" nodeType="afterEffect">
                                  <p:stCondLst>
                                    <p:cond delay="0"/>
                                  </p:stCondLst>
                                  <p:childTnLst>
                                    <p:set>
                                      <p:cBhvr>
                                        <p:cTn id="89" dur="1" fill="hold">
                                          <p:stCondLst>
                                            <p:cond delay="0"/>
                                          </p:stCondLst>
                                        </p:cTn>
                                        <p:tgtEl>
                                          <p:spTgt spid="18">
                                            <p:txEl>
                                              <p:pRg st="6" end="6"/>
                                            </p:txEl>
                                          </p:spTgt>
                                        </p:tgtEl>
                                        <p:attrNameLst>
                                          <p:attrName>style.visibility</p:attrName>
                                        </p:attrNameLst>
                                      </p:cBhvr>
                                      <p:to>
                                        <p:strVal val="visible"/>
                                      </p:to>
                                    </p:set>
                                    <p:animEffect transition="in" filter="randombar(horizontal)">
                                      <p:cBhvr>
                                        <p:cTn id="90" dur="500"/>
                                        <p:tgtEl>
                                          <p:spTgt spid="18">
                                            <p:txEl>
                                              <p:pRg st="6" end="6"/>
                                            </p:txEl>
                                          </p:spTgt>
                                        </p:tgtEl>
                                      </p:cBhvr>
                                    </p:animEffect>
                                  </p:childTnLst>
                                </p:cTn>
                              </p:par>
                            </p:childTnLst>
                          </p:cTn>
                        </p:par>
                        <p:par>
                          <p:cTn id="91" fill="hold">
                            <p:stCondLst>
                              <p:cond delay="7000"/>
                            </p:stCondLst>
                            <p:childTnLst>
                              <p:par>
                                <p:cTn id="92" presetID="14" presetClass="entr" presetSubtype="10" fill="hold" nodeType="afterEffect">
                                  <p:stCondLst>
                                    <p:cond delay="0"/>
                                  </p:stCondLst>
                                  <p:childTnLst>
                                    <p:set>
                                      <p:cBhvr>
                                        <p:cTn id="93" dur="1" fill="hold">
                                          <p:stCondLst>
                                            <p:cond delay="0"/>
                                          </p:stCondLst>
                                        </p:cTn>
                                        <p:tgtEl>
                                          <p:spTgt spid="18">
                                            <p:txEl>
                                              <p:pRg st="7" end="7"/>
                                            </p:txEl>
                                          </p:spTgt>
                                        </p:tgtEl>
                                        <p:attrNameLst>
                                          <p:attrName>style.visibility</p:attrName>
                                        </p:attrNameLst>
                                      </p:cBhvr>
                                      <p:to>
                                        <p:strVal val="visible"/>
                                      </p:to>
                                    </p:set>
                                    <p:animEffect transition="in" filter="randombar(horizontal)">
                                      <p:cBhvr>
                                        <p:cTn id="94" dur="500"/>
                                        <p:tgtEl>
                                          <p:spTgt spid="18">
                                            <p:txEl>
                                              <p:pRg st="7" end="7"/>
                                            </p:txEl>
                                          </p:spTgt>
                                        </p:tgtEl>
                                      </p:cBhvr>
                                    </p:animEffect>
                                  </p:childTnLst>
                                </p:cTn>
                              </p:par>
                            </p:childTnLst>
                          </p:cTn>
                        </p:par>
                        <p:par>
                          <p:cTn id="95" fill="hold">
                            <p:stCondLst>
                              <p:cond delay="7500"/>
                            </p:stCondLst>
                            <p:childTnLst>
                              <p:par>
                                <p:cTn id="96" presetID="14" presetClass="entr" presetSubtype="10" fill="hold" nodeType="afterEffect">
                                  <p:stCondLst>
                                    <p:cond delay="0"/>
                                  </p:stCondLst>
                                  <p:childTnLst>
                                    <p:set>
                                      <p:cBhvr>
                                        <p:cTn id="97" dur="1" fill="hold">
                                          <p:stCondLst>
                                            <p:cond delay="0"/>
                                          </p:stCondLst>
                                        </p:cTn>
                                        <p:tgtEl>
                                          <p:spTgt spid="18">
                                            <p:txEl>
                                              <p:pRg st="8" end="8"/>
                                            </p:txEl>
                                          </p:spTgt>
                                        </p:tgtEl>
                                        <p:attrNameLst>
                                          <p:attrName>style.visibility</p:attrName>
                                        </p:attrNameLst>
                                      </p:cBhvr>
                                      <p:to>
                                        <p:strVal val="visible"/>
                                      </p:to>
                                    </p:set>
                                    <p:animEffect transition="in" filter="randombar(horizontal)">
                                      <p:cBhvr>
                                        <p:cTn id="98" dur="500"/>
                                        <p:tgtEl>
                                          <p:spTgt spid="1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2" grpId="0" animBg="1"/>
      <p:bldP spid="7" grpId="0"/>
      <p:bldP spid="7"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1</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1" name="Picture 10" descr="Black chess pieces arranged on a chessboard">
            <a:extLst>
              <a:ext uri="{FF2B5EF4-FFF2-40B4-BE49-F238E27FC236}">
                <a16:creationId xmlns:a16="http://schemas.microsoft.com/office/drawing/2014/main" id="{1E964793-9814-6C54-68CD-2FA3B6AC12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6855" y="2172756"/>
            <a:ext cx="2076520" cy="1375332"/>
          </a:xfrm>
          <a:prstGeom prst="rect">
            <a:avLst/>
          </a:prstGeom>
        </p:spPr>
      </p:pic>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1 Les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enjeux</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du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tutorat</a:t>
            </a:r>
            <a:endPar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3074" name="Picture 2" descr="ACCESSOIRES DE PLANTATIONS">
            <a:extLst>
              <a:ext uri="{FF2B5EF4-FFF2-40B4-BE49-F238E27FC236}">
                <a16:creationId xmlns:a16="http://schemas.microsoft.com/office/drawing/2014/main" id="{3D232129-9AF3-288A-2238-1E1D98DA45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854" y="3658140"/>
            <a:ext cx="2076519" cy="311478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7497651-FCEE-95CE-3DBC-DA23C9129008}"/>
              </a:ext>
            </a:extLst>
          </p:cNvPr>
          <p:cNvSpPr txBox="1"/>
          <p:nvPr/>
        </p:nvSpPr>
        <p:spPr>
          <a:xfrm>
            <a:off x="2351563" y="2052215"/>
            <a:ext cx="9723580" cy="584775"/>
          </a:xfrm>
          <a:prstGeom prst="rect">
            <a:avLst/>
          </a:prstGeom>
          <a:noFill/>
        </p:spPr>
        <p:txBody>
          <a:bodyPr wrap="square">
            <a:spAutoFit/>
          </a:bodyPr>
          <a:lstStyle/>
          <a:p>
            <a:pPr algn="just"/>
            <a:r>
              <a:rPr lang="fr-FR" sz="3200">
                <a:solidFill>
                  <a:schemeClr val="bg1"/>
                </a:solidFill>
              </a:rPr>
              <a:t>Le tutorat en milieu professionnel </a:t>
            </a:r>
          </a:p>
        </p:txBody>
      </p:sp>
      <p:pic>
        <p:nvPicPr>
          <p:cNvPr id="6" name="Picture 5">
            <a:extLst>
              <a:ext uri="{FF2B5EF4-FFF2-40B4-BE49-F238E27FC236}">
                <a16:creationId xmlns:a16="http://schemas.microsoft.com/office/drawing/2014/main" id="{813A4335-71F9-DDE2-8F75-A415ECC08479}"/>
              </a:ext>
            </a:extLst>
          </p:cNvPr>
          <p:cNvPicPr>
            <a:picLocks noChangeAspect="1"/>
          </p:cNvPicPr>
          <p:nvPr/>
        </p:nvPicPr>
        <p:blipFill rotWithShape="1">
          <a:blip r:embed="rId7"/>
          <a:srcRect l="24750" t="40443" r="958" b="7112"/>
          <a:stretch/>
        </p:blipFill>
        <p:spPr>
          <a:xfrm>
            <a:off x="7652591" y="881474"/>
            <a:ext cx="3213529" cy="1276042"/>
          </a:xfrm>
          <a:prstGeom prst="rect">
            <a:avLst/>
          </a:prstGeom>
        </p:spPr>
      </p:pic>
      <p:sp>
        <p:nvSpPr>
          <p:cNvPr id="13" name="TextBox 12">
            <a:extLst>
              <a:ext uri="{FF2B5EF4-FFF2-40B4-BE49-F238E27FC236}">
                <a16:creationId xmlns:a16="http://schemas.microsoft.com/office/drawing/2014/main" id="{BD7E3259-AF0F-5D84-49DD-D7428BD488B1}"/>
              </a:ext>
            </a:extLst>
          </p:cNvPr>
          <p:cNvSpPr txBox="1"/>
          <p:nvPr/>
        </p:nvSpPr>
        <p:spPr>
          <a:xfrm>
            <a:off x="2622334" y="2747973"/>
            <a:ext cx="9036266" cy="3970318"/>
          </a:xfrm>
          <a:prstGeom prst="rect">
            <a:avLst/>
          </a:prstGeom>
          <a:noFill/>
        </p:spPr>
        <p:txBody>
          <a:bodyPr wrap="square">
            <a:spAutoFit/>
          </a:bodyPr>
          <a:lstStyle/>
          <a:p>
            <a:pPr algn="just"/>
            <a:r>
              <a:rPr lang="fr-FR" sz="2800">
                <a:solidFill>
                  <a:schemeClr val="bg1"/>
                </a:solidFill>
              </a:rPr>
              <a:t>Le tutorat est une relation formative entre un tuteur et un tutoré. Il s’agit d’une modalité de formation qui implique que la situation de travail soit organisée de manière à faciliter l’apprentissage d’un métier (rendre le travail formateur) dans le cadre d’une relation d’appui personnalisée et formalisée (accompagnement tutoral).</a:t>
            </a:r>
          </a:p>
          <a:p>
            <a:pPr algn="just"/>
            <a:endParaRPr lang="fr-FR" sz="2800">
              <a:solidFill>
                <a:schemeClr val="bg1"/>
              </a:solidFill>
            </a:endParaRPr>
          </a:p>
          <a:p>
            <a:pPr algn="just"/>
            <a:r>
              <a:rPr lang="fr-FR" sz="2800">
                <a:solidFill>
                  <a:schemeClr val="bg1"/>
                </a:solidFill>
              </a:rPr>
              <a:t>Le tutorat s’inscrit dans une organisation et implique toute l’équipe de travail ; il s’agit d’un projet institutionnel.</a:t>
            </a:r>
          </a:p>
        </p:txBody>
      </p:sp>
    </p:spTree>
    <p:extLst>
      <p:ext uri="{BB962C8B-B14F-4D97-AF65-F5344CB8AC3E}">
        <p14:creationId xmlns:p14="http://schemas.microsoft.com/office/powerpoint/2010/main" val="3193918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fade">
                                      <p:cBhvr>
                                        <p:cTn id="16" dur="500"/>
                                        <p:tgtEl>
                                          <p:spTgt spid="1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4">
            <a:extLst>
              <a:ext uri="{FF2B5EF4-FFF2-40B4-BE49-F238E27FC236}">
                <a16:creationId xmlns:a16="http://schemas.microsoft.com/office/drawing/2014/main" id="{BB8D7115-C6C9-4E25-4476-2BADB8A73D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3491" y="-11114"/>
            <a:ext cx="1698509" cy="137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olored organizers on shelves">
            <a:hlinkClick r:id="rId4" action="ppaction://hlinksldjump"/>
            <a:extLst>
              <a:ext uri="{FF2B5EF4-FFF2-40B4-BE49-F238E27FC236}">
                <a16:creationId xmlns:a16="http://schemas.microsoft.com/office/drawing/2014/main" id="{709D7688-F33E-1181-C51C-03F5D784CA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3" name="ZoneTexte 1">
            <a:extLst>
              <a:ext uri="{FF2B5EF4-FFF2-40B4-BE49-F238E27FC236}">
                <a16:creationId xmlns:a16="http://schemas.microsoft.com/office/drawing/2014/main" id="{A5A7A117-D3D7-D823-6659-3B37C95F7ED5}"/>
              </a:ext>
            </a:extLst>
          </p:cNvPr>
          <p:cNvSpPr txBox="1">
            <a:spLocks noChangeArrowheads="1"/>
          </p:cNvSpPr>
          <p:nvPr/>
        </p:nvSpPr>
        <p:spPr bwMode="auto">
          <a:xfrm>
            <a:off x="1686930" y="1124050"/>
            <a:ext cx="8806561"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endParaRPr lang="fr-FR" altLang="fr-FR" sz="2800" dirty="0"/>
          </a:p>
          <a:p>
            <a:pPr algn="ctr" eaLnBrk="0" fontAlgn="base" hangingPunct="0">
              <a:spcBef>
                <a:spcPct val="0"/>
              </a:spcBef>
              <a:spcAft>
                <a:spcPct val="0"/>
              </a:spcAft>
            </a:pPr>
            <a:r>
              <a:rPr lang="fr-FR" sz="4000" b="1" dirty="0"/>
              <a:t>Formation</a:t>
            </a:r>
          </a:p>
          <a:p>
            <a:pPr algn="ctr" eaLnBrk="0" fontAlgn="base" hangingPunct="0">
              <a:spcBef>
                <a:spcPct val="0"/>
              </a:spcBef>
              <a:spcAft>
                <a:spcPct val="0"/>
              </a:spcAft>
            </a:pPr>
            <a:endParaRPr lang="fr-FR" sz="3600" b="1" dirty="0"/>
          </a:p>
          <a:p>
            <a:pPr algn="ctr" eaLnBrk="0" fontAlgn="base" hangingPunct="0">
              <a:spcBef>
                <a:spcPct val="0"/>
              </a:spcBef>
              <a:spcAft>
                <a:spcPct val="0"/>
              </a:spcAft>
            </a:pPr>
            <a:r>
              <a:rPr lang="fr-FR" sz="2800" b="1" dirty="0"/>
              <a:t>DEVENIR TUTEUR </a:t>
            </a:r>
          </a:p>
          <a:p>
            <a:pPr algn="ctr" eaLnBrk="0" fontAlgn="base" hangingPunct="0">
              <a:spcBef>
                <a:spcPct val="0"/>
              </a:spcBef>
              <a:spcAft>
                <a:spcPct val="0"/>
              </a:spcAft>
            </a:pPr>
            <a:r>
              <a:rPr lang="fr-FR" sz="2800" b="1" dirty="0"/>
              <a:t>EN MILIEU PROFESSIONNEL</a:t>
            </a:r>
          </a:p>
          <a:p>
            <a:pPr algn="ctr" eaLnBrk="0" fontAlgn="base" hangingPunct="0">
              <a:spcBef>
                <a:spcPct val="0"/>
              </a:spcBef>
              <a:spcAft>
                <a:spcPct val="0"/>
              </a:spcAft>
            </a:pPr>
            <a:r>
              <a:rPr lang="fr-FR" altLang="fr-FR" sz="2800" b="1" dirty="0"/>
              <a:t>FORMATION A L’ACCOMPAGNEMENT DE STAGIAIRES et ALTERNANTS</a:t>
            </a:r>
          </a:p>
          <a:p>
            <a:pPr algn="ctr" fontAlgn="base">
              <a:spcBef>
                <a:spcPct val="0"/>
              </a:spcBef>
              <a:spcAft>
                <a:spcPct val="0"/>
              </a:spcAft>
            </a:pPr>
            <a:endParaRPr lang="fr-FR" altLang="fr-FR" sz="2800" dirty="0"/>
          </a:p>
          <a:p>
            <a:pPr algn="ctr" fontAlgn="base">
              <a:spcBef>
                <a:spcPct val="0"/>
              </a:spcBef>
              <a:spcAft>
                <a:spcPct val="0"/>
              </a:spcAft>
            </a:pPr>
            <a:r>
              <a:rPr lang="fr-FR" altLang="fr-FR" sz="2400" dirty="0"/>
              <a:t>2 et 3 octobre 2025</a:t>
            </a:r>
          </a:p>
          <a:p>
            <a:pPr algn="ctr" fontAlgn="base">
              <a:spcBef>
                <a:spcPct val="0"/>
              </a:spcBef>
              <a:spcAft>
                <a:spcPct val="0"/>
              </a:spcAft>
            </a:pPr>
            <a:endParaRPr lang="fr-FR" altLang="fr-FR" sz="2400" dirty="0"/>
          </a:p>
          <a:p>
            <a:pPr algn="ctr" fontAlgn="base">
              <a:spcBef>
                <a:spcPct val="0"/>
              </a:spcBef>
              <a:spcAft>
                <a:spcPct val="0"/>
              </a:spcAft>
            </a:pPr>
            <a:r>
              <a:rPr lang="fr-FR" altLang="fr-FR" sz="2400" dirty="0"/>
              <a:t>Veekash CALLEEA</a:t>
            </a:r>
          </a:p>
        </p:txBody>
      </p:sp>
      <p:sp>
        <p:nvSpPr>
          <p:cNvPr id="13" name="Slide Number Placeholder 12">
            <a:extLst>
              <a:ext uri="{FF2B5EF4-FFF2-40B4-BE49-F238E27FC236}">
                <a16:creationId xmlns:a16="http://schemas.microsoft.com/office/drawing/2014/main" id="{A25A0181-D340-8E61-27A1-BB0DFA9EB505}"/>
              </a:ext>
            </a:extLst>
          </p:cNvPr>
          <p:cNvSpPr>
            <a:spLocks noGrp="1"/>
          </p:cNvSpPr>
          <p:nvPr>
            <p:ph type="sldNum" sz="quarter" idx="12"/>
          </p:nvPr>
        </p:nvSpPr>
        <p:spPr>
          <a:xfrm>
            <a:off x="11598443" y="6449650"/>
            <a:ext cx="593557" cy="458400"/>
          </a:xfrm>
        </p:spPr>
        <p:txBody>
          <a:bodyPr/>
          <a:lstStyle/>
          <a:p>
            <a:pPr>
              <a:defRPr/>
            </a:pPr>
            <a:fld id="{60956841-A5C9-48A9-9178-E8725E2324B8}" type="slidenum">
              <a:rPr lang="fr-FR" altLang="fr-FR" sz="2000" smtClean="0">
                <a:solidFill>
                  <a:schemeClr val="bg1"/>
                </a:solidFill>
                <a:highlight>
                  <a:srgbClr val="000000"/>
                </a:highlight>
              </a:rPr>
              <a:pPr>
                <a:defRPr/>
              </a:pPr>
              <a:t>2</a:t>
            </a:fld>
            <a:endParaRPr lang="fr-FR" altLang="fr-FR" sz="2000">
              <a:solidFill>
                <a:schemeClr val="bg1"/>
              </a:solidFill>
              <a:highlight>
                <a:srgbClr val="000000"/>
              </a:highlight>
            </a:endParaRPr>
          </a:p>
        </p:txBody>
      </p:sp>
      <p:pic>
        <p:nvPicPr>
          <p:cNvPr id="5" name="Image 4" descr="Une image contenant texte, capture d’écran, Police, logo&#10;&#10;Description générée automatiquement">
            <a:extLst>
              <a:ext uri="{FF2B5EF4-FFF2-40B4-BE49-F238E27FC236}">
                <a16:creationId xmlns:a16="http://schemas.microsoft.com/office/drawing/2014/main" id="{C153EE02-F349-491A-76D3-0BDFF45EF5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2" y="0"/>
            <a:ext cx="3085611" cy="2574858"/>
          </a:xfrm>
          <a:prstGeom prst="rect">
            <a:avLst/>
          </a:prstGeom>
        </p:spPr>
      </p:pic>
    </p:spTree>
    <p:extLst>
      <p:ext uri="{BB962C8B-B14F-4D97-AF65-F5344CB8AC3E}">
        <p14:creationId xmlns:p14="http://schemas.microsoft.com/office/powerpoint/2010/main" val="2463811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9" y="140088"/>
            <a:ext cx="4447462"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1</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1" name="Picture 10" descr="Black chess pieces arranged on a chessboard">
            <a:extLst>
              <a:ext uri="{FF2B5EF4-FFF2-40B4-BE49-F238E27FC236}">
                <a16:creationId xmlns:a16="http://schemas.microsoft.com/office/drawing/2014/main" id="{1E964793-9814-6C54-68CD-2FA3B6AC12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6855" y="2172756"/>
            <a:ext cx="2076520" cy="1375332"/>
          </a:xfrm>
          <a:prstGeom prst="rect">
            <a:avLst/>
          </a:prstGeom>
        </p:spPr>
      </p:pic>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6861802" y="170865"/>
            <a:ext cx="52133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28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2800" b="1" i="0" u="none" strike="noStrike" kern="1200" cap="none" spc="0" normalizeH="0" baseline="0" noProof="0">
                <a:ln>
                  <a:noFill/>
                </a:ln>
                <a:solidFill>
                  <a:schemeClr val="bg1"/>
                </a:solidFill>
                <a:effectLst/>
                <a:uLnTx/>
                <a:uFillTx/>
                <a:latin typeface="Garamond" panose="02020404030301010803" pitchFamily="18" charset="0"/>
              </a:rPr>
              <a:t> 1 Les </a:t>
            </a:r>
            <a:r>
              <a:rPr kumimoji="0" lang="en-GB" altLang="fr-FR" sz="2800" b="1" i="0" u="none" strike="noStrike" kern="1200" cap="none" spc="0" normalizeH="0" baseline="0" noProof="0" err="1">
                <a:ln>
                  <a:noFill/>
                </a:ln>
                <a:solidFill>
                  <a:schemeClr val="bg1"/>
                </a:solidFill>
                <a:effectLst/>
                <a:uLnTx/>
                <a:uFillTx/>
                <a:latin typeface="Garamond" panose="02020404030301010803" pitchFamily="18" charset="0"/>
              </a:rPr>
              <a:t>enjeux</a:t>
            </a:r>
            <a:r>
              <a:rPr kumimoji="0" lang="en-GB" altLang="fr-FR" sz="2800" b="1" i="0" u="none" strike="noStrike" kern="1200" cap="none" spc="0" normalizeH="0" baseline="0" noProof="0">
                <a:ln>
                  <a:noFill/>
                </a:ln>
                <a:solidFill>
                  <a:schemeClr val="bg1"/>
                </a:solidFill>
                <a:effectLst/>
                <a:uLnTx/>
                <a:uFillTx/>
                <a:latin typeface="Garamond" panose="02020404030301010803" pitchFamily="18" charset="0"/>
              </a:rPr>
              <a:t> du </a:t>
            </a:r>
            <a:r>
              <a:rPr kumimoji="0" lang="en-GB" altLang="fr-FR" sz="2800" b="1" i="0" u="none" strike="noStrike" kern="1200" cap="none" spc="0" normalizeH="0" baseline="0" noProof="0" err="1">
                <a:ln>
                  <a:noFill/>
                </a:ln>
                <a:solidFill>
                  <a:schemeClr val="bg1"/>
                </a:solidFill>
                <a:effectLst/>
                <a:uLnTx/>
                <a:uFillTx/>
                <a:latin typeface="Garamond" panose="02020404030301010803" pitchFamily="18" charset="0"/>
              </a:rPr>
              <a:t>tutorat</a:t>
            </a:r>
            <a:endParaRPr kumimoji="0" lang="en-GB" altLang="fr-FR" sz="28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3074" name="Picture 2" descr="ACCESSOIRES DE PLANTATIONS">
            <a:extLst>
              <a:ext uri="{FF2B5EF4-FFF2-40B4-BE49-F238E27FC236}">
                <a16:creationId xmlns:a16="http://schemas.microsoft.com/office/drawing/2014/main" id="{3D232129-9AF3-288A-2238-1E1D98DA45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854" y="3658140"/>
            <a:ext cx="2076519" cy="311478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7497651-FCEE-95CE-3DBC-DA23C9129008}"/>
              </a:ext>
            </a:extLst>
          </p:cNvPr>
          <p:cNvSpPr txBox="1"/>
          <p:nvPr/>
        </p:nvSpPr>
        <p:spPr>
          <a:xfrm>
            <a:off x="2303858" y="2058764"/>
            <a:ext cx="9888142" cy="4832092"/>
          </a:xfrm>
          <a:prstGeom prst="rect">
            <a:avLst/>
          </a:prstGeom>
          <a:noFill/>
        </p:spPr>
        <p:txBody>
          <a:bodyPr wrap="square">
            <a:spAutoFit/>
          </a:bodyPr>
          <a:lstStyle/>
          <a:p>
            <a:pPr algn="just"/>
            <a:r>
              <a:rPr lang="fr-FR" sz="2800">
                <a:solidFill>
                  <a:schemeClr val="bg1"/>
                </a:solidFill>
              </a:rPr>
              <a:t>Le tutorat, basé sur une relation de confiance entre un tuteur et un tutoré, soutient le développement des compétences et de l’identité professionnelle du tutoré, en tenant compte de la culture de l’organisation avec ses manières spécifiques « de faire et d’interagir ».</a:t>
            </a:r>
          </a:p>
          <a:p>
            <a:pPr algn="just"/>
            <a:r>
              <a:rPr lang="fr-FR" sz="2800">
                <a:solidFill>
                  <a:schemeClr val="bg1"/>
                </a:solidFill>
              </a:rPr>
              <a:t>À la fois modèle professionnel et agent d’intégration, le tuteur est un professionnel expérimenté qui, à côté de son activité principale (son métier), est chargé d’accompagner et de guider, sur leur lieu de travail, des personnes en situation d’apprentissage. Il les soutient et sécurise leur parcours de formation et d’évolution professionnelle.</a:t>
            </a:r>
          </a:p>
        </p:txBody>
      </p:sp>
      <p:pic>
        <p:nvPicPr>
          <p:cNvPr id="14" name="Picture 13">
            <a:extLst>
              <a:ext uri="{FF2B5EF4-FFF2-40B4-BE49-F238E27FC236}">
                <a16:creationId xmlns:a16="http://schemas.microsoft.com/office/drawing/2014/main" id="{71644287-0715-3FF2-6ADC-C6C9C59FE98B}"/>
              </a:ext>
            </a:extLst>
          </p:cNvPr>
          <p:cNvPicPr>
            <a:picLocks noChangeAspect="1"/>
          </p:cNvPicPr>
          <p:nvPr/>
        </p:nvPicPr>
        <p:blipFill rotWithShape="1">
          <a:blip r:embed="rId7"/>
          <a:srcRect l="24750" t="40443" r="958" b="7112"/>
          <a:stretch/>
        </p:blipFill>
        <p:spPr>
          <a:xfrm>
            <a:off x="7652591" y="881474"/>
            <a:ext cx="3213529" cy="1276042"/>
          </a:xfrm>
          <a:prstGeom prst="rect">
            <a:avLst/>
          </a:prstGeom>
        </p:spPr>
      </p:pic>
      <p:sp>
        <p:nvSpPr>
          <p:cNvPr id="15" name="Text Box 6">
            <a:extLst>
              <a:ext uri="{FF2B5EF4-FFF2-40B4-BE49-F238E27FC236}">
                <a16:creationId xmlns:a16="http://schemas.microsoft.com/office/drawing/2014/main" id="{F3E96E62-7541-06A5-F568-279BA318ADF2}"/>
              </a:ext>
            </a:extLst>
          </p:cNvPr>
          <p:cNvSpPr txBox="1">
            <a:spLocks noChangeArrowheads="1"/>
          </p:cNvSpPr>
          <p:nvPr/>
        </p:nvSpPr>
        <p:spPr bwMode="auto">
          <a:xfrm>
            <a:off x="2581680" y="1272397"/>
            <a:ext cx="22646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2800" b="1" i="0" u="none" strike="noStrike" kern="1200" cap="none" spc="0" normalizeH="0" baseline="0" noProof="0">
                <a:ln>
                  <a:noFill/>
                </a:ln>
                <a:solidFill>
                  <a:schemeClr val="bg1"/>
                </a:solidFill>
                <a:effectLst/>
                <a:uLnTx/>
                <a:uFillTx/>
                <a:latin typeface="Garamond" panose="02020404030301010803" pitchFamily="18" charset="0"/>
              </a:rPr>
              <a:t>Suite…</a:t>
            </a:r>
          </a:p>
        </p:txBody>
      </p:sp>
    </p:spTree>
    <p:extLst>
      <p:ext uri="{BB962C8B-B14F-4D97-AF65-F5344CB8AC3E}">
        <p14:creationId xmlns:p14="http://schemas.microsoft.com/office/powerpoint/2010/main" val="4047658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additive="base">
                                        <p:cTn id="12"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 calcmode="lin" valueType="num">
                                      <p:cBhvr additive="base">
                                        <p:cTn id="18"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1</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1" name="Picture 10" descr="Black chess pieces arranged on a chessboard">
            <a:extLst>
              <a:ext uri="{FF2B5EF4-FFF2-40B4-BE49-F238E27FC236}">
                <a16:creationId xmlns:a16="http://schemas.microsoft.com/office/drawing/2014/main" id="{1E964793-9814-6C54-68CD-2FA3B6AC12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6855" y="2172756"/>
            <a:ext cx="2076520" cy="1375332"/>
          </a:xfrm>
          <a:prstGeom prst="rect">
            <a:avLst/>
          </a:prstGeom>
        </p:spPr>
      </p:pic>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1 Les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enjeux</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du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tutorat</a:t>
            </a:r>
            <a:endPar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3074" name="Picture 2" descr="ACCESSOIRES DE PLANTATIONS">
            <a:extLst>
              <a:ext uri="{FF2B5EF4-FFF2-40B4-BE49-F238E27FC236}">
                <a16:creationId xmlns:a16="http://schemas.microsoft.com/office/drawing/2014/main" id="{3D232129-9AF3-288A-2238-1E1D98DA45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854" y="3658140"/>
            <a:ext cx="2076519" cy="311478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7497651-FCEE-95CE-3DBC-DA23C9129008}"/>
              </a:ext>
            </a:extLst>
          </p:cNvPr>
          <p:cNvSpPr txBox="1"/>
          <p:nvPr/>
        </p:nvSpPr>
        <p:spPr>
          <a:xfrm>
            <a:off x="2351563" y="2052215"/>
            <a:ext cx="9723580" cy="523220"/>
          </a:xfrm>
          <a:prstGeom prst="rect">
            <a:avLst/>
          </a:prstGeom>
          <a:noFill/>
        </p:spPr>
        <p:txBody>
          <a:bodyPr wrap="square">
            <a:spAutoFit/>
          </a:bodyPr>
          <a:lstStyle/>
          <a:p>
            <a:pPr algn="just"/>
            <a:r>
              <a:rPr lang="fr-FR" sz="2800">
                <a:solidFill>
                  <a:schemeClr val="bg1"/>
                </a:solidFill>
              </a:rPr>
              <a:t>Quels sont les bénéfices du tutorat?</a:t>
            </a:r>
          </a:p>
        </p:txBody>
      </p:sp>
      <p:pic>
        <p:nvPicPr>
          <p:cNvPr id="14" name="Picture 13">
            <a:extLst>
              <a:ext uri="{FF2B5EF4-FFF2-40B4-BE49-F238E27FC236}">
                <a16:creationId xmlns:a16="http://schemas.microsoft.com/office/drawing/2014/main" id="{E8B5CB38-A81F-CD06-89AF-771C4344AA71}"/>
              </a:ext>
            </a:extLst>
          </p:cNvPr>
          <p:cNvPicPr>
            <a:picLocks noChangeAspect="1"/>
          </p:cNvPicPr>
          <p:nvPr/>
        </p:nvPicPr>
        <p:blipFill>
          <a:blip r:embed="rId7"/>
          <a:stretch>
            <a:fillRect/>
          </a:stretch>
        </p:blipFill>
        <p:spPr>
          <a:xfrm>
            <a:off x="8808498" y="896145"/>
            <a:ext cx="1859502" cy="1238037"/>
          </a:xfrm>
          <a:prstGeom prst="rect">
            <a:avLst/>
          </a:prstGeom>
        </p:spPr>
      </p:pic>
      <p:pic>
        <p:nvPicPr>
          <p:cNvPr id="20" name="Picture 19">
            <a:extLst>
              <a:ext uri="{FF2B5EF4-FFF2-40B4-BE49-F238E27FC236}">
                <a16:creationId xmlns:a16="http://schemas.microsoft.com/office/drawing/2014/main" id="{F0312DE5-13E6-304C-F5C1-2ABAD7E84276}"/>
              </a:ext>
            </a:extLst>
          </p:cNvPr>
          <p:cNvPicPr>
            <a:picLocks noChangeAspect="1"/>
          </p:cNvPicPr>
          <p:nvPr/>
        </p:nvPicPr>
        <p:blipFill>
          <a:blip r:embed="rId8"/>
          <a:stretch>
            <a:fillRect/>
          </a:stretch>
        </p:blipFill>
        <p:spPr>
          <a:xfrm>
            <a:off x="2644463" y="3309578"/>
            <a:ext cx="2555804" cy="2555804"/>
          </a:xfrm>
          <a:prstGeom prst="rect">
            <a:avLst/>
          </a:prstGeom>
        </p:spPr>
      </p:pic>
      <p:sp>
        <p:nvSpPr>
          <p:cNvPr id="5" name="Rectangle 1">
            <a:extLst>
              <a:ext uri="{FF2B5EF4-FFF2-40B4-BE49-F238E27FC236}">
                <a16:creationId xmlns:a16="http://schemas.microsoft.com/office/drawing/2014/main" id="{39081781-2D8D-29B2-09FB-9B4F405929AF}"/>
              </a:ext>
            </a:extLst>
          </p:cNvPr>
          <p:cNvSpPr>
            <a:spLocks noChangeArrowheads="1"/>
          </p:cNvSpPr>
          <p:nvPr/>
        </p:nvSpPr>
        <p:spPr bwMode="auto">
          <a:xfrm>
            <a:off x="5367907" y="2786043"/>
            <a:ext cx="364838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Appui</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Formation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Métiers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Stages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Accompagnement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Apprentissage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Intégration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Valeurs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Normes</a:t>
            </a:r>
          </a:p>
        </p:txBody>
      </p:sp>
      <p:sp>
        <p:nvSpPr>
          <p:cNvPr id="10" name="TextBox 9">
            <a:extLst>
              <a:ext uri="{FF2B5EF4-FFF2-40B4-BE49-F238E27FC236}">
                <a16:creationId xmlns:a16="http://schemas.microsoft.com/office/drawing/2014/main" id="{DDBC3FFF-56DC-AE5D-7D03-4CD1162192A8}"/>
              </a:ext>
            </a:extLst>
          </p:cNvPr>
          <p:cNvSpPr txBox="1"/>
          <p:nvPr/>
        </p:nvSpPr>
        <p:spPr>
          <a:xfrm>
            <a:off x="8320818" y="2860422"/>
            <a:ext cx="3754325" cy="34163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Transmission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Expérience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Compétences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Risques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Usure professionnelle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Prévention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Savoirs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Développement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Insertion</a:t>
            </a:r>
            <a:endParaRPr lang="fr-FR" sz="2400"/>
          </a:p>
        </p:txBody>
      </p:sp>
    </p:spTree>
    <p:extLst>
      <p:ext uri="{BB962C8B-B14F-4D97-AF65-F5344CB8AC3E}">
        <p14:creationId xmlns:p14="http://schemas.microsoft.com/office/powerpoint/2010/main" val="1987245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4" presetClass="entr" presetSubtype="10" fill="hold" nodeType="withEffect">
                                  <p:stCondLst>
                                    <p:cond delay="0"/>
                                  </p:stCondLst>
                                  <p:childTnLst>
                                    <p:set>
                                      <p:cBhvr>
                                        <p:cTn id="24" dur="1" fill="hold">
                                          <p:stCondLst>
                                            <p:cond delay="0"/>
                                          </p:stCondLst>
                                        </p:cTn>
                                        <p:tgtEl>
                                          <p:spTgt spid="3074"/>
                                        </p:tgtEl>
                                        <p:attrNameLst>
                                          <p:attrName>style.visibility</p:attrName>
                                        </p:attrNameLst>
                                      </p:cBhvr>
                                      <p:to>
                                        <p:strVal val="visible"/>
                                      </p:to>
                                    </p:set>
                                    <p:animEffect transition="in" filter="randombar(horizontal)">
                                      <p:cBhvr>
                                        <p:cTn id="25" dur="500"/>
                                        <p:tgtEl>
                                          <p:spTgt spid="3074"/>
                                        </p:tgtEl>
                                      </p:cBhvr>
                                    </p:animEffect>
                                  </p:childTnLst>
                                </p:cTn>
                              </p:par>
                              <p:par>
                                <p:cTn id="26" presetID="14" presetClass="entr" presetSubtype="10" fill="hold" nodeType="with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8" dur="500"/>
                                        <p:tgtEl>
                                          <p:spTgt spid="12">
                                            <p:txEl>
                                              <p:pRg st="0" end="0"/>
                                            </p:txEl>
                                          </p:spTgt>
                                        </p:tgtEl>
                                      </p:cBhvr>
                                    </p:animEffect>
                                  </p:childTnLst>
                                </p:cTn>
                              </p:par>
                              <p:par>
                                <p:cTn id="29" presetID="21" presetClass="entr" presetSubtype="1"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heel(1)">
                                      <p:cBhvr>
                                        <p:cTn id="31" dur="2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heel(1)">
                                      <p:cBhvr>
                                        <p:cTn id="36" dur="20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randombar(horizontal)">
                                      <p:cBhvr>
                                        <p:cTn id="41" dur="500"/>
                                        <p:tgtEl>
                                          <p:spTgt spid="5"/>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randombar(horizontal)">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2" grpId="0" animBg="1"/>
      <p:bldP spid="7" grpId="0"/>
      <p:bldP spid="7" grpId="1"/>
      <p:bldP spid="5"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1</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1" name="Picture 10" descr="Black chess pieces arranged on a chessboard">
            <a:extLst>
              <a:ext uri="{FF2B5EF4-FFF2-40B4-BE49-F238E27FC236}">
                <a16:creationId xmlns:a16="http://schemas.microsoft.com/office/drawing/2014/main" id="{1E964793-9814-6C54-68CD-2FA3B6AC12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6855" y="2172756"/>
            <a:ext cx="2076520" cy="1375332"/>
          </a:xfrm>
          <a:prstGeom prst="rect">
            <a:avLst/>
          </a:prstGeom>
        </p:spPr>
      </p:pic>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1 Les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enjeux</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du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tutorat</a:t>
            </a:r>
            <a:endPar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3074" name="Picture 2" descr="ACCESSOIRES DE PLANTATIONS">
            <a:extLst>
              <a:ext uri="{FF2B5EF4-FFF2-40B4-BE49-F238E27FC236}">
                <a16:creationId xmlns:a16="http://schemas.microsoft.com/office/drawing/2014/main" id="{3D232129-9AF3-288A-2238-1E1D98DA45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854" y="3658140"/>
            <a:ext cx="2076519" cy="311478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7497651-FCEE-95CE-3DBC-DA23C9129008}"/>
              </a:ext>
            </a:extLst>
          </p:cNvPr>
          <p:cNvSpPr txBox="1"/>
          <p:nvPr/>
        </p:nvSpPr>
        <p:spPr>
          <a:xfrm>
            <a:off x="2351563" y="2052215"/>
            <a:ext cx="9723580" cy="646331"/>
          </a:xfrm>
          <a:prstGeom prst="rect">
            <a:avLst/>
          </a:prstGeom>
          <a:noFill/>
        </p:spPr>
        <p:txBody>
          <a:bodyPr wrap="square">
            <a:spAutoFit/>
          </a:bodyPr>
          <a:lstStyle/>
          <a:p>
            <a:pPr algn="just"/>
            <a:r>
              <a:rPr lang="fr-FR" sz="3600">
                <a:solidFill>
                  <a:schemeClr val="bg1"/>
                </a:solidFill>
              </a:rPr>
              <a:t>Les bénéfices du tutorat</a:t>
            </a:r>
          </a:p>
        </p:txBody>
      </p:sp>
      <p:sp>
        <p:nvSpPr>
          <p:cNvPr id="6" name="TextBox 5">
            <a:extLst>
              <a:ext uri="{FF2B5EF4-FFF2-40B4-BE49-F238E27FC236}">
                <a16:creationId xmlns:a16="http://schemas.microsoft.com/office/drawing/2014/main" id="{E79A881A-1A4F-5958-96A4-4ADD3D32F4D9}"/>
              </a:ext>
            </a:extLst>
          </p:cNvPr>
          <p:cNvSpPr txBox="1"/>
          <p:nvPr/>
        </p:nvSpPr>
        <p:spPr>
          <a:xfrm>
            <a:off x="2361977" y="2984762"/>
            <a:ext cx="9284970" cy="3108543"/>
          </a:xfrm>
          <a:prstGeom prst="rect">
            <a:avLst/>
          </a:prstGeom>
          <a:noFill/>
        </p:spPr>
        <p:txBody>
          <a:bodyPr wrap="square">
            <a:spAutoFit/>
          </a:bodyPr>
          <a:lstStyle/>
          <a:p>
            <a:pPr algn="just"/>
            <a:r>
              <a:rPr lang="fr-FR" sz="2800" b="0" i="0" u="none" strike="noStrike" baseline="0">
                <a:solidFill>
                  <a:schemeClr val="bg1"/>
                </a:solidFill>
                <a:latin typeface="Daytona" panose="020B0604030500040204" pitchFamily="34" charset="0"/>
              </a:rPr>
              <a:t>En premier lieu, le tutorat représente un appui décisif au parcours de formation des futurs professionnels. La plupart des métiers spécifiques au secteur non-marchand s’apprennent dans des formations incluant des stages : la qualité de l’accompagnement lors de ceux-ci contribue à une meilleure qualité des apprentissages.</a:t>
            </a:r>
            <a:endParaRPr lang="fr-FR" sz="2800">
              <a:solidFill>
                <a:schemeClr val="bg1"/>
              </a:solidFill>
              <a:latin typeface="Daytona" panose="020B0604030500040204" pitchFamily="34" charset="0"/>
            </a:endParaRPr>
          </a:p>
        </p:txBody>
      </p:sp>
    </p:spTree>
    <p:extLst>
      <p:ext uri="{BB962C8B-B14F-4D97-AF65-F5344CB8AC3E}">
        <p14:creationId xmlns:p14="http://schemas.microsoft.com/office/powerpoint/2010/main" val="4272936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4" presetClass="entr" presetSubtype="10" fill="hold" nodeType="withEffect">
                                  <p:stCondLst>
                                    <p:cond delay="0"/>
                                  </p:stCondLst>
                                  <p:childTnLst>
                                    <p:set>
                                      <p:cBhvr>
                                        <p:cTn id="24" dur="1" fill="hold">
                                          <p:stCondLst>
                                            <p:cond delay="0"/>
                                          </p:stCondLst>
                                        </p:cTn>
                                        <p:tgtEl>
                                          <p:spTgt spid="3074"/>
                                        </p:tgtEl>
                                        <p:attrNameLst>
                                          <p:attrName>style.visibility</p:attrName>
                                        </p:attrNameLst>
                                      </p:cBhvr>
                                      <p:to>
                                        <p:strVal val="visible"/>
                                      </p:to>
                                    </p:set>
                                    <p:animEffect transition="in" filter="randombar(horizontal)">
                                      <p:cBhvr>
                                        <p:cTn id="25" dur="500"/>
                                        <p:tgtEl>
                                          <p:spTgt spid="3074"/>
                                        </p:tgtEl>
                                      </p:cBhvr>
                                    </p:animEffec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9" dur="5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2" grpId="0" animBg="1"/>
      <p:bldP spid="7" grpId="0"/>
      <p:bldP spid="7" grpId="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1</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1" name="Picture 10" descr="Black chess pieces arranged on a chessboard">
            <a:extLst>
              <a:ext uri="{FF2B5EF4-FFF2-40B4-BE49-F238E27FC236}">
                <a16:creationId xmlns:a16="http://schemas.microsoft.com/office/drawing/2014/main" id="{1E964793-9814-6C54-68CD-2FA3B6AC12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6855" y="2172756"/>
            <a:ext cx="2076520" cy="1375332"/>
          </a:xfrm>
          <a:prstGeom prst="rect">
            <a:avLst/>
          </a:prstGeom>
        </p:spPr>
      </p:pic>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1 Les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enjeux</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du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tutorat</a:t>
            </a:r>
            <a:endPar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3074" name="Picture 2" descr="ACCESSOIRES DE PLANTATIONS">
            <a:extLst>
              <a:ext uri="{FF2B5EF4-FFF2-40B4-BE49-F238E27FC236}">
                <a16:creationId xmlns:a16="http://schemas.microsoft.com/office/drawing/2014/main" id="{3D232129-9AF3-288A-2238-1E1D98DA45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854" y="3658140"/>
            <a:ext cx="2076519" cy="311478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7497651-FCEE-95CE-3DBC-DA23C9129008}"/>
              </a:ext>
            </a:extLst>
          </p:cNvPr>
          <p:cNvSpPr txBox="1"/>
          <p:nvPr/>
        </p:nvSpPr>
        <p:spPr>
          <a:xfrm>
            <a:off x="2351563" y="2006495"/>
            <a:ext cx="9723580" cy="646331"/>
          </a:xfrm>
          <a:prstGeom prst="rect">
            <a:avLst/>
          </a:prstGeom>
          <a:noFill/>
        </p:spPr>
        <p:txBody>
          <a:bodyPr wrap="square">
            <a:spAutoFit/>
          </a:bodyPr>
          <a:lstStyle/>
          <a:p>
            <a:pPr algn="just"/>
            <a:r>
              <a:rPr lang="fr-FR" sz="3600">
                <a:solidFill>
                  <a:schemeClr val="bg1"/>
                </a:solidFill>
              </a:rPr>
              <a:t>Les bénéfices du tutorat (suite)</a:t>
            </a:r>
          </a:p>
        </p:txBody>
      </p:sp>
      <p:sp>
        <p:nvSpPr>
          <p:cNvPr id="6" name="TextBox 5">
            <a:extLst>
              <a:ext uri="{FF2B5EF4-FFF2-40B4-BE49-F238E27FC236}">
                <a16:creationId xmlns:a16="http://schemas.microsoft.com/office/drawing/2014/main" id="{E79A881A-1A4F-5958-96A4-4ADD3D32F4D9}"/>
              </a:ext>
            </a:extLst>
          </p:cNvPr>
          <p:cNvSpPr txBox="1"/>
          <p:nvPr/>
        </p:nvSpPr>
        <p:spPr>
          <a:xfrm>
            <a:off x="2361977" y="2664722"/>
            <a:ext cx="9284970" cy="3970318"/>
          </a:xfrm>
          <a:prstGeom prst="rect">
            <a:avLst/>
          </a:prstGeom>
          <a:noFill/>
        </p:spPr>
        <p:txBody>
          <a:bodyPr wrap="square">
            <a:spAutoFit/>
          </a:bodyPr>
          <a:lstStyle/>
          <a:p>
            <a:pPr algn="just"/>
            <a:r>
              <a:rPr lang="fr-FR" sz="2800">
                <a:solidFill>
                  <a:schemeClr val="bg1"/>
                </a:solidFill>
                <a:latin typeface="Daytona" panose="020B0604030500040204" pitchFamily="34" charset="0"/>
              </a:rPr>
              <a:t>Le tutorat facilite l’entrée des nouveaux professionnels en milieu de travail. </a:t>
            </a:r>
          </a:p>
          <a:p>
            <a:pPr algn="just"/>
            <a:endParaRPr lang="fr-FR" sz="2800">
              <a:solidFill>
                <a:schemeClr val="bg1"/>
              </a:solidFill>
              <a:latin typeface="Daytona" panose="020B0604030500040204" pitchFamily="34" charset="0"/>
            </a:endParaRPr>
          </a:p>
          <a:p>
            <a:pPr algn="just"/>
            <a:r>
              <a:rPr lang="fr-FR" sz="2800">
                <a:solidFill>
                  <a:schemeClr val="bg1"/>
                </a:solidFill>
                <a:latin typeface="Daytona" panose="020B0604030500040204" pitchFamily="34" charset="0"/>
              </a:rPr>
              <a:t>Il contribue à la transmission des valeurs et des normes durant la phase d’intégration.</a:t>
            </a:r>
          </a:p>
          <a:p>
            <a:pPr algn="just"/>
            <a:endParaRPr lang="fr-FR" sz="2800">
              <a:solidFill>
                <a:schemeClr val="bg1"/>
              </a:solidFill>
              <a:latin typeface="Daytona" panose="020B0604030500040204" pitchFamily="34" charset="0"/>
            </a:endParaRPr>
          </a:p>
          <a:p>
            <a:pPr algn="just"/>
            <a:r>
              <a:rPr lang="fr-FR" sz="2800">
                <a:solidFill>
                  <a:schemeClr val="bg1"/>
                </a:solidFill>
                <a:latin typeface="Daytona" panose="020B0604030500040204" pitchFamily="34" charset="0"/>
              </a:rPr>
              <a:t>Il permet d’atténuer les obstacles rencontrés et de lutter contre les sentiments d’isolement ou d’échec dans la gestion des nouvelles relations de travail.</a:t>
            </a:r>
          </a:p>
        </p:txBody>
      </p:sp>
    </p:spTree>
    <p:extLst>
      <p:ext uri="{BB962C8B-B14F-4D97-AF65-F5344CB8AC3E}">
        <p14:creationId xmlns:p14="http://schemas.microsoft.com/office/powerpoint/2010/main" val="465349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4" presetClass="entr" presetSubtype="10" fill="hold" nodeType="withEffect">
                                  <p:stCondLst>
                                    <p:cond delay="0"/>
                                  </p:stCondLst>
                                  <p:childTnLst>
                                    <p:set>
                                      <p:cBhvr>
                                        <p:cTn id="24" dur="1" fill="hold">
                                          <p:stCondLst>
                                            <p:cond delay="0"/>
                                          </p:stCondLst>
                                        </p:cTn>
                                        <p:tgtEl>
                                          <p:spTgt spid="3074"/>
                                        </p:tgtEl>
                                        <p:attrNameLst>
                                          <p:attrName>style.visibility</p:attrName>
                                        </p:attrNameLst>
                                      </p:cBhvr>
                                      <p:to>
                                        <p:strVal val="visible"/>
                                      </p:to>
                                    </p:set>
                                    <p:animEffect transition="in" filter="randombar(horizontal)">
                                      <p:cBhvr>
                                        <p:cTn id="25" dur="500"/>
                                        <p:tgtEl>
                                          <p:spTgt spid="3074"/>
                                        </p:tgtEl>
                                      </p:cBhvr>
                                    </p:animEffec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9" dur="5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 calcmode="lin" valueType="num">
                                      <p:cBhvr additive="base">
                                        <p:cTn id="3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6">
                                            <p:txEl>
                                              <p:pRg st="2" end="2"/>
                                            </p:txEl>
                                          </p:spTgt>
                                        </p:tgtEl>
                                        <p:attrNameLst>
                                          <p:attrName>style.visibility</p:attrName>
                                        </p:attrNameLst>
                                      </p:cBhvr>
                                      <p:to>
                                        <p:strVal val="visible"/>
                                      </p:to>
                                    </p:set>
                                    <p:anim calcmode="lin" valueType="num">
                                      <p:cBhvr additive="base">
                                        <p:cTn id="4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anim calcmode="lin" valueType="num">
                                      <p:cBhvr additive="base">
                                        <p:cTn id="5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2" grpId="0" animBg="1"/>
      <p:bldP spid="7" grpId="0"/>
      <p:bldP spid="7" grpId="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1</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1" name="Picture 10" descr="Black chess pieces arranged on a chessboard">
            <a:extLst>
              <a:ext uri="{FF2B5EF4-FFF2-40B4-BE49-F238E27FC236}">
                <a16:creationId xmlns:a16="http://schemas.microsoft.com/office/drawing/2014/main" id="{1E964793-9814-6C54-68CD-2FA3B6AC12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6855" y="2172756"/>
            <a:ext cx="2076520" cy="1375332"/>
          </a:xfrm>
          <a:prstGeom prst="rect">
            <a:avLst/>
          </a:prstGeom>
        </p:spPr>
      </p:pic>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1 Les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enjeux</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du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tutorat</a:t>
            </a:r>
            <a:endPar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3074" name="Picture 2" descr="ACCESSOIRES DE PLANTATIONS">
            <a:extLst>
              <a:ext uri="{FF2B5EF4-FFF2-40B4-BE49-F238E27FC236}">
                <a16:creationId xmlns:a16="http://schemas.microsoft.com/office/drawing/2014/main" id="{3D232129-9AF3-288A-2238-1E1D98DA45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854" y="3658140"/>
            <a:ext cx="2076519" cy="311478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7497651-FCEE-95CE-3DBC-DA23C9129008}"/>
              </a:ext>
            </a:extLst>
          </p:cNvPr>
          <p:cNvSpPr txBox="1"/>
          <p:nvPr/>
        </p:nvSpPr>
        <p:spPr>
          <a:xfrm>
            <a:off x="2351563" y="2006495"/>
            <a:ext cx="9723580" cy="646331"/>
          </a:xfrm>
          <a:prstGeom prst="rect">
            <a:avLst/>
          </a:prstGeom>
          <a:noFill/>
        </p:spPr>
        <p:txBody>
          <a:bodyPr wrap="square">
            <a:spAutoFit/>
          </a:bodyPr>
          <a:lstStyle/>
          <a:p>
            <a:pPr algn="just"/>
            <a:r>
              <a:rPr lang="fr-FR" sz="3600">
                <a:solidFill>
                  <a:schemeClr val="bg1"/>
                </a:solidFill>
              </a:rPr>
              <a:t>Les bénéfices du tutorat (suite)</a:t>
            </a:r>
          </a:p>
        </p:txBody>
      </p:sp>
      <p:sp>
        <p:nvSpPr>
          <p:cNvPr id="6" name="TextBox 5">
            <a:extLst>
              <a:ext uri="{FF2B5EF4-FFF2-40B4-BE49-F238E27FC236}">
                <a16:creationId xmlns:a16="http://schemas.microsoft.com/office/drawing/2014/main" id="{E79A881A-1A4F-5958-96A4-4ADD3D32F4D9}"/>
              </a:ext>
            </a:extLst>
          </p:cNvPr>
          <p:cNvSpPr txBox="1"/>
          <p:nvPr/>
        </p:nvSpPr>
        <p:spPr>
          <a:xfrm>
            <a:off x="2361977" y="2756162"/>
            <a:ext cx="9284970" cy="3539430"/>
          </a:xfrm>
          <a:prstGeom prst="rect">
            <a:avLst/>
          </a:prstGeom>
          <a:noFill/>
        </p:spPr>
        <p:txBody>
          <a:bodyPr wrap="square">
            <a:spAutoFit/>
          </a:bodyPr>
          <a:lstStyle/>
          <a:p>
            <a:pPr algn="just"/>
            <a:r>
              <a:rPr lang="fr-FR" sz="2800">
                <a:solidFill>
                  <a:schemeClr val="bg1"/>
                </a:solidFill>
                <a:latin typeface="Daytona" panose="020B0604030500040204" pitchFamily="34" charset="0"/>
              </a:rPr>
              <a:t>En outre, le tutorat est utile aux organisations. </a:t>
            </a:r>
          </a:p>
          <a:p>
            <a:pPr algn="just"/>
            <a:endParaRPr lang="fr-FR" sz="2800">
              <a:solidFill>
                <a:schemeClr val="bg1"/>
              </a:solidFill>
              <a:latin typeface="Daytona" panose="020B0604030500040204" pitchFamily="34" charset="0"/>
            </a:endParaRPr>
          </a:p>
          <a:p>
            <a:pPr algn="just"/>
            <a:r>
              <a:rPr lang="fr-FR" sz="2800">
                <a:solidFill>
                  <a:schemeClr val="bg1"/>
                </a:solidFill>
                <a:latin typeface="Daytona" panose="020B0604030500040204" pitchFamily="34" charset="0"/>
              </a:rPr>
              <a:t>Il permet de répondre à l'enjeu de transmission et de partage des savoirs, et de bénéficier de l'expérience des tuteurs : l'apprentissage est inscrit dans le travail réel, dans une compréhension fine du contexte institutionnel, en donnant des points de repère pour se prémunir des risques professionnels. </a:t>
            </a:r>
          </a:p>
        </p:txBody>
      </p:sp>
    </p:spTree>
    <p:extLst>
      <p:ext uri="{BB962C8B-B14F-4D97-AF65-F5344CB8AC3E}">
        <p14:creationId xmlns:p14="http://schemas.microsoft.com/office/powerpoint/2010/main" val="3143489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4" presetClass="entr" presetSubtype="10" fill="hold" nodeType="withEffect">
                                  <p:stCondLst>
                                    <p:cond delay="0"/>
                                  </p:stCondLst>
                                  <p:childTnLst>
                                    <p:set>
                                      <p:cBhvr>
                                        <p:cTn id="24" dur="1" fill="hold">
                                          <p:stCondLst>
                                            <p:cond delay="0"/>
                                          </p:stCondLst>
                                        </p:cTn>
                                        <p:tgtEl>
                                          <p:spTgt spid="3074"/>
                                        </p:tgtEl>
                                        <p:attrNameLst>
                                          <p:attrName>style.visibility</p:attrName>
                                        </p:attrNameLst>
                                      </p:cBhvr>
                                      <p:to>
                                        <p:strVal val="visible"/>
                                      </p:to>
                                    </p:set>
                                    <p:animEffect transition="in" filter="randombar(horizontal)">
                                      <p:cBhvr>
                                        <p:cTn id="25" dur="500"/>
                                        <p:tgtEl>
                                          <p:spTgt spid="3074"/>
                                        </p:tgtEl>
                                      </p:cBhvr>
                                    </p:animEffec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9" dur="5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 calcmode="lin" valueType="num">
                                      <p:cBhvr additive="base">
                                        <p:cTn id="3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6">
                                            <p:txEl>
                                              <p:pRg st="2" end="2"/>
                                            </p:txEl>
                                          </p:spTgt>
                                        </p:tgtEl>
                                        <p:attrNameLst>
                                          <p:attrName>style.visibility</p:attrName>
                                        </p:attrNameLst>
                                      </p:cBhvr>
                                      <p:to>
                                        <p:strVal val="visible"/>
                                      </p:to>
                                    </p:set>
                                    <p:anim calcmode="lin" valueType="num">
                                      <p:cBhvr additive="base">
                                        <p:cTn id="4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2" grpId="0" animBg="1"/>
      <p:bldP spid="7" grpId="0"/>
      <p:bldP spid="7" grpId="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1</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1" name="Picture 10" descr="Black chess pieces arranged on a chessboard">
            <a:extLst>
              <a:ext uri="{FF2B5EF4-FFF2-40B4-BE49-F238E27FC236}">
                <a16:creationId xmlns:a16="http://schemas.microsoft.com/office/drawing/2014/main" id="{1E964793-9814-6C54-68CD-2FA3B6AC12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6855" y="2172756"/>
            <a:ext cx="2076520" cy="1375332"/>
          </a:xfrm>
          <a:prstGeom prst="rect">
            <a:avLst/>
          </a:prstGeom>
        </p:spPr>
      </p:pic>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1 Les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enjeux</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du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tutorat</a:t>
            </a:r>
            <a:endPar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3074" name="Picture 2" descr="ACCESSOIRES DE PLANTATIONS">
            <a:extLst>
              <a:ext uri="{FF2B5EF4-FFF2-40B4-BE49-F238E27FC236}">
                <a16:creationId xmlns:a16="http://schemas.microsoft.com/office/drawing/2014/main" id="{3D232129-9AF3-288A-2238-1E1D98DA45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854" y="3658140"/>
            <a:ext cx="2076519" cy="311478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7497651-FCEE-95CE-3DBC-DA23C9129008}"/>
              </a:ext>
            </a:extLst>
          </p:cNvPr>
          <p:cNvSpPr txBox="1"/>
          <p:nvPr/>
        </p:nvSpPr>
        <p:spPr>
          <a:xfrm>
            <a:off x="2351563" y="2006495"/>
            <a:ext cx="9723580" cy="646331"/>
          </a:xfrm>
          <a:prstGeom prst="rect">
            <a:avLst/>
          </a:prstGeom>
          <a:noFill/>
        </p:spPr>
        <p:txBody>
          <a:bodyPr wrap="square">
            <a:spAutoFit/>
          </a:bodyPr>
          <a:lstStyle/>
          <a:p>
            <a:pPr algn="just"/>
            <a:r>
              <a:rPr lang="fr-FR" sz="3600">
                <a:solidFill>
                  <a:schemeClr val="bg1"/>
                </a:solidFill>
              </a:rPr>
              <a:t>Les bénéfices du tutorat (suite)</a:t>
            </a:r>
          </a:p>
        </p:txBody>
      </p:sp>
      <p:sp>
        <p:nvSpPr>
          <p:cNvPr id="6" name="TextBox 5">
            <a:extLst>
              <a:ext uri="{FF2B5EF4-FFF2-40B4-BE49-F238E27FC236}">
                <a16:creationId xmlns:a16="http://schemas.microsoft.com/office/drawing/2014/main" id="{E79A881A-1A4F-5958-96A4-4ADD3D32F4D9}"/>
              </a:ext>
            </a:extLst>
          </p:cNvPr>
          <p:cNvSpPr txBox="1"/>
          <p:nvPr/>
        </p:nvSpPr>
        <p:spPr>
          <a:xfrm>
            <a:off x="2361976" y="2664722"/>
            <a:ext cx="9771285" cy="3970318"/>
          </a:xfrm>
          <a:prstGeom prst="rect">
            <a:avLst/>
          </a:prstGeom>
          <a:noFill/>
        </p:spPr>
        <p:txBody>
          <a:bodyPr wrap="square">
            <a:spAutoFit/>
          </a:bodyPr>
          <a:lstStyle/>
          <a:p>
            <a:pPr algn="just"/>
            <a:r>
              <a:rPr lang="fr-FR" sz="2800">
                <a:solidFill>
                  <a:schemeClr val="bg1"/>
                </a:solidFill>
                <a:latin typeface="Daytona" panose="020B0604030500040204" pitchFamily="34" charset="0"/>
              </a:rPr>
              <a:t>Le tutorat aide aussi à lutter contre la perte de compétences associée au départ des travailleurs plus âgés. </a:t>
            </a:r>
          </a:p>
          <a:p>
            <a:pPr algn="just"/>
            <a:r>
              <a:rPr lang="fr-FR" sz="2800">
                <a:solidFill>
                  <a:schemeClr val="bg1"/>
                </a:solidFill>
                <a:latin typeface="Daytona" panose="020B0604030500040204" pitchFamily="34" charset="0"/>
              </a:rPr>
              <a:t>Il valorise l'expérience acquise, donnant l’opportunité de faire évoluer des personnes occupant depuis longtemps les mêmes fonctions, et luttant ainsi contre l'usure professionnelle. Il favorise la prise en compte de remises en question ou de propositions émises par le tutoré (avec son regard neuf).</a:t>
            </a:r>
          </a:p>
        </p:txBody>
      </p:sp>
    </p:spTree>
    <p:extLst>
      <p:ext uri="{BB962C8B-B14F-4D97-AF65-F5344CB8AC3E}">
        <p14:creationId xmlns:p14="http://schemas.microsoft.com/office/powerpoint/2010/main" val="1279899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4" presetClass="entr" presetSubtype="10" fill="hold" nodeType="withEffect">
                                  <p:stCondLst>
                                    <p:cond delay="0"/>
                                  </p:stCondLst>
                                  <p:childTnLst>
                                    <p:set>
                                      <p:cBhvr>
                                        <p:cTn id="24" dur="1" fill="hold">
                                          <p:stCondLst>
                                            <p:cond delay="0"/>
                                          </p:stCondLst>
                                        </p:cTn>
                                        <p:tgtEl>
                                          <p:spTgt spid="3074"/>
                                        </p:tgtEl>
                                        <p:attrNameLst>
                                          <p:attrName>style.visibility</p:attrName>
                                        </p:attrNameLst>
                                      </p:cBhvr>
                                      <p:to>
                                        <p:strVal val="visible"/>
                                      </p:to>
                                    </p:set>
                                    <p:animEffect transition="in" filter="randombar(horizontal)">
                                      <p:cBhvr>
                                        <p:cTn id="25" dur="500"/>
                                        <p:tgtEl>
                                          <p:spTgt spid="3074"/>
                                        </p:tgtEl>
                                      </p:cBhvr>
                                    </p:animEffec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9" dur="5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 calcmode="lin" valueType="num">
                                      <p:cBhvr additive="base">
                                        <p:cTn id="3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6">
                                            <p:txEl>
                                              <p:pRg st="1" end="1"/>
                                            </p:txEl>
                                          </p:spTgt>
                                        </p:tgtEl>
                                        <p:attrNameLst>
                                          <p:attrName>style.visibility</p:attrName>
                                        </p:attrNameLst>
                                      </p:cBhvr>
                                      <p:to>
                                        <p:strVal val="visible"/>
                                      </p:to>
                                    </p:set>
                                    <p:anim calcmode="lin" valueType="num">
                                      <p:cBhvr additive="base">
                                        <p:cTn id="4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2" grpId="0" animBg="1"/>
      <p:bldP spid="7" grpId="0"/>
      <p:bldP spid="7" grpId="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1</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1" name="Picture 10" descr="Black chess pieces arranged on a chessboard">
            <a:extLst>
              <a:ext uri="{FF2B5EF4-FFF2-40B4-BE49-F238E27FC236}">
                <a16:creationId xmlns:a16="http://schemas.microsoft.com/office/drawing/2014/main" id="{1E964793-9814-6C54-68CD-2FA3B6AC12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6855" y="2172756"/>
            <a:ext cx="2076520" cy="1375332"/>
          </a:xfrm>
          <a:prstGeom prst="rect">
            <a:avLst/>
          </a:prstGeom>
        </p:spPr>
      </p:pic>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1 Les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enjeux</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du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tutorat</a:t>
            </a:r>
            <a:endPar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3074" name="Picture 2" descr="ACCESSOIRES DE PLANTATIONS">
            <a:extLst>
              <a:ext uri="{FF2B5EF4-FFF2-40B4-BE49-F238E27FC236}">
                <a16:creationId xmlns:a16="http://schemas.microsoft.com/office/drawing/2014/main" id="{3D232129-9AF3-288A-2238-1E1D98DA45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854" y="3658140"/>
            <a:ext cx="2076519" cy="311478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7497651-FCEE-95CE-3DBC-DA23C9129008}"/>
              </a:ext>
            </a:extLst>
          </p:cNvPr>
          <p:cNvSpPr txBox="1"/>
          <p:nvPr/>
        </p:nvSpPr>
        <p:spPr>
          <a:xfrm>
            <a:off x="2351563" y="2006495"/>
            <a:ext cx="9723580" cy="646331"/>
          </a:xfrm>
          <a:prstGeom prst="rect">
            <a:avLst/>
          </a:prstGeom>
          <a:noFill/>
        </p:spPr>
        <p:txBody>
          <a:bodyPr wrap="square">
            <a:spAutoFit/>
          </a:bodyPr>
          <a:lstStyle/>
          <a:p>
            <a:pPr algn="just"/>
            <a:r>
              <a:rPr lang="fr-FR" sz="3600">
                <a:solidFill>
                  <a:schemeClr val="bg1"/>
                </a:solidFill>
              </a:rPr>
              <a:t>Les bénéfices du tutorat (suite)</a:t>
            </a:r>
          </a:p>
        </p:txBody>
      </p:sp>
      <p:sp>
        <p:nvSpPr>
          <p:cNvPr id="6" name="TextBox 5">
            <a:extLst>
              <a:ext uri="{FF2B5EF4-FFF2-40B4-BE49-F238E27FC236}">
                <a16:creationId xmlns:a16="http://schemas.microsoft.com/office/drawing/2014/main" id="{E79A881A-1A4F-5958-96A4-4ADD3D32F4D9}"/>
              </a:ext>
            </a:extLst>
          </p:cNvPr>
          <p:cNvSpPr txBox="1"/>
          <p:nvPr/>
        </p:nvSpPr>
        <p:spPr>
          <a:xfrm>
            <a:off x="2361976" y="3335282"/>
            <a:ext cx="9771285" cy="1384995"/>
          </a:xfrm>
          <a:prstGeom prst="rect">
            <a:avLst/>
          </a:prstGeom>
          <a:noFill/>
        </p:spPr>
        <p:txBody>
          <a:bodyPr wrap="square">
            <a:spAutoFit/>
          </a:bodyPr>
          <a:lstStyle/>
          <a:p>
            <a:pPr algn="just"/>
            <a:r>
              <a:rPr lang="fr-FR" sz="2800">
                <a:solidFill>
                  <a:schemeClr val="bg1"/>
                </a:solidFill>
                <a:latin typeface="Daytona" panose="020B0604030500040204" pitchFamily="34" charset="0"/>
              </a:rPr>
              <a:t>Le tutorat a donc sa place dans une politique de gestion des compétences, des âges et de la prévention des risques. </a:t>
            </a:r>
          </a:p>
        </p:txBody>
      </p:sp>
    </p:spTree>
    <p:extLst>
      <p:ext uri="{BB962C8B-B14F-4D97-AF65-F5344CB8AC3E}">
        <p14:creationId xmlns:p14="http://schemas.microsoft.com/office/powerpoint/2010/main" val="1903074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4" presetClass="entr" presetSubtype="10" fill="hold" nodeType="withEffect">
                                  <p:stCondLst>
                                    <p:cond delay="0"/>
                                  </p:stCondLst>
                                  <p:childTnLst>
                                    <p:set>
                                      <p:cBhvr>
                                        <p:cTn id="24" dur="1" fill="hold">
                                          <p:stCondLst>
                                            <p:cond delay="0"/>
                                          </p:stCondLst>
                                        </p:cTn>
                                        <p:tgtEl>
                                          <p:spTgt spid="3074"/>
                                        </p:tgtEl>
                                        <p:attrNameLst>
                                          <p:attrName>style.visibility</p:attrName>
                                        </p:attrNameLst>
                                      </p:cBhvr>
                                      <p:to>
                                        <p:strVal val="visible"/>
                                      </p:to>
                                    </p:set>
                                    <p:animEffect transition="in" filter="randombar(horizontal)">
                                      <p:cBhvr>
                                        <p:cTn id="25" dur="500"/>
                                        <p:tgtEl>
                                          <p:spTgt spid="3074"/>
                                        </p:tgtEl>
                                      </p:cBhvr>
                                    </p:animEffec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9" dur="5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 calcmode="lin" valueType="num">
                                      <p:cBhvr additive="base">
                                        <p:cTn id="3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2" grpId="0" animBg="1"/>
      <p:bldP spid="7" grpId="0"/>
      <p:bldP spid="7" grpId="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1</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1" name="Picture 10" descr="Black chess pieces arranged on a chessboard">
            <a:extLst>
              <a:ext uri="{FF2B5EF4-FFF2-40B4-BE49-F238E27FC236}">
                <a16:creationId xmlns:a16="http://schemas.microsoft.com/office/drawing/2014/main" id="{1E964793-9814-6C54-68CD-2FA3B6AC12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6855" y="2172756"/>
            <a:ext cx="2076520" cy="1375332"/>
          </a:xfrm>
          <a:prstGeom prst="rect">
            <a:avLst/>
          </a:prstGeom>
        </p:spPr>
      </p:pic>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1 Les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enjeux</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du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tutorat</a:t>
            </a:r>
            <a:endPar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3074" name="Picture 2" descr="ACCESSOIRES DE PLANTATIONS">
            <a:extLst>
              <a:ext uri="{FF2B5EF4-FFF2-40B4-BE49-F238E27FC236}">
                <a16:creationId xmlns:a16="http://schemas.microsoft.com/office/drawing/2014/main" id="{3D232129-9AF3-288A-2238-1E1D98DA45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854" y="3658140"/>
            <a:ext cx="2076519" cy="311478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7497651-FCEE-95CE-3DBC-DA23C9129008}"/>
              </a:ext>
            </a:extLst>
          </p:cNvPr>
          <p:cNvSpPr txBox="1"/>
          <p:nvPr/>
        </p:nvSpPr>
        <p:spPr>
          <a:xfrm>
            <a:off x="2351563" y="2570375"/>
            <a:ext cx="9723580" cy="2308324"/>
          </a:xfrm>
          <a:prstGeom prst="rect">
            <a:avLst/>
          </a:prstGeom>
          <a:noFill/>
        </p:spPr>
        <p:txBody>
          <a:bodyPr wrap="square">
            <a:spAutoFit/>
          </a:bodyPr>
          <a:lstStyle/>
          <a:p>
            <a:pPr algn="just"/>
            <a:r>
              <a:rPr lang="fr-FR" sz="3600">
                <a:solidFill>
                  <a:schemeClr val="bg1"/>
                </a:solidFill>
              </a:rPr>
              <a:t>Définition : Pour clarifier</a:t>
            </a:r>
          </a:p>
          <a:p>
            <a:pPr algn="just"/>
            <a:r>
              <a:rPr lang="fr-FR" sz="3600">
                <a:solidFill>
                  <a:schemeClr val="bg1"/>
                </a:solidFill>
              </a:rPr>
              <a:t>Bénéfices : La raison d’être</a:t>
            </a:r>
          </a:p>
          <a:p>
            <a:pPr algn="just"/>
            <a:endParaRPr lang="fr-FR" sz="3600">
              <a:solidFill>
                <a:schemeClr val="bg1"/>
              </a:solidFill>
            </a:endParaRPr>
          </a:p>
          <a:p>
            <a:pPr algn="ctr"/>
            <a:r>
              <a:rPr lang="fr-FR" sz="3600">
                <a:solidFill>
                  <a:schemeClr val="bg1"/>
                </a:solidFill>
              </a:rPr>
              <a:t>LES ENJEUX : ???</a:t>
            </a:r>
          </a:p>
        </p:txBody>
      </p:sp>
    </p:spTree>
    <p:extLst>
      <p:ext uri="{BB962C8B-B14F-4D97-AF65-F5344CB8AC3E}">
        <p14:creationId xmlns:p14="http://schemas.microsoft.com/office/powerpoint/2010/main" val="413087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4" presetClass="entr" presetSubtype="10" fill="hold" nodeType="withEffect">
                                  <p:stCondLst>
                                    <p:cond delay="0"/>
                                  </p:stCondLst>
                                  <p:childTnLst>
                                    <p:set>
                                      <p:cBhvr>
                                        <p:cTn id="24" dur="1" fill="hold">
                                          <p:stCondLst>
                                            <p:cond delay="0"/>
                                          </p:stCondLst>
                                        </p:cTn>
                                        <p:tgtEl>
                                          <p:spTgt spid="3074"/>
                                        </p:tgtEl>
                                        <p:attrNameLst>
                                          <p:attrName>style.visibility</p:attrName>
                                        </p:attrNameLst>
                                      </p:cBhvr>
                                      <p:to>
                                        <p:strVal val="visible"/>
                                      </p:to>
                                    </p:set>
                                    <p:animEffect transition="in" filter="randombar(horizontal)">
                                      <p:cBhvr>
                                        <p:cTn id="25" dur="500"/>
                                        <p:tgtEl>
                                          <p:spTgt spid="3074"/>
                                        </p:tgtEl>
                                      </p:cBhvr>
                                    </p:animEffec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9" dur="500"/>
                                        <p:tgtEl>
                                          <p:spTgt spid="12">
                                            <p:txEl>
                                              <p:pRg st="0" end="0"/>
                                            </p:txEl>
                                          </p:spTgt>
                                        </p:tgtEl>
                                      </p:cBhvr>
                                    </p:animEffect>
                                  </p:childTnLst>
                                </p:cTn>
                              </p:par>
                            </p:childTnLst>
                          </p:cTn>
                        </p:par>
                        <p:par>
                          <p:cTn id="30" fill="hold">
                            <p:stCondLst>
                              <p:cond delay="1000"/>
                            </p:stCondLst>
                            <p:childTnLst>
                              <p:par>
                                <p:cTn id="31" presetID="14" presetClass="entr" presetSubtype="10" fill="hold" nodeType="afterEffect">
                                  <p:stCondLst>
                                    <p:cond delay="0"/>
                                  </p:stCondLst>
                                  <p:childTnLst>
                                    <p:set>
                                      <p:cBhvr>
                                        <p:cTn id="32"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33" dur="500"/>
                                        <p:tgtEl>
                                          <p:spTgt spid="1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38"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2" grpId="0" animBg="1"/>
      <p:bldP spid="7" grpId="0"/>
      <p:bldP spid="7"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1</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1" name="Picture 10" descr="Black chess pieces arranged on a chessboard">
            <a:extLst>
              <a:ext uri="{FF2B5EF4-FFF2-40B4-BE49-F238E27FC236}">
                <a16:creationId xmlns:a16="http://schemas.microsoft.com/office/drawing/2014/main" id="{1E964793-9814-6C54-68CD-2FA3B6AC12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6855" y="2172756"/>
            <a:ext cx="2076520" cy="1375332"/>
          </a:xfrm>
          <a:prstGeom prst="rect">
            <a:avLst/>
          </a:prstGeom>
        </p:spPr>
      </p:pic>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085617"/>
            <a:ext cx="88253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48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4800" b="1" i="0" u="none" strike="noStrike" kern="1200" cap="none" spc="0" normalizeH="0" baseline="0" noProof="0">
                <a:ln>
                  <a:noFill/>
                </a:ln>
                <a:solidFill>
                  <a:schemeClr val="bg1"/>
                </a:solidFill>
                <a:effectLst/>
                <a:uLnTx/>
                <a:uFillTx/>
                <a:latin typeface="Garamond" panose="02020404030301010803" pitchFamily="18" charset="0"/>
              </a:rPr>
              <a:t> 1 Les </a:t>
            </a:r>
            <a:r>
              <a:rPr kumimoji="0" lang="en-GB" altLang="fr-FR" sz="4800" b="1" i="0" u="none" strike="noStrike" kern="1200" cap="none" spc="0" normalizeH="0" baseline="0" noProof="0" err="1">
                <a:ln>
                  <a:noFill/>
                </a:ln>
                <a:solidFill>
                  <a:schemeClr val="bg1"/>
                </a:solidFill>
                <a:effectLst/>
                <a:uLnTx/>
                <a:uFillTx/>
                <a:latin typeface="Garamond" panose="02020404030301010803" pitchFamily="18" charset="0"/>
              </a:rPr>
              <a:t>enjeux</a:t>
            </a:r>
            <a:r>
              <a:rPr kumimoji="0" lang="en-GB" altLang="fr-FR" sz="4800" b="1" i="0" u="none" strike="noStrike" kern="1200" cap="none" spc="0" normalizeH="0" baseline="0" noProof="0">
                <a:ln>
                  <a:noFill/>
                </a:ln>
                <a:solidFill>
                  <a:schemeClr val="bg1"/>
                </a:solidFill>
                <a:effectLst/>
                <a:uLnTx/>
                <a:uFillTx/>
                <a:latin typeface="Garamond" panose="02020404030301010803" pitchFamily="18" charset="0"/>
              </a:rPr>
              <a:t> du </a:t>
            </a:r>
            <a:r>
              <a:rPr kumimoji="0" lang="en-GB" altLang="fr-FR" sz="4800" b="1" i="0" u="none" strike="noStrike" kern="1200" cap="none" spc="0" normalizeH="0" baseline="0" noProof="0" err="1">
                <a:ln>
                  <a:noFill/>
                </a:ln>
                <a:solidFill>
                  <a:schemeClr val="bg1"/>
                </a:solidFill>
                <a:effectLst/>
                <a:uLnTx/>
                <a:uFillTx/>
                <a:latin typeface="Garamond" panose="02020404030301010803" pitchFamily="18" charset="0"/>
              </a:rPr>
              <a:t>tutorat</a:t>
            </a:r>
            <a:endParaRPr kumimoji="0" lang="en-GB" altLang="fr-FR" sz="48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3074" name="Picture 2" descr="ACCESSOIRES DE PLANTATIONS">
            <a:extLst>
              <a:ext uri="{FF2B5EF4-FFF2-40B4-BE49-F238E27FC236}">
                <a16:creationId xmlns:a16="http://schemas.microsoft.com/office/drawing/2014/main" id="{3D232129-9AF3-288A-2238-1E1D98DA45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854" y="3658140"/>
            <a:ext cx="2076519" cy="31147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BE70A23-8A5A-22D9-2D4D-B4CC0A59428B}"/>
              </a:ext>
            </a:extLst>
          </p:cNvPr>
          <p:cNvPicPr>
            <a:picLocks noChangeAspect="1"/>
          </p:cNvPicPr>
          <p:nvPr/>
        </p:nvPicPr>
        <p:blipFill>
          <a:blip r:embed="rId7"/>
          <a:stretch>
            <a:fillRect/>
          </a:stretch>
        </p:blipFill>
        <p:spPr>
          <a:xfrm>
            <a:off x="2644463" y="3309578"/>
            <a:ext cx="2555804" cy="2555804"/>
          </a:xfrm>
          <a:prstGeom prst="rect">
            <a:avLst/>
          </a:prstGeom>
        </p:spPr>
      </p:pic>
      <p:sp>
        <p:nvSpPr>
          <p:cNvPr id="14" name="Rectangle 2">
            <a:extLst>
              <a:ext uri="{FF2B5EF4-FFF2-40B4-BE49-F238E27FC236}">
                <a16:creationId xmlns:a16="http://schemas.microsoft.com/office/drawing/2014/main" id="{79655A33-DB23-B9F6-28B5-E5359F89DC19}"/>
              </a:ext>
            </a:extLst>
          </p:cNvPr>
          <p:cNvSpPr>
            <a:spLocks noChangeArrowheads="1"/>
          </p:cNvSpPr>
          <p:nvPr/>
        </p:nvSpPr>
        <p:spPr bwMode="auto">
          <a:xfrm>
            <a:off x="5313448" y="2062704"/>
            <a:ext cx="382524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Tutoré</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Prise de fonction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Identité professionnelle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Intégration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Équipe de travail</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Compétences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Métier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Culture d’organisation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Valeurs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Coopération</a:t>
            </a:r>
          </a:p>
        </p:txBody>
      </p:sp>
      <p:sp>
        <p:nvSpPr>
          <p:cNvPr id="16" name="TextBox 15">
            <a:extLst>
              <a:ext uri="{FF2B5EF4-FFF2-40B4-BE49-F238E27FC236}">
                <a16:creationId xmlns:a16="http://schemas.microsoft.com/office/drawing/2014/main" id="{A2522829-0DB6-91E4-22E4-051992B460D8}"/>
              </a:ext>
            </a:extLst>
          </p:cNvPr>
          <p:cNvSpPr txBox="1"/>
          <p:nvPr/>
        </p:nvSpPr>
        <p:spPr>
          <a:xfrm>
            <a:off x="8843426" y="2062704"/>
            <a:ext cx="3539490" cy="452431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Normes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Réflexivité</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Questionnement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Projet professionnel</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Formation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Stagiaires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Nouveaux arrivants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Changement professionnel</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Savoir-faire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Transfert de compétences </a:t>
            </a:r>
          </a:p>
        </p:txBody>
      </p:sp>
    </p:spTree>
    <p:extLst>
      <p:ext uri="{BB962C8B-B14F-4D97-AF65-F5344CB8AC3E}">
        <p14:creationId xmlns:p14="http://schemas.microsoft.com/office/powerpoint/2010/main" val="15126551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4" presetClass="entr" presetSubtype="10" fill="hold" nodeType="withEffect">
                                  <p:stCondLst>
                                    <p:cond delay="0"/>
                                  </p:stCondLst>
                                  <p:childTnLst>
                                    <p:set>
                                      <p:cBhvr>
                                        <p:cTn id="24" dur="1" fill="hold">
                                          <p:stCondLst>
                                            <p:cond delay="0"/>
                                          </p:stCondLst>
                                        </p:cTn>
                                        <p:tgtEl>
                                          <p:spTgt spid="3074"/>
                                        </p:tgtEl>
                                        <p:attrNameLst>
                                          <p:attrName>style.visibility</p:attrName>
                                        </p:attrNameLst>
                                      </p:cBhvr>
                                      <p:to>
                                        <p:strVal val="visible"/>
                                      </p:to>
                                    </p:set>
                                    <p:animEffect transition="in" filter="randombar(horizontal)">
                                      <p:cBhvr>
                                        <p:cTn id="25" dur="500"/>
                                        <p:tgtEl>
                                          <p:spTgt spid="3074"/>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heel(1)">
                                      <p:cBhvr>
                                        <p:cTn id="30" dur="2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randombar(horizontal)">
                                      <p:cBhvr>
                                        <p:cTn id="35" dur="500"/>
                                        <p:tgtEl>
                                          <p:spTgt spid="14"/>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randombar(horizontal)">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2" grpId="0" animBg="1"/>
      <p:bldP spid="7" grpId="0"/>
      <p:bldP spid="7" grpId="1"/>
      <p:bldP spid="14"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1</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1" name="Picture 10" descr="Black chess pieces arranged on a chessboard">
            <a:extLst>
              <a:ext uri="{FF2B5EF4-FFF2-40B4-BE49-F238E27FC236}">
                <a16:creationId xmlns:a16="http://schemas.microsoft.com/office/drawing/2014/main" id="{1E964793-9814-6C54-68CD-2FA3B6AC12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6855" y="2172756"/>
            <a:ext cx="2076520" cy="1375332"/>
          </a:xfrm>
          <a:prstGeom prst="rect">
            <a:avLst/>
          </a:prstGeom>
        </p:spPr>
      </p:pic>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085617"/>
            <a:ext cx="88253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48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4800" b="1" i="0" u="none" strike="noStrike" kern="1200" cap="none" spc="0" normalizeH="0" baseline="0" noProof="0">
                <a:ln>
                  <a:noFill/>
                </a:ln>
                <a:solidFill>
                  <a:schemeClr val="bg1"/>
                </a:solidFill>
                <a:effectLst/>
                <a:uLnTx/>
                <a:uFillTx/>
                <a:latin typeface="Garamond" panose="02020404030301010803" pitchFamily="18" charset="0"/>
              </a:rPr>
              <a:t> 1 Les </a:t>
            </a:r>
            <a:r>
              <a:rPr kumimoji="0" lang="en-GB" altLang="fr-FR" sz="4800" b="1" i="0" u="none" strike="noStrike" kern="1200" cap="none" spc="0" normalizeH="0" baseline="0" noProof="0" err="1">
                <a:ln>
                  <a:noFill/>
                </a:ln>
                <a:solidFill>
                  <a:schemeClr val="bg1"/>
                </a:solidFill>
                <a:effectLst/>
                <a:uLnTx/>
                <a:uFillTx/>
                <a:latin typeface="Garamond" panose="02020404030301010803" pitchFamily="18" charset="0"/>
              </a:rPr>
              <a:t>enjeux</a:t>
            </a:r>
            <a:r>
              <a:rPr kumimoji="0" lang="en-GB" altLang="fr-FR" sz="4800" b="1" i="0" u="none" strike="noStrike" kern="1200" cap="none" spc="0" normalizeH="0" baseline="0" noProof="0">
                <a:ln>
                  <a:noFill/>
                </a:ln>
                <a:solidFill>
                  <a:schemeClr val="bg1"/>
                </a:solidFill>
                <a:effectLst/>
                <a:uLnTx/>
                <a:uFillTx/>
                <a:latin typeface="Garamond" panose="02020404030301010803" pitchFamily="18" charset="0"/>
              </a:rPr>
              <a:t> du </a:t>
            </a:r>
            <a:r>
              <a:rPr kumimoji="0" lang="en-GB" altLang="fr-FR" sz="4800" b="1" i="0" u="none" strike="noStrike" kern="1200" cap="none" spc="0" normalizeH="0" baseline="0" noProof="0" err="1">
                <a:ln>
                  <a:noFill/>
                </a:ln>
                <a:solidFill>
                  <a:schemeClr val="bg1"/>
                </a:solidFill>
                <a:effectLst/>
                <a:uLnTx/>
                <a:uFillTx/>
                <a:latin typeface="Garamond" panose="02020404030301010803" pitchFamily="18" charset="0"/>
              </a:rPr>
              <a:t>tutorat</a:t>
            </a:r>
            <a:endParaRPr kumimoji="0" lang="en-GB" altLang="fr-FR" sz="48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3074" name="Picture 2" descr="ACCESSOIRES DE PLANTATIONS">
            <a:extLst>
              <a:ext uri="{FF2B5EF4-FFF2-40B4-BE49-F238E27FC236}">
                <a16:creationId xmlns:a16="http://schemas.microsoft.com/office/drawing/2014/main" id="{3D232129-9AF3-288A-2238-1E1D98DA45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854" y="3658140"/>
            <a:ext cx="2076519" cy="311478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2">
            <a:extLst>
              <a:ext uri="{FF2B5EF4-FFF2-40B4-BE49-F238E27FC236}">
                <a16:creationId xmlns:a16="http://schemas.microsoft.com/office/drawing/2014/main" id="{79655A33-DB23-B9F6-28B5-E5359F89DC19}"/>
              </a:ext>
            </a:extLst>
          </p:cNvPr>
          <p:cNvSpPr>
            <a:spLocks noChangeArrowheads="1"/>
          </p:cNvSpPr>
          <p:nvPr/>
        </p:nvSpPr>
        <p:spPr bwMode="auto">
          <a:xfrm>
            <a:off x="2557798" y="2215812"/>
            <a:ext cx="382524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Tutoré</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Prise de fonction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Identité professionnelle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Intégration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Équipe de travail</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Compétences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Métier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Culture d’organisation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Valeurs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Coopération</a:t>
            </a:r>
          </a:p>
        </p:txBody>
      </p:sp>
      <p:sp>
        <p:nvSpPr>
          <p:cNvPr id="16" name="TextBox 15">
            <a:extLst>
              <a:ext uri="{FF2B5EF4-FFF2-40B4-BE49-F238E27FC236}">
                <a16:creationId xmlns:a16="http://schemas.microsoft.com/office/drawing/2014/main" id="{A2522829-0DB6-91E4-22E4-051992B460D8}"/>
              </a:ext>
            </a:extLst>
          </p:cNvPr>
          <p:cNvSpPr txBox="1"/>
          <p:nvPr/>
        </p:nvSpPr>
        <p:spPr>
          <a:xfrm>
            <a:off x="8370986" y="2062704"/>
            <a:ext cx="3539490" cy="452431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Normes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Réflexivité</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Questionnement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Projet professionnel</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Formation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Stagiaires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Nouveaux arrivants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Changement professionnel</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Savoir-faire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Transfert de compétences </a:t>
            </a:r>
          </a:p>
        </p:txBody>
      </p:sp>
      <p:sp>
        <p:nvSpPr>
          <p:cNvPr id="10" name="TextBox 9">
            <a:extLst>
              <a:ext uri="{FF2B5EF4-FFF2-40B4-BE49-F238E27FC236}">
                <a16:creationId xmlns:a16="http://schemas.microsoft.com/office/drawing/2014/main" id="{B9826E6A-D554-4887-463C-E68470E36E0A}"/>
              </a:ext>
            </a:extLst>
          </p:cNvPr>
          <p:cNvSpPr txBox="1"/>
          <p:nvPr/>
        </p:nvSpPr>
        <p:spPr>
          <a:xfrm rot="19030817">
            <a:off x="1931109" y="3871996"/>
            <a:ext cx="5384107" cy="978858"/>
          </a:xfrm>
          <a:prstGeom prst="rect">
            <a:avLst/>
          </a:prstGeom>
          <a:noFill/>
        </p:spPr>
        <p:txBody>
          <a:bodyPr wrap="square">
            <a:spAutoFit/>
          </a:bodyPr>
          <a:lstStyle/>
          <a:p>
            <a:pPr algn="ctr">
              <a:lnSpc>
                <a:spcPct val="107000"/>
              </a:lnSpc>
              <a:spcAft>
                <a:spcPts val="800"/>
              </a:spcAft>
            </a:pPr>
            <a:r>
              <a:rPr lang="fr-FR" sz="2400" kern="100">
                <a:effectLst/>
                <a:highlight>
                  <a:srgbClr val="FFFF00"/>
                </a:highlight>
                <a:latin typeface="Daytona" panose="020B0604030500040204" pitchFamily="34" charset="0"/>
                <a:ea typeface="Aptos" panose="020B0004020202020204" pitchFamily="34" charset="0"/>
                <a:cs typeface="Times New Roman" panose="02020603050405020304" pitchFamily="18" charset="0"/>
              </a:rPr>
              <a:t>Les actions de tutorat contribuent </a:t>
            </a:r>
          </a:p>
          <a:p>
            <a:pPr algn="ctr">
              <a:lnSpc>
                <a:spcPct val="107000"/>
              </a:lnSpc>
              <a:spcAft>
                <a:spcPts val="800"/>
              </a:spcAft>
            </a:pPr>
            <a:r>
              <a:rPr lang="fr-FR" sz="2400" kern="100">
                <a:effectLst/>
                <a:highlight>
                  <a:srgbClr val="FFFF00"/>
                </a:highlight>
                <a:latin typeface="Daytona" panose="020B0604030500040204" pitchFamily="34" charset="0"/>
                <a:ea typeface="Aptos" panose="020B0004020202020204" pitchFamily="34" charset="0"/>
                <a:cs typeface="Times New Roman" panose="02020603050405020304" pitchFamily="18" charset="0"/>
              </a:rPr>
              <a:t>à faciliter chez le tutoré :</a:t>
            </a:r>
          </a:p>
        </p:txBody>
      </p:sp>
      <p:sp>
        <p:nvSpPr>
          <p:cNvPr id="13" name="TextBox 12">
            <a:extLst>
              <a:ext uri="{FF2B5EF4-FFF2-40B4-BE49-F238E27FC236}">
                <a16:creationId xmlns:a16="http://schemas.microsoft.com/office/drawing/2014/main" id="{065F9163-2232-C67A-1CAA-6307D136862F}"/>
              </a:ext>
            </a:extLst>
          </p:cNvPr>
          <p:cNvSpPr txBox="1"/>
          <p:nvPr/>
        </p:nvSpPr>
        <p:spPr>
          <a:xfrm rot="18991636">
            <a:off x="7654814" y="4037091"/>
            <a:ext cx="4358640" cy="474225"/>
          </a:xfrm>
          <a:prstGeom prst="rect">
            <a:avLst/>
          </a:prstGeom>
          <a:noFill/>
        </p:spPr>
        <p:txBody>
          <a:bodyPr wrap="square">
            <a:spAutoFit/>
          </a:bodyPr>
          <a:lstStyle/>
          <a:p>
            <a:pPr algn="ctr"/>
            <a:r>
              <a:rPr lang="fr-FR" sz="2400">
                <a:effectLst/>
                <a:highlight>
                  <a:srgbClr val="FFFF00"/>
                </a:highlight>
                <a:latin typeface="Daytona" panose="020B0604030500040204" pitchFamily="34" charset="0"/>
                <a:ea typeface="Aptos" panose="020B0004020202020204" pitchFamily="34" charset="0"/>
                <a:cs typeface="Times New Roman" panose="02020603050405020304" pitchFamily="18" charset="0"/>
              </a:rPr>
              <a:t>Les enjeux liés au tutorat </a:t>
            </a:r>
            <a:endParaRPr lang="fr-FR" sz="2400">
              <a:highlight>
                <a:srgbClr val="FFFF00"/>
              </a:highlight>
              <a:latin typeface="Daytona" panose="020B0604030500040204" pitchFamily="34" charset="0"/>
            </a:endParaRPr>
          </a:p>
        </p:txBody>
      </p:sp>
    </p:spTree>
    <p:extLst>
      <p:ext uri="{BB962C8B-B14F-4D97-AF65-F5344CB8AC3E}">
        <p14:creationId xmlns:p14="http://schemas.microsoft.com/office/powerpoint/2010/main" val="2059246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6" grpId="0"/>
      <p:bldP spid="10"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a:extLst>
              <a:ext uri="{FF2B5EF4-FFF2-40B4-BE49-F238E27FC236}">
                <a16:creationId xmlns:a16="http://schemas.microsoft.com/office/drawing/2014/main" id="{94B861EA-272A-967B-9C6F-BA1442E3FE52}"/>
              </a:ext>
            </a:extLst>
          </p:cNvPr>
          <p:cNvSpPr>
            <a:spLocks noChangeArrowheads="1"/>
          </p:cNvSpPr>
          <p:nvPr/>
        </p:nvSpPr>
        <p:spPr bwMode="auto">
          <a:xfrm>
            <a:off x="1524000" y="1339850"/>
            <a:ext cx="9144000" cy="4321175"/>
          </a:xfrm>
          <a:prstGeom prst="rect">
            <a:avLst/>
          </a:prstGeom>
          <a:solidFill>
            <a:srgbClr val="FA3262">
              <a:alpha val="83136"/>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GB" altLang="fr-FR"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412676" name="Picture 4" descr="MPj04276850000[1]">
            <a:extLst>
              <a:ext uri="{FF2B5EF4-FFF2-40B4-BE49-F238E27FC236}">
                <a16:creationId xmlns:a16="http://schemas.microsoft.com/office/drawing/2014/main" id="{DB979395-CB34-7BB4-50B4-670DAFADE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863" y="1557338"/>
            <a:ext cx="1714500"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678" name="Text Box 6">
            <a:extLst>
              <a:ext uri="{FF2B5EF4-FFF2-40B4-BE49-F238E27FC236}">
                <a16:creationId xmlns:a16="http://schemas.microsoft.com/office/drawing/2014/main" id="{EFD7F98E-456E-E31C-E444-420A99F23E0D}"/>
              </a:ext>
            </a:extLst>
          </p:cNvPr>
          <p:cNvSpPr txBox="1">
            <a:spLocks noChangeArrowheads="1"/>
          </p:cNvSpPr>
          <p:nvPr/>
        </p:nvSpPr>
        <p:spPr bwMode="auto">
          <a:xfrm>
            <a:off x="3924300" y="1484313"/>
            <a:ext cx="6492875"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30000"/>
              </a:lnSpc>
              <a:spcBef>
                <a:spcPct val="50000"/>
              </a:spcBef>
              <a:spcAft>
                <a:spcPct val="0"/>
              </a:spcAft>
              <a:buClrTx/>
              <a:buSzTx/>
              <a:buFontTx/>
              <a:buNone/>
              <a:tabLst/>
              <a:defRPr/>
            </a:pPr>
            <a:r>
              <a:rPr kumimoji="0" lang="en-GB" altLang="fr-FR" sz="2800" b="1" i="0" u="none" strike="noStrike" kern="1200" cap="none" spc="0" normalizeH="0" baseline="0" noProof="0" err="1">
                <a:ln>
                  <a:noFill/>
                </a:ln>
                <a:solidFill>
                  <a:prstClr val="black"/>
                </a:solidFill>
                <a:effectLst/>
                <a:uLnTx/>
                <a:uFillTx/>
                <a:latin typeface="Garamond" panose="02020404030301010803" pitchFamily="18" charset="0"/>
                <a:ea typeface="+mn-ea"/>
                <a:cs typeface="+mn-cs"/>
              </a:rPr>
              <a:t>Quels</a:t>
            </a:r>
            <a:r>
              <a:rPr kumimoji="0" lang="en-GB" altLang="fr-FR" sz="2800" b="1" i="0" u="none" strike="noStrike" kern="1200" cap="none" spc="0" normalizeH="0" noProof="0">
                <a:ln>
                  <a:noFill/>
                </a:ln>
                <a:solidFill>
                  <a:prstClr val="black"/>
                </a:solidFill>
                <a:effectLst/>
                <a:uLnTx/>
                <a:uFillTx/>
                <a:latin typeface="Garamond" panose="02020404030301010803" pitchFamily="18" charset="0"/>
                <a:ea typeface="+mn-ea"/>
                <a:cs typeface="+mn-cs"/>
              </a:rPr>
              <a:t> </a:t>
            </a:r>
            <a:r>
              <a:rPr kumimoji="0" lang="en-GB" altLang="fr-FR" sz="2800" b="1" i="0" u="none" strike="noStrike" kern="1200" cap="none" spc="0" normalizeH="0" baseline="0" noProof="0" err="1">
                <a:ln>
                  <a:noFill/>
                </a:ln>
                <a:solidFill>
                  <a:prstClr val="black"/>
                </a:solidFill>
                <a:effectLst/>
                <a:uLnTx/>
                <a:uFillTx/>
                <a:latin typeface="Garamond" panose="02020404030301010803" pitchFamily="18" charset="0"/>
                <a:ea typeface="+mn-ea"/>
                <a:cs typeface="+mn-cs"/>
              </a:rPr>
              <a:t>sont</a:t>
            </a:r>
            <a:r>
              <a:rPr kumimoji="0" lang="en-GB" altLang="fr-FR" sz="2800" b="1" i="0" u="none" strike="noStrike" kern="1200" cap="none" spc="0" normalizeH="0" baseline="0" noProof="0">
                <a:ln>
                  <a:noFill/>
                </a:ln>
                <a:solidFill>
                  <a:prstClr val="black"/>
                </a:solidFill>
                <a:effectLst/>
                <a:uLnTx/>
                <a:uFillTx/>
                <a:latin typeface="Garamond" panose="02020404030301010803" pitchFamily="18" charset="0"/>
                <a:ea typeface="+mn-ea"/>
                <a:cs typeface="+mn-cs"/>
              </a:rPr>
              <a:t> </a:t>
            </a:r>
            <a:r>
              <a:rPr kumimoji="0" lang="en-GB" altLang="fr-FR" sz="2800" b="1" i="0" u="none" strike="noStrike" kern="1200" cap="none" spc="0" normalizeH="0" baseline="0" noProof="0" err="1">
                <a:ln>
                  <a:noFill/>
                </a:ln>
                <a:solidFill>
                  <a:prstClr val="black"/>
                </a:solidFill>
                <a:effectLst/>
                <a:uLnTx/>
                <a:uFillTx/>
                <a:latin typeface="Garamond" panose="02020404030301010803" pitchFamily="18" charset="0"/>
                <a:ea typeface="+mn-ea"/>
                <a:cs typeface="+mn-cs"/>
              </a:rPr>
              <a:t>vos</a:t>
            </a:r>
            <a:r>
              <a:rPr kumimoji="0" lang="en-GB" altLang="fr-FR" sz="2800" b="1" i="0" u="none" strike="noStrike" kern="1200" cap="none" spc="0" normalizeH="0" baseline="0" noProof="0">
                <a:ln>
                  <a:noFill/>
                </a:ln>
                <a:solidFill>
                  <a:prstClr val="black"/>
                </a:solidFill>
                <a:effectLst/>
                <a:uLnTx/>
                <a:uFillTx/>
                <a:latin typeface="Garamond" panose="02020404030301010803" pitchFamily="18" charset="0"/>
                <a:ea typeface="+mn-ea"/>
                <a:cs typeface="+mn-cs"/>
              </a:rPr>
              <a:t> </a:t>
            </a:r>
            <a:r>
              <a:rPr kumimoji="0" lang="en-GB" altLang="fr-FR" sz="2800" b="1" i="0" u="none" strike="noStrike" kern="1200" cap="none" spc="0" normalizeH="0" baseline="0" noProof="0" err="1">
                <a:ln>
                  <a:noFill/>
                </a:ln>
                <a:solidFill>
                  <a:prstClr val="black"/>
                </a:solidFill>
                <a:effectLst/>
                <a:uLnTx/>
                <a:uFillTx/>
                <a:latin typeface="Garamond" panose="02020404030301010803" pitchFamily="18" charset="0"/>
                <a:ea typeface="+mn-ea"/>
                <a:cs typeface="+mn-cs"/>
              </a:rPr>
              <a:t>objectifs</a:t>
            </a:r>
            <a:r>
              <a:rPr kumimoji="0" lang="en-GB" altLang="fr-FR" sz="2800" b="1" i="0" u="none" strike="noStrike" kern="1200" cap="none" spc="0" normalizeH="0" baseline="0" noProof="0">
                <a:ln>
                  <a:noFill/>
                </a:ln>
                <a:solidFill>
                  <a:prstClr val="black"/>
                </a:solidFill>
                <a:effectLst/>
                <a:uLnTx/>
                <a:uFillTx/>
                <a:latin typeface="Garamond" panose="02020404030301010803" pitchFamily="18" charset="0"/>
                <a:ea typeface="+mn-ea"/>
                <a:cs typeface="+mn-cs"/>
              </a:rPr>
              <a:t>?</a:t>
            </a: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3376613" y="2112963"/>
            <a:ext cx="7343775" cy="328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30000"/>
              </a:lnSpc>
              <a:spcBef>
                <a:spcPct val="50000"/>
              </a:spcBef>
              <a:spcAft>
                <a:spcPct val="0"/>
              </a:spcAft>
              <a:buClrTx/>
              <a:buSzTx/>
              <a:buFontTx/>
              <a:buNone/>
              <a:tabLst/>
              <a:defRPr/>
            </a:pP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Cette</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session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est</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la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vôtre</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a:t>
            </a:r>
          </a:p>
          <a:p>
            <a:pPr marL="0" marR="0" lvl="0" indent="0" algn="l" defTabSz="457200" rtl="0" eaLnBrk="0" fontAlgn="base" latinLnBrk="0" hangingPunct="0">
              <a:lnSpc>
                <a:spcPct val="130000"/>
              </a:lnSpc>
              <a:spcBef>
                <a:spcPct val="50000"/>
              </a:spcBef>
              <a:spcAft>
                <a:spcPct val="0"/>
              </a:spcAft>
              <a:buClrTx/>
              <a:buSzTx/>
              <a:buFontTx/>
              <a:buNone/>
              <a:tabLst/>
              <a:defRPr/>
            </a:pP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Je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ferai</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de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mon</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mieux</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afin</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que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ce</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moment de partage se passe dans les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meilleures</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conditions.</a:t>
            </a:r>
          </a:p>
          <a:p>
            <a:pPr marL="0" marR="0" lvl="0" indent="0" algn="l" defTabSz="457200" rtl="0" eaLnBrk="0" fontAlgn="base" latinLnBrk="0" hangingPunct="0">
              <a:lnSpc>
                <a:spcPct val="130000"/>
              </a:lnSpc>
              <a:spcBef>
                <a:spcPct val="50000"/>
              </a:spcBef>
              <a:spcAft>
                <a:spcPct val="0"/>
              </a:spcAft>
              <a:buClrTx/>
              <a:buSzTx/>
              <a:buFontTx/>
              <a:buNone/>
              <a:tabLst/>
              <a:defRPr/>
            </a:pP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Mais il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est</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nécessaire</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de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participer</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activement</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a:t>
            </a:r>
          </a:p>
        </p:txBody>
      </p:sp>
      <p:sp>
        <p:nvSpPr>
          <p:cNvPr id="3" name="Slide Number Placeholder 2">
            <a:extLst>
              <a:ext uri="{FF2B5EF4-FFF2-40B4-BE49-F238E27FC236}">
                <a16:creationId xmlns:a16="http://schemas.microsoft.com/office/drawing/2014/main" id="{6D15649A-767C-2AFA-ADE9-B02577404DA6}"/>
              </a:ext>
            </a:extLst>
          </p:cNvPr>
          <p:cNvSpPr>
            <a:spLocks noGrp="1"/>
          </p:cNvSpPr>
          <p:nvPr>
            <p:ph type="sldNum" sz="quarter" idx="12"/>
          </p:nvPr>
        </p:nvSpPr>
        <p:spPr/>
        <p:txBody>
          <a:bodyPr/>
          <a:lstStyle/>
          <a:p>
            <a:pPr>
              <a:defRPr/>
            </a:pPr>
            <a:fld id="{60956841-A5C9-48A9-9178-E8725E2324B8}" type="slidenum">
              <a:rPr lang="fr-FR" altLang="fr-FR" smtClean="0"/>
              <a:pPr>
                <a:defRPr/>
              </a:pPr>
              <a:t>3</a:t>
            </a:fld>
            <a:endParaRPr lang="fr-FR" altLang="fr-F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412676"/>
                                        </p:tgtEl>
                                        <p:attrNameLst>
                                          <p:attrName>style.opacity</p:attrName>
                                        </p:attrNameLst>
                                      </p:cBhvr>
                                      <p:to>
                                        <p:strVal val="0.25"/>
                                      </p:to>
                                    </p:set>
                                    <p:animEffect filter="image" prLst="opacity: 0.25">
                                      <p:cBhvr rctx="IE">
                                        <p:cTn id="7" dur="indefinite"/>
                                        <p:tgtEl>
                                          <p:spTgt spid="412676"/>
                                        </p:tgtEl>
                                      </p:cBhvr>
                                    </p:animEffect>
                                  </p:childTnLst>
                                </p:cTn>
                              </p:par>
                              <p:par>
                                <p:cTn id="8" presetID="10" presetClass="entr" presetSubtype="0" fill="hold" nodeType="withEffect">
                                  <p:stCondLst>
                                    <p:cond delay="0"/>
                                  </p:stCondLst>
                                  <p:childTnLst>
                                    <p:set>
                                      <p:cBhvr>
                                        <p:cTn id="9" dur="1" fill="hold">
                                          <p:stCondLst>
                                            <p:cond delay="0"/>
                                          </p:stCondLst>
                                        </p:cTn>
                                        <p:tgtEl>
                                          <p:spTgt spid="412674"/>
                                        </p:tgtEl>
                                        <p:attrNameLst>
                                          <p:attrName>style.visibility</p:attrName>
                                        </p:attrNameLst>
                                      </p:cBhvr>
                                      <p:to>
                                        <p:strVal val="visible"/>
                                      </p:to>
                                    </p:set>
                                    <p:animEffect transition="in" filter="fade">
                                      <p:cBhvr>
                                        <p:cTn id="10" dur="500"/>
                                        <p:tgtEl>
                                          <p:spTgt spid="412674"/>
                                        </p:tgtEl>
                                      </p:cBhvr>
                                    </p:animEffect>
                                  </p:childTnLst>
                                </p:cTn>
                              </p:par>
                              <p:par>
                                <p:cTn id="11" presetID="10" presetClass="entr" presetSubtype="0" fill="hold" nodeType="withEffect">
                                  <p:stCondLst>
                                    <p:cond delay="0"/>
                                  </p:stCondLst>
                                  <p:childTnLst>
                                    <p:set>
                                      <p:cBhvr>
                                        <p:cTn id="12" dur="1" fill="hold">
                                          <p:stCondLst>
                                            <p:cond delay="0"/>
                                          </p:stCondLst>
                                        </p:cTn>
                                        <p:tgtEl>
                                          <p:spTgt spid="412678"/>
                                        </p:tgtEl>
                                        <p:attrNameLst>
                                          <p:attrName>style.visibility</p:attrName>
                                        </p:attrNameLst>
                                      </p:cBhvr>
                                      <p:to>
                                        <p:strVal val="visible"/>
                                      </p:to>
                                    </p:set>
                                    <p:animEffect transition="in" filter="fade">
                                      <p:cBhvr>
                                        <p:cTn id="13" dur="1000"/>
                                        <p:tgtEl>
                                          <p:spTgt spid="412678"/>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4" grpId="0" animBg="1"/>
      <p:bldP spid="412678"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1</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1" name="Picture 10" descr="Black chess pieces arranged on a chessboard">
            <a:extLst>
              <a:ext uri="{FF2B5EF4-FFF2-40B4-BE49-F238E27FC236}">
                <a16:creationId xmlns:a16="http://schemas.microsoft.com/office/drawing/2014/main" id="{1E964793-9814-6C54-68CD-2FA3B6AC12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6855" y="2172756"/>
            <a:ext cx="2076520" cy="1375332"/>
          </a:xfrm>
          <a:prstGeom prst="rect">
            <a:avLst/>
          </a:prstGeom>
        </p:spPr>
      </p:pic>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085617"/>
            <a:ext cx="88253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48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4800" b="1" i="0" u="none" strike="noStrike" kern="1200" cap="none" spc="0" normalizeH="0" baseline="0" noProof="0">
                <a:ln>
                  <a:noFill/>
                </a:ln>
                <a:solidFill>
                  <a:schemeClr val="bg1"/>
                </a:solidFill>
                <a:effectLst/>
                <a:uLnTx/>
                <a:uFillTx/>
                <a:latin typeface="Garamond" panose="02020404030301010803" pitchFamily="18" charset="0"/>
              </a:rPr>
              <a:t> 1 Les </a:t>
            </a:r>
            <a:r>
              <a:rPr kumimoji="0" lang="en-GB" altLang="fr-FR" sz="4800" b="1" i="0" u="none" strike="noStrike" kern="1200" cap="none" spc="0" normalizeH="0" baseline="0" noProof="0" err="1">
                <a:ln>
                  <a:noFill/>
                </a:ln>
                <a:solidFill>
                  <a:schemeClr val="bg1"/>
                </a:solidFill>
                <a:effectLst/>
                <a:uLnTx/>
                <a:uFillTx/>
                <a:latin typeface="Garamond" panose="02020404030301010803" pitchFamily="18" charset="0"/>
              </a:rPr>
              <a:t>enjeux</a:t>
            </a:r>
            <a:r>
              <a:rPr kumimoji="0" lang="en-GB" altLang="fr-FR" sz="4800" b="1" i="0" u="none" strike="noStrike" kern="1200" cap="none" spc="0" normalizeH="0" baseline="0" noProof="0">
                <a:ln>
                  <a:noFill/>
                </a:ln>
                <a:solidFill>
                  <a:schemeClr val="bg1"/>
                </a:solidFill>
                <a:effectLst/>
                <a:uLnTx/>
                <a:uFillTx/>
                <a:latin typeface="Garamond" panose="02020404030301010803" pitchFamily="18" charset="0"/>
              </a:rPr>
              <a:t> du </a:t>
            </a:r>
            <a:r>
              <a:rPr kumimoji="0" lang="en-GB" altLang="fr-FR" sz="4800" b="1" i="0" u="none" strike="noStrike" kern="1200" cap="none" spc="0" normalizeH="0" baseline="0" noProof="0" err="1">
                <a:ln>
                  <a:noFill/>
                </a:ln>
                <a:solidFill>
                  <a:schemeClr val="bg1"/>
                </a:solidFill>
                <a:effectLst/>
                <a:uLnTx/>
                <a:uFillTx/>
                <a:latin typeface="Garamond" panose="02020404030301010803" pitchFamily="18" charset="0"/>
              </a:rPr>
              <a:t>tutorat</a:t>
            </a:r>
            <a:endParaRPr kumimoji="0" lang="en-GB" altLang="fr-FR" sz="48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3074" name="Picture 2" descr="ACCESSOIRES DE PLANTATIONS">
            <a:extLst>
              <a:ext uri="{FF2B5EF4-FFF2-40B4-BE49-F238E27FC236}">
                <a16:creationId xmlns:a16="http://schemas.microsoft.com/office/drawing/2014/main" id="{3D232129-9AF3-288A-2238-1E1D98DA45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854" y="3658140"/>
            <a:ext cx="2076519" cy="31147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AED8388-3F39-04B4-B68D-7FDA78874DE6}"/>
              </a:ext>
            </a:extLst>
          </p:cNvPr>
          <p:cNvSpPr txBox="1"/>
          <p:nvPr/>
        </p:nvSpPr>
        <p:spPr>
          <a:xfrm>
            <a:off x="2327349" y="3871996"/>
            <a:ext cx="5384107" cy="978858"/>
          </a:xfrm>
          <a:prstGeom prst="rect">
            <a:avLst/>
          </a:prstGeom>
          <a:noFill/>
        </p:spPr>
        <p:txBody>
          <a:bodyPr wrap="square">
            <a:spAutoFit/>
          </a:bodyPr>
          <a:lstStyle/>
          <a:p>
            <a:pPr algn="ctr">
              <a:lnSpc>
                <a:spcPct val="107000"/>
              </a:lnSpc>
              <a:spcAft>
                <a:spcPts val="800"/>
              </a:spcAft>
            </a:pPr>
            <a:r>
              <a:rPr lang="fr-FR" sz="2400" kern="100">
                <a:effectLst/>
                <a:highlight>
                  <a:srgbClr val="FFFF00"/>
                </a:highlight>
                <a:latin typeface="Daytona" panose="020B0604030500040204" pitchFamily="34" charset="0"/>
                <a:ea typeface="Aptos" panose="020B0004020202020204" pitchFamily="34" charset="0"/>
                <a:cs typeface="Times New Roman" panose="02020603050405020304" pitchFamily="18" charset="0"/>
              </a:rPr>
              <a:t>Les actions de tutorat contribuent </a:t>
            </a:r>
          </a:p>
          <a:p>
            <a:pPr algn="ctr">
              <a:lnSpc>
                <a:spcPct val="107000"/>
              </a:lnSpc>
              <a:spcAft>
                <a:spcPts val="800"/>
              </a:spcAft>
            </a:pPr>
            <a:r>
              <a:rPr lang="fr-FR" sz="2400" kern="100">
                <a:effectLst/>
                <a:highlight>
                  <a:srgbClr val="FFFF00"/>
                </a:highlight>
                <a:latin typeface="Daytona" panose="020B0604030500040204" pitchFamily="34" charset="0"/>
                <a:ea typeface="Aptos" panose="020B0004020202020204" pitchFamily="34" charset="0"/>
                <a:cs typeface="Times New Roman" panose="02020603050405020304" pitchFamily="18" charset="0"/>
              </a:rPr>
              <a:t>à faciliter chez le tutoré :</a:t>
            </a:r>
          </a:p>
        </p:txBody>
      </p:sp>
      <p:sp>
        <p:nvSpPr>
          <p:cNvPr id="6" name="TextBox 5">
            <a:extLst>
              <a:ext uri="{FF2B5EF4-FFF2-40B4-BE49-F238E27FC236}">
                <a16:creationId xmlns:a16="http://schemas.microsoft.com/office/drawing/2014/main" id="{B8117840-B97A-5A74-E023-1FD2BDD31866}"/>
              </a:ext>
            </a:extLst>
          </p:cNvPr>
          <p:cNvSpPr txBox="1"/>
          <p:nvPr/>
        </p:nvSpPr>
        <p:spPr>
          <a:xfrm rot="21560819">
            <a:off x="7654814" y="4037091"/>
            <a:ext cx="4358640" cy="474225"/>
          </a:xfrm>
          <a:prstGeom prst="rect">
            <a:avLst/>
          </a:prstGeom>
          <a:noFill/>
        </p:spPr>
        <p:txBody>
          <a:bodyPr wrap="square">
            <a:spAutoFit/>
          </a:bodyPr>
          <a:lstStyle/>
          <a:p>
            <a:pPr algn="ctr"/>
            <a:r>
              <a:rPr lang="fr-FR" sz="2400">
                <a:effectLst/>
                <a:highlight>
                  <a:srgbClr val="FFFF00"/>
                </a:highlight>
                <a:latin typeface="Daytona" panose="020B0604030500040204" pitchFamily="34" charset="0"/>
                <a:ea typeface="Aptos" panose="020B0004020202020204" pitchFamily="34" charset="0"/>
                <a:cs typeface="Times New Roman" panose="02020603050405020304" pitchFamily="18" charset="0"/>
              </a:rPr>
              <a:t>Les enjeux liés au tutorat </a:t>
            </a:r>
            <a:endParaRPr lang="fr-FR" sz="2400">
              <a:highlight>
                <a:srgbClr val="FFFF00"/>
              </a:highlight>
              <a:latin typeface="Daytona" panose="020B0604030500040204" pitchFamily="34" charset="0"/>
            </a:endParaRPr>
          </a:p>
        </p:txBody>
      </p:sp>
      <p:sp>
        <p:nvSpPr>
          <p:cNvPr id="12" name="Rectangle 2">
            <a:extLst>
              <a:ext uri="{FF2B5EF4-FFF2-40B4-BE49-F238E27FC236}">
                <a16:creationId xmlns:a16="http://schemas.microsoft.com/office/drawing/2014/main" id="{F3DAA343-59CF-51CB-BFE3-93F3EF692099}"/>
              </a:ext>
            </a:extLst>
          </p:cNvPr>
          <p:cNvSpPr>
            <a:spLocks noChangeArrowheads="1"/>
          </p:cNvSpPr>
          <p:nvPr/>
        </p:nvSpPr>
        <p:spPr bwMode="auto">
          <a:xfrm>
            <a:off x="2557798" y="2215812"/>
            <a:ext cx="382524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Tutoré</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Prise de fonction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Identité professionnelle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Intégration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Équipe de travail</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Compétences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Métier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Culture d’organisation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Valeurs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Coopération</a:t>
            </a:r>
          </a:p>
        </p:txBody>
      </p:sp>
      <p:sp>
        <p:nvSpPr>
          <p:cNvPr id="15" name="TextBox 14">
            <a:extLst>
              <a:ext uri="{FF2B5EF4-FFF2-40B4-BE49-F238E27FC236}">
                <a16:creationId xmlns:a16="http://schemas.microsoft.com/office/drawing/2014/main" id="{48629C30-205E-4879-6882-39FAC82F8E58}"/>
              </a:ext>
            </a:extLst>
          </p:cNvPr>
          <p:cNvSpPr txBox="1"/>
          <p:nvPr/>
        </p:nvSpPr>
        <p:spPr>
          <a:xfrm>
            <a:off x="8370986" y="2062704"/>
            <a:ext cx="3539490" cy="452431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Normes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Réflexivité</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Questionnement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Projet professionnel</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Formation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Stagiaires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Nouveaux arrivants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Changement professionnel</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Savoir-faire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Transfert de compétences </a:t>
            </a:r>
          </a:p>
        </p:txBody>
      </p:sp>
    </p:spTree>
    <p:extLst>
      <p:ext uri="{BB962C8B-B14F-4D97-AF65-F5344CB8AC3E}">
        <p14:creationId xmlns:p14="http://schemas.microsoft.com/office/powerpoint/2010/main" val="373365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P spid="12"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1</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1" name="Picture 10" descr="Black chess pieces arranged on a chessboard">
            <a:extLst>
              <a:ext uri="{FF2B5EF4-FFF2-40B4-BE49-F238E27FC236}">
                <a16:creationId xmlns:a16="http://schemas.microsoft.com/office/drawing/2014/main" id="{1E964793-9814-6C54-68CD-2FA3B6AC12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6855" y="2172756"/>
            <a:ext cx="2076520" cy="1375332"/>
          </a:xfrm>
          <a:prstGeom prst="rect">
            <a:avLst/>
          </a:prstGeom>
        </p:spPr>
      </p:pic>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085617"/>
            <a:ext cx="88253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48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4800" b="1" i="0" u="none" strike="noStrike" kern="1200" cap="none" spc="0" normalizeH="0" baseline="0" noProof="0">
                <a:ln>
                  <a:noFill/>
                </a:ln>
                <a:solidFill>
                  <a:schemeClr val="bg1"/>
                </a:solidFill>
                <a:effectLst/>
                <a:uLnTx/>
                <a:uFillTx/>
                <a:latin typeface="Garamond" panose="02020404030301010803" pitchFamily="18" charset="0"/>
              </a:rPr>
              <a:t> 1 Les </a:t>
            </a:r>
            <a:r>
              <a:rPr kumimoji="0" lang="en-GB" altLang="fr-FR" sz="4800" b="1" i="0" u="none" strike="noStrike" kern="1200" cap="none" spc="0" normalizeH="0" baseline="0" noProof="0" err="1">
                <a:ln>
                  <a:noFill/>
                </a:ln>
                <a:solidFill>
                  <a:schemeClr val="bg1"/>
                </a:solidFill>
                <a:effectLst/>
                <a:uLnTx/>
                <a:uFillTx/>
                <a:latin typeface="Garamond" panose="02020404030301010803" pitchFamily="18" charset="0"/>
              </a:rPr>
              <a:t>enjeux</a:t>
            </a:r>
            <a:r>
              <a:rPr kumimoji="0" lang="en-GB" altLang="fr-FR" sz="4800" b="1" i="0" u="none" strike="noStrike" kern="1200" cap="none" spc="0" normalizeH="0" baseline="0" noProof="0">
                <a:ln>
                  <a:noFill/>
                </a:ln>
                <a:solidFill>
                  <a:schemeClr val="bg1"/>
                </a:solidFill>
                <a:effectLst/>
                <a:uLnTx/>
                <a:uFillTx/>
                <a:latin typeface="Garamond" panose="02020404030301010803" pitchFamily="18" charset="0"/>
              </a:rPr>
              <a:t> du </a:t>
            </a:r>
            <a:r>
              <a:rPr kumimoji="0" lang="en-GB" altLang="fr-FR" sz="4800" b="1" i="0" u="none" strike="noStrike" kern="1200" cap="none" spc="0" normalizeH="0" baseline="0" noProof="0" err="1">
                <a:ln>
                  <a:noFill/>
                </a:ln>
                <a:solidFill>
                  <a:schemeClr val="bg1"/>
                </a:solidFill>
                <a:effectLst/>
                <a:uLnTx/>
                <a:uFillTx/>
                <a:latin typeface="Garamond" panose="02020404030301010803" pitchFamily="18" charset="0"/>
              </a:rPr>
              <a:t>tutorat</a:t>
            </a:r>
            <a:endParaRPr kumimoji="0" lang="en-GB" altLang="fr-FR" sz="48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3074" name="Picture 2" descr="ACCESSOIRES DE PLANTATIONS">
            <a:extLst>
              <a:ext uri="{FF2B5EF4-FFF2-40B4-BE49-F238E27FC236}">
                <a16:creationId xmlns:a16="http://schemas.microsoft.com/office/drawing/2014/main" id="{3D232129-9AF3-288A-2238-1E1D98DA45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854" y="3658140"/>
            <a:ext cx="2076519" cy="31147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AED8388-3F39-04B4-B68D-7FDA78874DE6}"/>
              </a:ext>
            </a:extLst>
          </p:cNvPr>
          <p:cNvSpPr txBox="1"/>
          <p:nvPr/>
        </p:nvSpPr>
        <p:spPr>
          <a:xfrm>
            <a:off x="2041672" y="2143676"/>
            <a:ext cx="9373787" cy="481094"/>
          </a:xfrm>
          <a:prstGeom prst="rect">
            <a:avLst/>
          </a:prstGeom>
          <a:noFill/>
        </p:spPr>
        <p:txBody>
          <a:bodyPr wrap="square">
            <a:spAutoFit/>
          </a:bodyPr>
          <a:lstStyle/>
          <a:p>
            <a:pPr algn="ctr">
              <a:lnSpc>
                <a:spcPct val="107000"/>
              </a:lnSpc>
              <a:spcAft>
                <a:spcPts val="800"/>
              </a:spcAft>
            </a:pPr>
            <a:r>
              <a:rPr lang="fr-FR" sz="2400" kern="100">
                <a:effectLst/>
                <a:highlight>
                  <a:srgbClr val="FFFF00"/>
                </a:highlight>
                <a:latin typeface="Daytona" panose="020B0604030500040204" pitchFamily="34" charset="0"/>
                <a:ea typeface="Aptos" panose="020B0004020202020204" pitchFamily="34" charset="0"/>
                <a:cs typeface="Times New Roman" panose="02020603050405020304" pitchFamily="18" charset="0"/>
              </a:rPr>
              <a:t>Les actions de tutorat contribuent à faciliter chez le tutoré :</a:t>
            </a:r>
          </a:p>
        </p:txBody>
      </p:sp>
      <p:sp>
        <p:nvSpPr>
          <p:cNvPr id="10" name="Rectangle 2">
            <a:extLst>
              <a:ext uri="{FF2B5EF4-FFF2-40B4-BE49-F238E27FC236}">
                <a16:creationId xmlns:a16="http://schemas.microsoft.com/office/drawing/2014/main" id="{0878723A-3A86-9705-2B2E-DCCC43988312}"/>
              </a:ext>
            </a:extLst>
          </p:cNvPr>
          <p:cNvSpPr>
            <a:spLocks noChangeArrowheads="1"/>
          </p:cNvSpPr>
          <p:nvPr/>
        </p:nvSpPr>
        <p:spPr bwMode="auto">
          <a:xfrm>
            <a:off x="2315890" y="2624770"/>
            <a:ext cx="382524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Tutoré</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Prise de fonction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Identité professionnelle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Intégration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Équipe de travail</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Compétences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Métier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Culture d’organisation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Valeurs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Coopération</a:t>
            </a:r>
          </a:p>
        </p:txBody>
      </p:sp>
      <p:sp>
        <p:nvSpPr>
          <p:cNvPr id="13" name="TextBox 12">
            <a:extLst>
              <a:ext uri="{FF2B5EF4-FFF2-40B4-BE49-F238E27FC236}">
                <a16:creationId xmlns:a16="http://schemas.microsoft.com/office/drawing/2014/main" id="{5E341B19-D581-3CC6-5504-CDCD3284A171}"/>
              </a:ext>
            </a:extLst>
          </p:cNvPr>
          <p:cNvSpPr txBox="1"/>
          <p:nvPr/>
        </p:nvSpPr>
        <p:spPr>
          <a:xfrm>
            <a:off x="2502606" y="2851832"/>
            <a:ext cx="9373787" cy="3563796"/>
          </a:xfrm>
          <a:prstGeom prst="rect">
            <a:avLst/>
          </a:prstGeom>
          <a:noFill/>
        </p:spPr>
        <p:txBody>
          <a:bodyPr wrap="square">
            <a:spAutoFit/>
          </a:bodyPr>
          <a:lstStyle/>
          <a:p>
            <a:pPr algn="just">
              <a:lnSpc>
                <a:spcPct val="107000"/>
              </a:lnSpc>
              <a:spcAft>
                <a:spcPts val="800"/>
              </a:spcAft>
            </a:pPr>
            <a:r>
              <a:rPr lang="fr-FR" sz="2000" kern="100">
                <a:solidFill>
                  <a:schemeClr val="bg1"/>
                </a:solidFill>
                <a:effectLst/>
                <a:latin typeface="Daytona" panose="020B0604030500040204" pitchFamily="34" charset="0"/>
                <a:ea typeface="Aptos" panose="020B0004020202020204" pitchFamily="34" charset="0"/>
                <a:cs typeface="Times New Roman" panose="02020603050405020304" pitchFamily="18" charset="0"/>
              </a:rPr>
              <a:t>- la prise de fonction et la construction de l’identité professionnelle;</a:t>
            </a:r>
          </a:p>
          <a:p>
            <a:pPr marL="899160" algn="just">
              <a:lnSpc>
                <a:spcPct val="107000"/>
              </a:lnSpc>
              <a:spcAft>
                <a:spcPts val="800"/>
              </a:spcAft>
            </a:pPr>
            <a:r>
              <a:rPr lang="fr-FR" sz="2000" kern="100">
                <a:solidFill>
                  <a:schemeClr val="bg1"/>
                </a:solidFill>
                <a:effectLst/>
                <a:latin typeface="Daytona" panose="020B0604030500040204" pitchFamily="34" charset="0"/>
                <a:ea typeface="Aptos" panose="020B0004020202020204" pitchFamily="34" charset="0"/>
                <a:cs typeface="Times New Roman" panose="02020603050405020304" pitchFamily="18" charset="0"/>
              </a:rPr>
              <a:t> - l’intégration au sein de l’équipe de travail;</a:t>
            </a:r>
          </a:p>
          <a:p>
            <a:pPr marL="899160" algn="just">
              <a:lnSpc>
                <a:spcPct val="107000"/>
              </a:lnSpc>
              <a:spcAft>
                <a:spcPts val="800"/>
              </a:spcAft>
            </a:pPr>
            <a:r>
              <a:rPr lang="fr-FR" sz="2000" kern="100">
                <a:solidFill>
                  <a:schemeClr val="bg1"/>
                </a:solidFill>
                <a:effectLst/>
                <a:latin typeface="Daytona" panose="020B0604030500040204" pitchFamily="34" charset="0"/>
                <a:ea typeface="Aptos" panose="020B0004020202020204" pitchFamily="34" charset="0"/>
                <a:cs typeface="Times New Roman" panose="02020603050405020304" pitchFamily="18" charset="0"/>
              </a:rPr>
              <a:t> - l’apprentissage des compétences nécessaires à l’exercice d’un métier,  d’une fonction;</a:t>
            </a:r>
          </a:p>
          <a:p>
            <a:pPr marL="899160" algn="just">
              <a:lnSpc>
                <a:spcPct val="107000"/>
              </a:lnSpc>
              <a:spcAft>
                <a:spcPts val="800"/>
              </a:spcAft>
            </a:pPr>
            <a:r>
              <a:rPr lang="fr-FR" sz="2000" kern="100">
                <a:solidFill>
                  <a:schemeClr val="bg1"/>
                </a:solidFill>
                <a:effectLst/>
                <a:latin typeface="Daytona" panose="020B0604030500040204" pitchFamily="34" charset="0"/>
                <a:ea typeface="Aptos" panose="020B0004020202020204" pitchFamily="34" charset="0"/>
                <a:cs typeface="Times New Roman" panose="02020603050405020304" pitchFamily="18" charset="0"/>
              </a:rPr>
              <a:t> - la transmission de la culture de l’organisation (avec ses valeurs, ses normes);</a:t>
            </a:r>
          </a:p>
          <a:p>
            <a:pPr marL="899160" algn="just">
              <a:lnSpc>
                <a:spcPct val="107000"/>
              </a:lnSpc>
              <a:spcAft>
                <a:spcPts val="800"/>
              </a:spcAft>
            </a:pPr>
            <a:r>
              <a:rPr lang="fr-FR" sz="2000" kern="100">
                <a:solidFill>
                  <a:schemeClr val="bg1"/>
                </a:solidFill>
                <a:effectLst/>
                <a:latin typeface="Daytona" panose="020B0604030500040204" pitchFamily="34" charset="0"/>
                <a:ea typeface="Aptos" panose="020B0004020202020204" pitchFamily="34" charset="0"/>
                <a:cs typeface="Times New Roman" panose="02020603050405020304" pitchFamily="18" charset="0"/>
              </a:rPr>
              <a:t> - la prise de recul (réflexivité, questionnement) sur les situations professionnelles;</a:t>
            </a:r>
          </a:p>
          <a:p>
            <a:pPr marL="899160" algn="just">
              <a:lnSpc>
                <a:spcPct val="107000"/>
              </a:lnSpc>
              <a:spcAft>
                <a:spcPts val="800"/>
              </a:spcAft>
            </a:pPr>
            <a:r>
              <a:rPr lang="fr-FR" sz="2000" kern="100">
                <a:solidFill>
                  <a:schemeClr val="bg1"/>
                </a:solidFill>
                <a:effectLst/>
                <a:latin typeface="Daytona" panose="020B0604030500040204" pitchFamily="34" charset="0"/>
                <a:ea typeface="Aptos" panose="020B0004020202020204" pitchFamily="34" charset="0"/>
                <a:cs typeface="Times New Roman" panose="02020603050405020304" pitchFamily="18" charset="0"/>
              </a:rPr>
              <a:t> - la consolidation du projet professionnel.</a:t>
            </a:r>
          </a:p>
        </p:txBody>
      </p:sp>
    </p:spTree>
    <p:extLst>
      <p:ext uri="{BB962C8B-B14F-4D97-AF65-F5344CB8AC3E}">
        <p14:creationId xmlns:p14="http://schemas.microsoft.com/office/powerpoint/2010/main" val="3616549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1500"/>
                                        <p:tgtEl>
                                          <p:spTgt spid="10"/>
                                        </p:tgtEl>
                                      </p:cBhvr>
                                    </p:animEffect>
                                    <p:set>
                                      <p:cBhvr>
                                        <p:cTn id="15" dur="1" fill="hold">
                                          <p:stCondLst>
                                            <p:cond delay="1499"/>
                                          </p:stCondLst>
                                        </p:cTn>
                                        <p:tgtEl>
                                          <p:spTgt spid="10"/>
                                        </p:tgtEl>
                                        <p:attrNameLst>
                                          <p:attrName>style.visibility</p:attrName>
                                        </p:attrNameLst>
                                      </p:cBhvr>
                                      <p:to>
                                        <p:strVal val="hidden"/>
                                      </p:to>
                                    </p:se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10" grpId="0"/>
      <p:bldP spid="10" grpId="1"/>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1</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1" name="Picture 10" descr="Black chess pieces arranged on a chessboard">
            <a:extLst>
              <a:ext uri="{FF2B5EF4-FFF2-40B4-BE49-F238E27FC236}">
                <a16:creationId xmlns:a16="http://schemas.microsoft.com/office/drawing/2014/main" id="{1E964793-9814-6C54-68CD-2FA3B6AC12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6855" y="2172756"/>
            <a:ext cx="2076520" cy="1375332"/>
          </a:xfrm>
          <a:prstGeom prst="rect">
            <a:avLst/>
          </a:prstGeom>
        </p:spPr>
      </p:pic>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085617"/>
            <a:ext cx="88253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48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4800" b="1" i="0" u="none" strike="noStrike" kern="1200" cap="none" spc="0" normalizeH="0" baseline="0" noProof="0">
                <a:ln>
                  <a:noFill/>
                </a:ln>
                <a:solidFill>
                  <a:schemeClr val="bg1"/>
                </a:solidFill>
                <a:effectLst/>
                <a:uLnTx/>
                <a:uFillTx/>
                <a:latin typeface="Garamond" panose="02020404030301010803" pitchFamily="18" charset="0"/>
              </a:rPr>
              <a:t> 1 Les </a:t>
            </a:r>
            <a:r>
              <a:rPr kumimoji="0" lang="en-GB" altLang="fr-FR" sz="4800" b="1" i="0" u="none" strike="noStrike" kern="1200" cap="none" spc="0" normalizeH="0" baseline="0" noProof="0" err="1">
                <a:ln>
                  <a:noFill/>
                </a:ln>
                <a:solidFill>
                  <a:schemeClr val="bg1"/>
                </a:solidFill>
                <a:effectLst/>
                <a:uLnTx/>
                <a:uFillTx/>
                <a:latin typeface="Garamond" panose="02020404030301010803" pitchFamily="18" charset="0"/>
              </a:rPr>
              <a:t>enjeux</a:t>
            </a:r>
            <a:r>
              <a:rPr kumimoji="0" lang="en-GB" altLang="fr-FR" sz="4800" b="1" i="0" u="none" strike="noStrike" kern="1200" cap="none" spc="0" normalizeH="0" baseline="0" noProof="0">
                <a:ln>
                  <a:noFill/>
                </a:ln>
                <a:solidFill>
                  <a:schemeClr val="bg1"/>
                </a:solidFill>
                <a:effectLst/>
                <a:uLnTx/>
                <a:uFillTx/>
                <a:latin typeface="Garamond" panose="02020404030301010803" pitchFamily="18" charset="0"/>
              </a:rPr>
              <a:t> du </a:t>
            </a:r>
            <a:r>
              <a:rPr kumimoji="0" lang="en-GB" altLang="fr-FR" sz="4800" b="1" i="0" u="none" strike="noStrike" kern="1200" cap="none" spc="0" normalizeH="0" baseline="0" noProof="0" err="1">
                <a:ln>
                  <a:noFill/>
                </a:ln>
                <a:solidFill>
                  <a:schemeClr val="bg1"/>
                </a:solidFill>
                <a:effectLst/>
                <a:uLnTx/>
                <a:uFillTx/>
                <a:latin typeface="Garamond" panose="02020404030301010803" pitchFamily="18" charset="0"/>
              </a:rPr>
              <a:t>tutorat</a:t>
            </a:r>
            <a:endParaRPr kumimoji="0" lang="en-GB" altLang="fr-FR" sz="48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3074" name="Picture 2" descr="ACCESSOIRES DE PLANTATIONS">
            <a:extLst>
              <a:ext uri="{FF2B5EF4-FFF2-40B4-BE49-F238E27FC236}">
                <a16:creationId xmlns:a16="http://schemas.microsoft.com/office/drawing/2014/main" id="{3D232129-9AF3-288A-2238-1E1D98DA45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854" y="3658140"/>
            <a:ext cx="2076519" cy="31147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8117840-B97A-5A74-E023-1FD2BDD31866}"/>
              </a:ext>
            </a:extLst>
          </p:cNvPr>
          <p:cNvSpPr txBox="1"/>
          <p:nvPr/>
        </p:nvSpPr>
        <p:spPr>
          <a:xfrm>
            <a:off x="2062579" y="2012086"/>
            <a:ext cx="4358640" cy="474225"/>
          </a:xfrm>
          <a:prstGeom prst="rect">
            <a:avLst/>
          </a:prstGeom>
          <a:noFill/>
        </p:spPr>
        <p:txBody>
          <a:bodyPr wrap="square">
            <a:spAutoFit/>
          </a:bodyPr>
          <a:lstStyle/>
          <a:p>
            <a:pPr algn="ctr"/>
            <a:r>
              <a:rPr lang="fr-FR" sz="2400">
                <a:effectLst/>
                <a:highlight>
                  <a:srgbClr val="FFFF00"/>
                </a:highlight>
                <a:latin typeface="Daytona" panose="020B0604030500040204" pitchFamily="34" charset="0"/>
                <a:ea typeface="Aptos" panose="020B0004020202020204" pitchFamily="34" charset="0"/>
                <a:cs typeface="Times New Roman" panose="02020603050405020304" pitchFamily="18" charset="0"/>
              </a:rPr>
              <a:t>Les enjeux liés au tutorat </a:t>
            </a:r>
            <a:endParaRPr lang="fr-FR" sz="2400">
              <a:highlight>
                <a:srgbClr val="FFFF00"/>
              </a:highlight>
              <a:latin typeface="Daytona" panose="020B0604030500040204" pitchFamily="34" charset="0"/>
            </a:endParaRPr>
          </a:p>
        </p:txBody>
      </p:sp>
      <p:sp>
        <p:nvSpPr>
          <p:cNvPr id="10" name="TextBox 9">
            <a:extLst>
              <a:ext uri="{FF2B5EF4-FFF2-40B4-BE49-F238E27FC236}">
                <a16:creationId xmlns:a16="http://schemas.microsoft.com/office/drawing/2014/main" id="{7B70D81A-9CB5-578C-C274-62B762FB9EA6}"/>
              </a:ext>
            </a:extLst>
          </p:cNvPr>
          <p:cNvSpPr txBox="1"/>
          <p:nvPr/>
        </p:nvSpPr>
        <p:spPr>
          <a:xfrm>
            <a:off x="2364804" y="2586574"/>
            <a:ext cx="4363762" cy="378565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Normes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Réflexivité</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Questionnement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Projet professionnel</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Formation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Stagiaires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Nouveaux arrivants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Changement professionnel</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Savoir-faire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a:ln>
                  <a:noFill/>
                </a:ln>
                <a:solidFill>
                  <a:schemeClr val="bg1"/>
                </a:solidFill>
                <a:effectLst/>
                <a:latin typeface="Daytona" panose="020B0604030500040204" pitchFamily="34" charset="0"/>
              </a:rPr>
              <a:t>Transfert de compétences </a:t>
            </a:r>
          </a:p>
        </p:txBody>
      </p:sp>
      <p:sp>
        <p:nvSpPr>
          <p:cNvPr id="13" name="TextBox 12">
            <a:extLst>
              <a:ext uri="{FF2B5EF4-FFF2-40B4-BE49-F238E27FC236}">
                <a16:creationId xmlns:a16="http://schemas.microsoft.com/office/drawing/2014/main" id="{B7395FA7-7CC4-328E-EFC1-ED0F4B9FDF2E}"/>
              </a:ext>
            </a:extLst>
          </p:cNvPr>
          <p:cNvSpPr txBox="1"/>
          <p:nvPr/>
        </p:nvSpPr>
        <p:spPr>
          <a:xfrm>
            <a:off x="2303858" y="2513484"/>
            <a:ext cx="9082911" cy="4259436"/>
          </a:xfrm>
          <a:prstGeom prst="rect">
            <a:avLst/>
          </a:prstGeom>
          <a:noFill/>
        </p:spPr>
        <p:txBody>
          <a:bodyPr wrap="square">
            <a:spAutoFit/>
          </a:bodyPr>
          <a:lstStyle/>
          <a:p>
            <a:pPr algn="just">
              <a:lnSpc>
                <a:spcPct val="107000"/>
              </a:lnSpc>
              <a:spcAft>
                <a:spcPts val="800"/>
              </a:spcAft>
            </a:pPr>
            <a:r>
              <a:rPr lang="fr-FR" sz="1800" kern="100">
                <a:solidFill>
                  <a:schemeClr val="bg1"/>
                </a:solidFill>
                <a:effectLst/>
                <a:latin typeface="Daytona" panose="020B0604030500040204" pitchFamily="34" charset="0"/>
                <a:ea typeface="Aptos" panose="020B0004020202020204" pitchFamily="34" charset="0"/>
                <a:cs typeface="Times New Roman" panose="02020603050405020304" pitchFamily="18" charset="0"/>
              </a:rPr>
              <a:t>Les enjeux liés au tutorat sont multiples et varient en fonction du contexte dans lequel il s’exerce :</a:t>
            </a:r>
          </a:p>
          <a:p>
            <a:pPr marL="449580" algn="just">
              <a:lnSpc>
                <a:spcPct val="107000"/>
              </a:lnSpc>
              <a:spcAft>
                <a:spcPts val="800"/>
              </a:spcAft>
            </a:pPr>
            <a:r>
              <a:rPr lang="fr-FR" sz="1800" kern="100">
                <a:solidFill>
                  <a:schemeClr val="bg1"/>
                </a:solidFill>
                <a:effectLst/>
                <a:latin typeface="Daytona" panose="020B0604030500040204" pitchFamily="34" charset="0"/>
                <a:ea typeface="Aptos" panose="020B0004020202020204" pitchFamily="34" charset="0"/>
                <a:cs typeface="Times New Roman" panose="02020603050405020304" pitchFamily="18" charset="0"/>
              </a:rPr>
              <a:t> - contribuer au parcours de formation des stagiaires;</a:t>
            </a:r>
          </a:p>
          <a:p>
            <a:pPr marL="449580" algn="just">
              <a:lnSpc>
                <a:spcPct val="107000"/>
              </a:lnSpc>
              <a:spcAft>
                <a:spcPts val="800"/>
              </a:spcAft>
            </a:pPr>
            <a:r>
              <a:rPr lang="fr-FR" sz="1800" kern="100">
                <a:solidFill>
                  <a:schemeClr val="bg1"/>
                </a:solidFill>
                <a:effectLst/>
                <a:latin typeface="Daytona" panose="020B0604030500040204" pitchFamily="34" charset="0"/>
                <a:ea typeface="Aptos" panose="020B0004020202020204" pitchFamily="34" charset="0"/>
                <a:cs typeface="Times New Roman" panose="02020603050405020304" pitchFamily="18" charset="0"/>
              </a:rPr>
              <a:t> - intégrer les nouveaux arrivants;</a:t>
            </a:r>
          </a:p>
          <a:p>
            <a:pPr marL="449580" algn="just">
              <a:lnSpc>
                <a:spcPct val="107000"/>
              </a:lnSpc>
              <a:spcAft>
                <a:spcPts val="800"/>
              </a:spcAft>
            </a:pPr>
            <a:r>
              <a:rPr lang="fr-FR" sz="1800" kern="100">
                <a:solidFill>
                  <a:schemeClr val="bg1"/>
                </a:solidFill>
                <a:effectLst/>
                <a:latin typeface="Daytona" panose="020B0604030500040204" pitchFamily="34" charset="0"/>
                <a:ea typeface="Aptos" panose="020B0004020202020204" pitchFamily="34" charset="0"/>
                <a:cs typeface="Times New Roman" panose="02020603050405020304" pitchFamily="18" charset="0"/>
              </a:rPr>
              <a:t> - accompagner les situations de changement professionnel : évolution (ex. : changement de fonction) ou transition (ex. : réintégration après absence);</a:t>
            </a:r>
          </a:p>
          <a:p>
            <a:pPr marL="449580" algn="just">
              <a:lnSpc>
                <a:spcPct val="107000"/>
              </a:lnSpc>
              <a:spcAft>
                <a:spcPts val="800"/>
              </a:spcAft>
            </a:pPr>
            <a:r>
              <a:rPr lang="fr-FR" sz="1800" kern="100">
                <a:solidFill>
                  <a:schemeClr val="bg1"/>
                </a:solidFill>
                <a:effectLst/>
                <a:latin typeface="Daytona" panose="020B0604030500040204" pitchFamily="34" charset="0"/>
                <a:ea typeface="Aptos" panose="020B0004020202020204" pitchFamily="34" charset="0"/>
                <a:cs typeface="Times New Roman" panose="02020603050405020304" pitchFamily="18" charset="0"/>
              </a:rPr>
              <a:t> - contribuer à la formalisation des « savoir-faire » d’un métier et les transférer;</a:t>
            </a:r>
          </a:p>
          <a:p>
            <a:pPr marL="449580" algn="just">
              <a:lnSpc>
                <a:spcPct val="107000"/>
              </a:lnSpc>
              <a:spcAft>
                <a:spcPts val="800"/>
              </a:spcAft>
            </a:pPr>
            <a:r>
              <a:rPr lang="fr-FR" sz="1800" kern="100">
                <a:solidFill>
                  <a:schemeClr val="bg1"/>
                </a:solidFill>
                <a:effectLst/>
                <a:latin typeface="Daytona" panose="020B0604030500040204" pitchFamily="34" charset="0"/>
                <a:ea typeface="Aptos" panose="020B0004020202020204" pitchFamily="34" charset="0"/>
                <a:cs typeface="Times New Roman" panose="02020603050405020304" pitchFamily="18" charset="0"/>
              </a:rPr>
              <a:t> - organiser des dispositifs de transferts pour éviter les pertes de compétences « sensibles »;</a:t>
            </a:r>
          </a:p>
          <a:p>
            <a:pPr marL="449580" algn="just">
              <a:lnSpc>
                <a:spcPct val="107000"/>
              </a:lnSpc>
              <a:spcAft>
                <a:spcPts val="800"/>
              </a:spcAft>
            </a:pPr>
            <a:r>
              <a:rPr lang="fr-FR" sz="1800" kern="100">
                <a:solidFill>
                  <a:schemeClr val="bg1"/>
                </a:solidFill>
                <a:effectLst/>
                <a:latin typeface="Daytona" panose="020B0604030500040204" pitchFamily="34" charset="0"/>
                <a:ea typeface="Aptos" panose="020B0004020202020204" pitchFamily="34" charset="0"/>
                <a:cs typeface="Times New Roman" panose="02020603050405020304" pitchFamily="18" charset="0"/>
              </a:rPr>
              <a:t> - capitaliser les bonnes pratiques d’un travailleur détenant une expertise, changeant d’affectation ou quittant l’institution.</a:t>
            </a:r>
          </a:p>
        </p:txBody>
      </p:sp>
    </p:spTree>
    <p:extLst>
      <p:ext uri="{BB962C8B-B14F-4D97-AF65-F5344CB8AC3E}">
        <p14:creationId xmlns:p14="http://schemas.microsoft.com/office/powerpoint/2010/main" val="754410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grpId="1" nodeType="clickEffect">
                                  <p:stCondLst>
                                    <p:cond delay="0"/>
                                  </p:stCondLst>
                                  <p:childTnLst>
                                    <p:animEffect transition="out" filter="randombar(horizontal)">
                                      <p:cBhvr>
                                        <p:cTn id="14" dur="1500"/>
                                        <p:tgtEl>
                                          <p:spTgt spid="10"/>
                                        </p:tgtEl>
                                      </p:cBhvr>
                                    </p:animEffect>
                                    <p:set>
                                      <p:cBhvr>
                                        <p:cTn id="15" dur="1" fill="hold">
                                          <p:stCondLst>
                                            <p:cond delay="1499"/>
                                          </p:stCondLst>
                                        </p:cTn>
                                        <p:tgtEl>
                                          <p:spTgt spid="10"/>
                                        </p:tgtEl>
                                        <p:attrNameLst>
                                          <p:attrName>style.visibility</p:attrName>
                                        </p:attrNameLst>
                                      </p:cBhvr>
                                      <p:to>
                                        <p:strVal val="hidden"/>
                                      </p:to>
                                    </p:se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10" grpId="0"/>
      <p:bldP spid="10" grpId="1"/>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1</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1" name="Picture 10" descr="Black chess pieces arranged on a chessboard">
            <a:extLst>
              <a:ext uri="{FF2B5EF4-FFF2-40B4-BE49-F238E27FC236}">
                <a16:creationId xmlns:a16="http://schemas.microsoft.com/office/drawing/2014/main" id="{1E964793-9814-6C54-68CD-2FA3B6AC12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6855" y="2172756"/>
            <a:ext cx="2076520" cy="1375332"/>
          </a:xfrm>
          <a:prstGeom prst="rect">
            <a:avLst/>
          </a:prstGeom>
        </p:spPr>
      </p:pic>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085617"/>
            <a:ext cx="88253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48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4800" b="1" i="0" u="none" strike="noStrike" kern="1200" cap="none" spc="0" normalizeH="0" baseline="0" noProof="0">
                <a:ln>
                  <a:noFill/>
                </a:ln>
                <a:solidFill>
                  <a:schemeClr val="bg1"/>
                </a:solidFill>
                <a:effectLst/>
                <a:uLnTx/>
                <a:uFillTx/>
                <a:latin typeface="Garamond" panose="02020404030301010803" pitchFamily="18" charset="0"/>
              </a:rPr>
              <a:t> 1 Les </a:t>
            </a:r>
            <a:r>
              <a:rPr kumimoji="0" lang="en-GB" altLang="fr-FR" sz="4800" b="1" i="0" u="none" strike="noStrike" kern="1200" cap="none" spc="0" normalizeH="0" baseline="0" noProof="0" err="1">
                <a:ln>
                  <a:noFill/>
                </a:ln>
                <a:solidFill>
                  <a:schemeClr val="bg1"/>
                </a:solidFill>
                <a:effectLst/>
                <a:uLnTx/>
                <a:uFillTx/>
                <a:latin typeface="Garamond" panose="02020404030301010803" pitchFamily="18" charset="0"/>
              </a:rPr>
              <a:t>enjeux</a:t>
            </a:r>
            <a:r>
              <a:rPr kumimoji="0" lang="en-GB" altLang="fr-FR" sz="4800" b="1" i="0" u="none" strike="noStrike" kern="1200" cap="none" spc="0" normalizeH="0" baseline="0" noProof="0">
                <a:ln>
                  <a:noFill/>
                </a:ln>
                <a:solidFill>
                  <a:schemeClr val="bg1"/>
                </a:solidFill>
                <a:effectLst/>
                <a:uLnTx/>
                <a:uFillTx/>
                <a:latin typeface="Garamond" panose="02020404030301010803" pitchFamily="18" charset="0"/>
              </a:rPr>
              <a:t> du </a:t>
            </a:r>
            <a:r>
              <a:rPr kumimoji="0" lang="en-GB" altLang="fr-FR" sz="4800" b="1" i="0" u="none" strike="noStrike" kern="1200" cap="none" spc="0" normalizeH="0" baseline="0" noProof="0" err="1">
                <a:ln>
                  <a:noFill/>
                </a:ln>
                <a:solidFill>
                  <a:schemeClr val="bg1"/>
                </a:solidFill>
                <a:effectLst/>
                <a:uLnTx/>
                <a:uFillTx/>
                <a:latin typeface="Garamond" panose="02020404030301010803" pitchFamily="18" charset="0"/>
              </a:rPr>
              <a:t>tutorat</a:t>
            </a:r>
            <a:endParaRPr kumimoji="0" lang="en-GB" altLang="fr-FR" sz="48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3074" name="Picture 2" descr="ACCESSOIRES DE PLANTATIONS">
            <a:extLst>
              <a:ext uri="{FF2B5EF4-FFF2-40B4-BE49-F238E27FC236}">
                <a16:creationId xmlns:a16="http://schemas.microsoft.com/office/drawing/2014/main" id="{3D232129-9AF3-288A-2238-1E1D98DA45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854" y="3658140"/>
            <a:ext cx="2076519" cy="31147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386A0FA-1FBB-444E-820E-48F9A680E55C}"/>
              </a:ext>
            </a:extLst>
          </p:cNvPr>
          <p:cNvSpPr txBox="1"/>
          <p:nvPr/>
        </p:nvSpPr>
        <p:spPr>
          <a:xfrm>
            <a:off x="2423160" y="2357794"/>
            <a:ext cx="9004422" cy="3414589"/>
          </a:xfrm>
          <a:prstGeom prst="rect">
            <a:avLst/>
          </a:prstGeom>
          <a:noFill/>
        </p:spPr>
        <p:txBody>
          <a:bodyPr wrap="square">
            <a:spAutoFit/>
          </a:bodyPr>
          <a:lstStyle/>
          <a:p>
            <a:pPr algn="just">
              <a:lnSpc>
                <a:spcPct val="107000"/>
              </a:lnSpc>
              <a:spcAft>
                <a:spcPts val="800"/>
              </a:spcAft>
            </a:pPr>
            <a:r>
              <a:rPr lang="fr-FR" sz="2800" kern="100">
                <a:solidFill>
                  <a:schemeClr val="bg1"/>
                </a:solidFill>
                <a:effectLst/>
                <a:latin typeface="Daytona" panose="020B0604030500040204" pitchFamily="34" charset="0"/>
                <a:ea typeface="Aptos" panose="020B0004020202020204" pitchFamily="34" charset="0"/>
                <a:cs typeface="Times New Roman" panose="02020603050405020304" pitchFamily="18" charset="0"/>
              </a:rPr>
              <a:t>RESUME : </a:t>
            </a:r>
          </a:p>
          <a:p>
            <a:pPr algn="just">
              <a:lnSpc>
                <a:spcPct val="107000"/>
              </a:lnSpc>
              <a:spcAft>
                <a:spcPts val="800"/>
              </a:spcAft>
            </a:pPr>
            <a:r>
              <a:rPr lang="fr-FR" sz="2800" kern="100">
                <a:solidFill>
                  <a:schemeClr val="bg1"/>
                </a:solidFill>
                <a:effectLst/>
                <a:latin typeface="Daytona" panose="020B0604030500040204" pitchFamily="34" charset="0"/>
                <a:ea typeface="Aptos" panose="020B0004020202020204" pitchFamily="34" charset="0"/>
                <a:cs typeface="Times New Roman" panose="02020603050405020304" pitchFamily="18" charset="0"/>
              </a:rPr>
              <a:t>Le tutorat permet de valoriser les compétences acquises et de formaliser des méthodes de travail, de diffuser les pratiques pertinentes et porteuses de sens. Il prédispose à une culture de coopération entre nouveaux et anciens, et favorise la réflexivité et le travail en équipe.</a:t>
            </a:r>
          </a:p>
        </p:txBody>
      </p:sp>
    </p:spTree>
    <p:extLst>
      <p:ext uri="{BB962C8B-B14F-4D97-AF65-F5344CB8AC3E}">
        <p14:creationId xmlns:p14="http://schemas.microsoft.com/office/powerpoint/2010/main" val="2341324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randombar(horizontal)">
                                      <p:cBhvr>
                                        <p:cTn id="16" dur="500"/>
                                        <p:tgtEl>
                                          <p:spTgt spid="307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7" grpId="0"/>
      <p:bldP spid="7"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1</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1" name="Picture 10" descr="Black chess pieces arranged on a chessboard">
            <a:extLst>
              <a:ext uri="{FF2B5EF4-FFF2-40B4-BE49-F238E27FC236}">
                <a16:creationId xmlns:a16="http://schemas.microsoft.com/office/drawing/2014/main" id="{1E964793-9814-6C54-68CD-2FA3B6AC12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6855" y="2172756"/>
            <a:ext cx="2076520" cy="1375332"/>
          </a:xfrm>
          <a:prstGeom prst="rect">
            <a:avLst/>
          </a:prstGeom>
        </p:spPr>
      </p:pic>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085617"/>
            <a:ext cx="88253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48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4800" b="1" i="0" u="none" strike="noStrike" kern="1200" cap="none" spc="0" normalizeH="0" baseline="0" noProof="0">
                <a:ln>
                  <a:noFill/>
                </a:ln>
                <a:solidFill>
                  <a:schemeClr val="bg1"/>
                </a:solidFill>
                <a:effectLst/>
                <a:uLnTx/>
                <a:uFillTx/>
                <a:latin typeface="Garamond" panose="02020404030301010803" pitchFamily="18" charset="0"/>
              </a:rPr>
              <a:t> 1 Les </a:t>
            </a:r>
            <a:r>
              <a:rPr kumimoji="0" lang="en-GB" altLang="fr-FR" sz="4800" b="1" i="0" u="none" strike="noStrike" kern="1200" cap="none" spc="0" normalizeH="0" baseline="0" noProof="0" err="1">
                <a:ln>
                  <a:noFill/>
                </a:ln>
                <a:solidFill>
                  <a:schemeClr val="bg1"/>
                </a:solidFill>
                <a:effectLst/>
                <a:uLnTx/>
                <a:uFillTx/>
                <a:latin typeface="Garamond" panose="02020404030301010803" pitchFamily="18" charset="0"/>
              </a:rPr>
              <a:t>enjeux</a:t>
            </a:r>
            <a:r>
              <a:rPr kumimoji="0" lang="en-GB" altLang="fr-FR" sz="4800" b="1" i="0" u="none" strike="noStrike" kern="1200" cap="none" spc="0" normalizeH="0" baseline="0" noProof="0">
                <a:ln>
                  <a:noFill/>
                </a:ln>
                <a:solidFill>
                  <a:schemeClr val="bg1"/>
                </a:solidFill>
                <a:effectLst/>
                <a:uLnTx/>
                <a:uFillTx/>
                <a:latin typeface="Garamond" panose="02020404030301010803" pitchFamily="18" charset="0"/>
              </a:rPr>
              <a:t> du </a:t>
            </a:r>
            <a:r>
              <a:rPr kumimoji="0" lang="en-GB" altLang="fr-FR" sz="4800" b="1" i="0" u="none" strike="noStrike" kern="1200" cap="none" spc="0" normalizeH="0" baseline="0" noProof="0" err="1">
                <a:ln>
                  <a:noFill/>
                </a:ln>
                <a:solidFill>
                  <a:schemeClr val="bg1"/>
                </a:solidFill>
                <a:effectLst/>
                <a:uLnTx/>
                <a:uFillTx/>
                <a:latin typeface="Garamond" panose="02020404030301010803" pitchFamily="18" charset="0"/>
              </a:rPr>
              <a:t>tutorat</a:t>
            </a:r>
            <a:endParaRPr kumimoji="0" lang="en-GB" altLang="fr-FR" sz="48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3074" name="Picture 2" descr="ACCESSOIRES DE PLANTATIONS">
            <a:extLst>
              <a:ext uri="{FF2B5EF4-FFF2-40B4-BE49-F238E27FC236}">
                <a16:creationId xmlns:a16="http://schemas.microsoft.com/office/drawing/2014/main" id="{3D232129-9AF3-288A-2238-1E1D98DA45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7710" y="3548088"/>
            <a:ext cx="2076519" cy="31147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A4209B3-5BD7-B8CD-A891-404BA1D78BC0}"/>
              </a:ext>
            </a:extLst>
          </p:cNvPr>
          <p:cNvSpPr txBox="1"/>
          <p:nvPr/>
        </p:nvSpPr>
        <p:spPr>
          <a:xfrm>
            <a:off x="2327710" y="2116244"/>
            <a:ext cx="9723580" cy="707886"/>
          </a:xfrm>
          <a:prstGeom prst="rect">
            <a:avLst/>
          </a:prstGeom>
          <a:noFill/>
        </p:spPr>
        <p:txBody>
          <a:bodyPr wrap="square">
            <a:spAutoFit/>
          </a:bodyPr>
          <a:lstStyle/>
          <a:p>
            <a:pPr algn="ctr"/>
            <a:r>
              <a:rPr lang="fr-FR" sz="4000">
                <a:solidFill>
                  <a:schemeClr val="bg1"/>
                </a:solidFill>
                <a:latin typeface="Daytona" panose="020B0604030500040204" pitchFamily="34" charset="0"/>
              </a:rPr>
              <a:t>Comment choisir le tuteur?</a:t>
            </a:r>
          </a:p>
        </p:txBody>
      </p:sp>
      <p:pic>
        <p:nvPicPr>
          <p:cNvPr id="17410" name="Picture 2" descr="Résultat d’images pour type de tuteurs">
            <a:extLst>
              <a:ext uri="{FF2B5EF4-FFF2-40B4-BE49-F238E27FC236}">
                <a16:creationId xmlns:a16="http://schemas.microsoft.com/office/drawing/2014/main" id="{A12A644E-C3E9-F231-38F9-393BDC7B21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64445" y="3702539"/>
            <a:ext cx="2952750" cy="222885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Résultat d’images pour type de tuteurs">
            <a:extLst>
              <a:ext uri="{FF2B5EF4-FFF2-40B4-BE49-F238E27FC236}">
                <a16:creationId xmlns:a16="http://schemas.microsoft.com/office/drawing/2014/main" id="{EC7F3EA2-0353-F4DF-0F07-3D2C7C54DB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21272" y="3067862"/>
            <a:ext cx="2214588" cy="3498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739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randombar(horizontal)">
                                      <p:cBhvr>
                                        <p:cTn id="16" dur="500"/>
                                        <p:tgtEl>
                                          <p:spTgt spid="307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14" presetClass="entr" presetSubtype="10" fill="hold" nodeType="withEffect">
                                  <p:stCondLst>
                                    <p:cond delay="0"/>
                                  </p:stCondLst>
                                  <p:childTnLst>
                                    <p:set>
                                      <p:cBhvr>
                                        <p:cTn id="30" dur="1" fill="hold">
                                          <p:stCondLst>
                                            <p:cond delay="0"/>
                                          </p:stCondLst>
                                        </p:cTn>
                                        <p:tgtEl>
                                          <p:spTgt spid="17410"/>
                                        </p:tgtEl>
                                        <p:attrNameLst>
                                          <p:attrName>style.visibility</p:attrName>
                                        </p:attrNameLst>
                                      </p:cBhvr>
                                      <p:to>
                                        <p:strVal val="visible"/>
                                      </p:to>
                                    </p:set>
                                    <p:animEffect transition="in" filter="randombar(horizontal)">
                                      <p:cBhvr>
                                        <p:cTn id="31" dur="500"/>
                                        <p:tgtEl>
                                          <p:spTgt spid="17410"/>
                                        </p:tgtEl>
                                      </p:cBhvr>
                                    </p:animEffect>
                                  </p:childTnLst>
                                </p:cTn>
                              </p:par>
                              <p:par>
                                <p:cTn id="32" presetID="14" presetClass="entr" presetSubtype="10" fill="hold" nodeType="withEffect">
                                  <p:stCondLst>
                                    <p:cond delay="0"/>
                                  </p:stCondLst>
                                  <p:childTnLst>
                                    <p:set>
                                      <p:cBhvr>
                                        <p:cTn id="33" dur="1" fill="hold">
                                          <p:stCondLst>
                                            <p:cond delay="0"/>
                                          </p:stCondLst>
                                        </p:cTn>
                                        <p:tgtEl>
                                          <p:spTgt spid="17412"/>
                                        </p:tgtEl>
                                        <p:attrNameLst>
                                          <p:attrName>style.visibility</p:attrName>
                                        </p:attrNameLst>
                                      </p:cBhvr>
                                      <p:to>
                                        <p:strVal val="visible"/>
                                      </p:to>
                                    </p:set>
                                    <p:animEffect transition="in" filter="randombar(horizontal)">
                                      <p:cBhvr>
                                        <p:cTn id="34"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7" grpId="0"/>
      <p:bldP spid="7" grpId="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1</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1" name="Picture 10" descr="Black chess pieces arranged on a chessboard">
            <a:extLst>
              <a:ext uri="{FF2B5EF4-FFF2-40B4-BE49-F238E27FC236}">
                <a16:creationId xmlns:a16="http://schemas.microsoft.com/office/drawing/2014/main" id="{1E964793-9814-6C54-68CD-2FA3B6AC12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6855" y="2172756"/>
            <a:ext cx="2076520" cy="1375332"/>
          </a:xfrm>
          <a:prstGeom prst="rect">
            <a:avLst/>
          </a:prstGeom>
        </p:spPr>
      </p:pic>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039897"/>
            <a:ext cx="88253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48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4800" b="1" i="0" u="none" strike="noStrike" kern="1200" cap="none" spc="0" normalizeH="0" baseline="0" noProof="0">
                <a:ln>
                  <a:noFill/>
                </a:ln>
                <a:solidFill>
                  <a:schemeClr val="bg1"/>
                </a:solidFill>
                <a:effectLst/>
                <a:uLnTx/>
                <a:uFillTx/>
                <a:latin typeface="Garamond" panose="02020404030301010803" pitchFamily="18" charset="0"/>
              </a:rPr>
              <a:t> 1 Les </a:t>
            </a:r>
            <a:r>
              <a:rPr kumimoji="0" lang="en-GB" altLang="fr-FR" sz="4800" b="1" i="0" u="none" strike="noStrike" kern="1200" cap="none" spc="0" normalizeH="0" baseline="0" noProof="0" err="1">
                <a:ln>
                  <a:noFill/>
                </a:ln>
                <a:solidFill>
                  <a:schemeClr val="bg1"/>
                </a:solidFill>
                <a:effectLst/>
                <a:uLnTx/>
                <a:uFillTx/>
                <a:latin typeface="Garamond" panose="02020404030301010803" pitchFamily="18" charset="0"/>
              </a:rPr>
              <a:t>enjeux</a:t>
            </a:r>
            <a:r>
              <a:rPr kumimoji="0" lang="en-GB" altLang="fr-FR" sz="4800" b="1" i="0" u="none" strike="noStrike" kern="1200" cap="none" spc="0" normalizeH="0" baseline="0" noProof="0">
                <a:ln>
                  <a:noFill/>
                </a:ln>
                <a:solidFill>
                  <a:schemeClr val="bg1"/>
                </a:solidFill>
                <a:effectLst/>
                <a:uLnTx/>
                <a:uFillTx/>
                <a:latin typeface="Garamond" panose="02020404030301010803" pitchFamily="18" charset="0"/>
              </a:rPr>
              <a:t> du </a:t>
            </a:r>
            <a:r>
              <a:rPr kumimoji="0" lang="en-GB" altLang="fr-FR" sz="4800" b="1" i="0" u="none" strike="noStrike" kern="1200" cap="none" spc="0" normalizeH="0" baseline="0" noProof="0" err="1">
                <a:ln>
                  <a:noFill/>
                </a:ln>
                <a:solidFill>
                  <a:schemeClr val="bg1"/>
                </a:solidFill>
                <a:effectLst/>
                <a:uLnTx/>
                <a:uFillTx/>
                <a:latin typeface="Garamond" panose="02020404030301010803" pitchFamily="18" charset="0"/>
              </a:rPr>
              <a:t>tutorat</a:t>
            </a:r>
            <a:endParaRPr kumimoji="0" lang="en-GB" altLang="fr-FR" sz="48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3074" name="Picture 2" descr="ACCESSOIRES DE PLANTATIONS">
            <a:extLst>
              <a:ext uri="{FF2B5EF4-FFF2-40B4-BE49-F238E27FC236}">
                <a16:creationId xmlns:a16="http://schemas.microsoft.com/office/drawing/2014/main" id="{3D232129-9AF3-288A-2238-1E1D98DA45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855" y="3663235"/>
            <a:ext cx="890405" cy="1335608"/>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Résultat d’images pour type de tuteurs">
            <a:extLst>
              <a:ext uri="{FF2B5EF4-FFF2-40B4-BE49-F238E27FC236}">
                <a16:creationId xmlns:a16="http://schemas.microsoft.com/office/drawing/2014/main" id="{A12A644E-C3E9-F231-38F9-393BDC7B21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054" y="5384278"/>
            <a:ext cx="1266131" cy="955725"/>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Résultat d’images pour type de tuteurs">
            <a:extLst>
              <a:ext uri="{FF2B5EF4-FFF2-40B4-BE49-F238E27FC236}">
                <a16:creationId xmlns:a16="http://schemas.microsoft.com/office/drawing/2014/main" id="{EC7F3EA2-0353-F4DF-0F07-3D2C7C54DB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3766" y="3658140"/>
            <a:ext cx="949609" cy="15000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Diagram 12">
            <a:extLst>
              <a:ext uri="{FF2B5EF4-FFF2-40B4-BE49-F238E27FC236}">
                <a16:creationId xmlns:a16="http://schemas.microsoft.com/office/drawing/2014/main" id="{9F536E20-DFB7-E27F-44AC-65D90A4DBB1F}"/>
              </a:ext>
            </a:extLst>
          </p:cNvPr>
          <p:cNvGraphicFramePr/>
          <p:nvPr>
            <p:extLst>
              <p:ext uri="{D42A27DB-BD31-4B8C-83A1-F6EECF244321}">
                <p14:modId xmlns:p14="http://schemas.microsoft.com/office/powerpoint/2010/main" val="999502487"/>
              </p:ext>
            </p:extLst>
          </p:nvPr>
        </p:nvGraphicFramePr>
        <p:xfrm>
          <a:off x="2820234" y="1425046"/>
          <a:ext cx="8128000" cy="54186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2151386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14" presetClass="entr" presetSubtype="1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par>
                                <p:cTn id="27" presetID="14" presetClass="entr" presetSubtype="10" fill="hold" grpId="1"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par>
                                <p:cTn id="30" presetID="42" presetClass="entr" presetSubtype="0" fill="hold" nodeType="withEffect">
                                  <p:stCondLst>
                                    <p:cond delay="0"/>
                                  </p:stCondLst>
                                  <p:childTnLst>
                                    <p:set>
                                      <p:cBhvr>
                                        <p:cTn id="31" dur="1" fill="hold">
                                          <p:stCondLst>
                                            <p:cond delay="0"/>
                                          </p:stCondLst>
                                        </p:cTn>
                                        <p:tgtEl>
                                          <p:spTgt spid="17410"/>
                                        </p:tgtEl>
                                        <p:attrNameLst>
                                          <p:attrName>style.visibility</p:attrName>
                                        </p:attrNameLst>
                                      </p:cBhvr>
                                      <p:to>
                                        <p:strVal val="visible"/>
                                      </p:to>
                                    </p:set>
                                    <p:animEffect transition="in" filter="fade">
                                      <p:cBhvr>
                                        <p:cTn id="32" dur="1000"/>
                                        <p:tgtEl>
                                          <p:spTgt spid="17410"/>
                                        </p:tgtEl>
                                      </p:cBhvr>
                                    </p:animEffect>
                                    <p:anim calcmode="lin" valueType="num">
                                      <p:cBhvr>
                                        <p:cTn id="33" dur="1000" fill="hold"/>
                                        <p:tgtEl>
                                          <p:spTgt spid="17410"/>
                                        </p:tgtEl>
                                        <p:attrNameLst>
                                          <p:attrName>ppt_x</p:attrName>
                                        </p:attrNameLst>
                                      </p:cBhvr>
                                      <p:tavLst>
                                        <p:tav tm="0">
                                          <p:val>
                                            <p:strVal val="#ppt_x"/>
                                          </p:val>
                                        </p:tav>
                                        <p:tav tm="100000">
                                          <p:val>
                                            <p:strVal val="#ppt_x"/>
                                          </p:val>
                                        </p:tav>
                                      </p:tavLst>
                                    </p:anim>
                                    <p:anim calcmode="lin" valueType="num">
                                      <p:cBhvr>
                                        <p:cTn id="34" dur="1000" fill="hold"/>
                                        <p:tgtEl>
                                          <p:spTgt spid="174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412"/>
                                        </p:tgtEl>
                                        <p:attrNameLst>
                                          <p:attrName>style.visibility</p:attrName>
                                        </p:attrNameLst>
                                      </p:cBhvr>
                                      <p:to>
                                        <p:strVal val="visible"/>
                                      </p:to>
                                    </p:set>
                                    <p:animEffect transition="in" filter="fade">
                                      <p:cBhvr>
                                        <p:cTn id="37" dur="1000"/>
                                        <p:tgtEl>
                                          <p:spTgt spid="17412"/>
                                        </p:tgtEl>
                                      </p:cBhvr>
                                    </p:animEffect>
                                    <p:anim calcmode="lin" valueType="num">
                                      <p:cBhvr>
                                        <p:cTn id="38" dur="1000" fill="hold"/>
                                        <p:tgtEl>
                                          <p:spTgt spid="17412"/>
                                        </p:tgtEl>
                                        <p:attrNameLst>
                                          <p:attrName>ppt_x</p:attrName>
                                        </p:attrNameLst>
                                      </p:cBhvr>
                                      <p:tavLst>
                                        <p:tav tm="0">
                                          <p:val>
                                            <p:strVal val="#ppt_x"/>
                                          </p:val>
                                        </p:tav>
                                        <p:tav tm="100000">
                                          <p:val>
                                            <p:strVal val="#ppt_x"/>
                                          </p:val>
                                        </p:tav>
                                      </p:tavLst>
                                    </p:anim>
                                    <p:anim calcmode="lin" valueType="num">
                                      <p:cBhvr>
                                        <p:cTn id="39" dur="1000" fill="hold"/>
                                        <p:tgtEl>
                                          <p:spTgt spid="1741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randombar(horizontal)">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2" grpId="0" animBg="1"/>
      <p:bldP spid="7" grpId="0"/>
      <p:bldP spid="7" grpId="1"/>
      <p:bldGraphic spid="13"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1</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1" name="Picture 10" descr="Black chess pieces arranged on a chessboard">
            <a:extLst>
              <a:ext uri="{FF2B5EF4-FFF2-40B4-BE49-F238E27FC236}">
                <a16:creationId xmlns:a16="http://schemas.microsoft.com/office/drawing/2014/main" id="{1E964793-9814-6C54-68CD-2FA3B6AC12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6855" y="2172756"/>
            <a:ext cx="2076520" cy="1375332"/>
          </a:xfrm>
          <a:prstGeom prst="rect">
            <a:avLst/>
          </a:prstGeom>
        </p:spPr>
      </p:pic>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039897"/>
            <a:ext cx="88253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48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4800" b="1" i="0" u="none" strike="noStrike" kern="1200" cap="none" spc="0" normalizeH="0" baseline="0" noProof="0">
                <a:ln>
                  <a:noFill/>
                </a:ln>
                <a:solidFill>
                  <a:schemeClr val="bg1"/>
                </a:solidFill>
                <a:effectLst/>
                <a:uLnTx/>
                <a:uFillTx/>
                <a:latin typeface="Garamond" panose="02020404030301010803" pitchFamily="18" charset="0"/>
              </a:rPr>
              <a:t> 1 Les </a:t>
            </a:r>
            <a:r>
              <a:rPr kumimoji="0" lang="en-GB" altLang="fr-FR" sz="4800" b="1" i="0" u="none" strike="noStrike" kern="1200" cap="none" spc="0" normalizeH="0" baseline="0" noProof="0" err="1">
                <a:ln>
                  <a:noFill/>
                </a:ln>
                <a:solidFill>
                  <a:schemeClr val="bg1"/>
                </a:solidFill>
                <a:effectLst/>
                <a:uLnTx/>
                <a:uFillTx/>
                <a:latin typeface="Garamond" panose="02020404030301010803" pitchFamily="18" charset="0"/>
              </a:rPr>
              <a:t>enjeux</a:t>
            </a:r>
            <a:r>
              <a:rPr kumimoji="0" lang="en-GB" altLang="fr-FR" sz="4800" b="1" i="0" u="none" strike="noStrike" kern="1200" cap="none" spc="0" normalizeH="0" baseline="0" noProof="0">
                <a:ln>
                  <a:noFill/>
                </a:ln>
                <a:solidFill>
                  <a:schemeClr val="bg1"/>
                </a:solidFill>
                <a:effectLst/>
                <a:uLnTx/>
                <a:uFillTx/>
                <a:latin typeface="Garamond" panose="02020404030301010803" pitchFamily="18" charset="0"/>
              </a:rPr>
              <a:t> du </a:t>
            </a:r>
            <a:r>
              <a:rPr kumimoji="0" lang="en-GB" altLang="fr-FR" sz="4800" b="1" i="0" u="none" strike="noStrike" kern="1200" cap="none" spc="0" normalizeH="0" baseline="0" noProof="0" err="1">
                <a:ln>
                  <a:noFill/>
                </a:ln>
                <a:solidFill>
                  <a:schemeClr val="bg1"/>
                </a:solidFill>
                <a:effectLst/>
                <a:uLnTx/>
                <a:uFillTx/>
                <a:latin typeface="Garamond" panose="02020404030301010803" pitchFamily="18" charset="0"/>
              </a:rPr>
              <a:t>tutorat</a:t>
            </a:r>
            <a:endParaRPr kumimoji="0" lang="en-GB" altLang="fr-FR" sz="48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3074" name="Picture 2" descr="ACCESSOIRES DE PLANTATIONS">
            <a:extLst>
              <a:ext uri="{FF2B5EF4-FFF2-40B4-BE49-F238E27FC236}">
                <a16:creationId xmlns:a16="http://schemas.microsoft.com/office/drawing/2014/main" id="{3D232129-9AF3-288A-2238-1E1D98DA45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855" y="3663235"/>
            <a:ext cx="890405" cy="1335608"/>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Résultat d’images pour type de tuteurs">
            <a:extLst>
              <a:ext uri="{FF2B5EF4-FFF2-40B4-BE49-F238E27FC236}">
                <a16:creationId xmlns:a16="http://schemas.microsoft.com/office/drawing/2014/main" id="{A12A644E-C3E9-F231-38F9-393BDC7B21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054" y="5384278"/>
            <a:ext cx="1266131" cy="955725"/>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Résultat d’images pour type de tuteurs">
            <a:extLst>
              <a:ext uri="{FF2B5EF4-FFF2-40B4-BE49-F238E27FC236}">
                <a16:creationId xmlns:a16="http://schemas.microsoft.com/office/drawing/2014/main" id="{EC7F3EA2-0353-F4DF-0F07-3D2C7C54DB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3766" y="3658140"/>
            <a:ext cx="949609" cy="150001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6BCCA3EC-9730-6A8F-F0B1-7772C6EDC057}"/>
              </a:ext>
            </a:extLst>
          </p:cNvPr>
          <p:cNvPicPr>
            <a:picLocks noChangeAspect="1"/>
          </p:cNvPicPr>
          <p:nvPr/>
        </p:nvPicPr>
        <p:blipFill>
          <a:blip r:embed="rId9"/>
          <a:stretch>
            <a:fillRect/>
          </a:stretch>
        </p:blipFill>
        <p:spPr>
          <a:xfrm>
            <a:off x="2435168" y="3838469"/>
            <a:ext cx="8898132" cy="2231075"/>
          </a:xfrm>
          <a:prstGeom prst="rect">
            <a:avLst/>
          </a:prstGeom>
        </p:spPr>
      </p:pic>
      <p:sp>
        <p:nvSpPr>
          <p:cNvPr id="5" name="Frame 4">
            <a:extLst>
              <a:ext uri="{FF2B5EF4-FFF2-40B4-BE49-F238E27FC236}">
                <a16:creationId xmlns:a16="http://schemas.microsoft.com/office/drawing/2014/main" id="{A3D1CC27-11D6-9D92-FC7D-3F9EC31CBFB8}"/>
              </a:ext>
            </a:extLst>
          </p:cNvPr>
          <p:cNvSpPr/>
          <p:nvPr/>
        </p:nvSpPr>
        <p:spPr>
          <a:xfrm>
            <a:off x="2758440" y="4246510"/>
            <a:ext cx="2712720" cy="1889443"/>
          </a:xfrm>
          <a:prstGeom prst="fram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0" name="Picture 9">
            <a:extLst>
              <a:ext uri="{FF2B5EF4-FFF2-40B4-BE49-F238E27FC236}">
                <a16:creationId xmlns:a16="http://schemas.microsoft.com/office/drawing/2014/main" id="{3E46FE83-3EAA-6C84-8ED1-EA91612F889E}"/>
              </a:ext>
            </a:extLst>
          </p:cNvPr>
          <p:cNvPicPr>
            <a:picLocks noChangeAspect="1"/>
          </p:cNvPicPr>
          <p:nvPr/>
        </p:nvPicPr>
        <p:blipFill>
          <a:blip r:embed="rId10"/>
          <a:stretch>
            <a:fillRect/>
          </a:stretch>
        </p:blipFill>
        <p:spPr>
          <a:xfrm>
            <a:off x="2303858" y="1964435"/>
            <a:ext cx="1714739" cy="1143160"/>
          </a:xfrm>
          <a:prstGeom prst="rect">
            <a:avLst/>
          </a:prstGeom>
        </p:spPr>
      </p:pic>
    </p:spTree>
    <p:extLst>
      <p:ext uri="{BB962C8B-B14F-4D97-AF65-F5344CB8AC3E}">
        <p14:creationId xmlns:p14="http://schemas.microsoft.com/office/powerpoint/2010/main" val="2610941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14" presetClass="entr" presetSubtype="1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par>
                                <p:cTn id="27" presetID="14" presetClass="entr" presetSubtype="10" fill="hold" grpId="1"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par>
                                <p:cTn id="30" presetID="42" presetClass="entr" presetSubtype="0" fill="hold" nodeType="withEffect">
                                  <p:stCondLst>
                                    <p:cond delay="0"/>
                                  </p:stCondLst>
                                  <p:childTnLst>
                                    <p:set>
                                      <p:cBhvr>
                                        <p:cTn id="31" dur="1" fill="hold">
                                          <p:stCondLst>
                                            <p:cond delay="0"/>
                                          </p:stCondLst>
                                        </p:cTn>
                                        <p:tgtEl>
                                          <p:spTgt spid="17410"/>
                                        </p:tgtEl>
                                        <p:attrNameLst>
                                          <p:attrName>style.visibility</p:attrName>
                                        </p:attrNameLst>
                                      </p:cBhvr>
                                      <p:to>
                                        <p:strVal val="visible"/>
                                      </p:to>
                                    </p:set>
                                    <p:animEffect transition="in" filter="fade">
                                      <p:cBhvr>
                                        <p:cTn id="32" dur="1000"/>
                                        <p:tgtEl>
                                          <p:spTgt spid="17410"/>
                                        </p:tgtEl>
                                      </p:cBhvr>
                                    </p:animEffect>
                                    <p:anim calcmode="lin" valueType="num">
                                      <p:cBhvr>
                                        <p:cTn id="33" dur="1000" fill="hold"/>
                                        <p:tgtEl>
                                          <p:spTgt spid="17410"/>
                                        </p:tgtEl>
                                        <p:attrNameLst>
                                          <p:attrName>ppt_x</p:attrName>
                                        </p:attrNameLst>
                                      </p:cBhvr>
                                      <p:tavLst>
                                        <p:tav tm="0">
                                          <p:val>
                                            <p:strVal val="#ppt_x"/>
                                          </p:val>
                                        </p:tav>
                                        <p:tav tm="100000">
                                          <p:val>
                                            <p:strVal val="#ppt_x"/>
                                          </p:val>
                                        </p:tav>
                                      </p:tavLst>
                                    </p:anim>
                                    <p:anim calcmode="lin" valueType="num">
                                      <p:cBhvr>
                                        <p:cTn id="34" dur="1000" fill="hold"/>
                                        <p:tgtEl>
                                          <p:spTgt spid="174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412"/>
                                        </p:tgtEl>
                                        <p:attrNameLst>
                                          <p:attrName>style.visibility</p:attrName>
                                        </p:attrNameLst>
                                      </p:cBhvr>
                                      <p:to>
                                        <p:strVal val="visible"/>
                                      </p:to>
                                    </p:set>
                                    <p:animEffect transition="in" filter="fade">
                                      <p:cBhvr>
                                        <p:cTn id="37" dur="1000"/>
                                        <p:tgtEl>
                                          <p:spTgt spid="17412"/>
                                        </p:tgtEl>
                                      </p:cBhvr>
                                    </p:animEffect>
                                    <p:anim calcmode="lin" valueType="num">
                                      <p:cBhvr>
                                        <p:cTn id="38" dur="1000" fill="hold"/>
                                        <p:tgtEl>
                                          <p:spTgt spid="17412"/>
                                        </p:tgtEl>
                                        <p:attrNameLst>
                                          <p:attrName>ppt_x</p:attrName>
                                        </p:attrNameLst>
                                      </p:cBhvr>
                                      <p:tavLst>
                                        <p:tav tm="0">
                                          <p:val>
                                            <p:strVal val="#ppt_x"/>
                                          </p:val>
                                        </p:tav>
                                        <p:tav tm="100000">
                                          <p:val>
                                            <p:strVal val="#ppt_x"/>
                                          </p:val>
                                        </p:tav>
                                      </p:tavLst>
                                    </p:anim>
                                    <p:anim calcmode="lin" valueType="num">
                                      <p:cBhvr>
                                        <p:cTn id="39" dur="1000" fill="hold"/>
                                        <p:tgtEl>
                                          <p:spTgt spid="1741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randombar(horizont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heel(1)">
                                      <p:cBhvr>
                                        <p:cTn id="4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2" grpId="0" animBg="1"/>
      <p:bldP spid="7" grpId="0"/>
      <p:bldP spid="7" grpId="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1</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1" name="Picture 10" descr="Black chess pieces arranged on a chessboard">
            <a:extLst>
              <a:ext uri="{FF2B5EF4-FFF2-40B4-BE49-F238E27FC236}">
                <a16:creationId xmlns:a16="http://schemas.microsoft.com/office/drawing/2014/main" id="{1E964793-9814-6C54-68CD-2FA3B6AC12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6855" y="2172756"/>
            <a:ext cx="2076520" cy="1375332"/>
          </a:xfrm>
          <a:prstGeom prst="rect">
            <a:avLst/>
          </a:prstGeom>
        </p:spPr>
      </p:pic>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039897"/>
            <a:ext cx="88253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48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4800" b="1" i="0" u="none" strike="noStrike" kern="1200" cap="none" spc="0" normalizeH="0" baseline="0" noProof="0">
                <a:ln>
                  <a:noFill/>
                </a:ln>
                <a:solidFill>
                  <a:schemeClr val="bg1"/>
                </a:solidFill>
                <a:effectLst/>
                <a:uLnTx/>
                <a:uFillTx/>
                <a:latin typeface="Garamond" panose="02020404030301010803" pitchFamily="18" charset="0"/>
              </a:rPr>
              <a:t> 1 Les </a:t>
            </a:r>
            <a:r>
              <a:rPr kumimoji="0" lang="en-GB" altLang="fr-FR" sz="4800" b="1" i="0" u="none" strike="noStrike" kern="1200" cap="none" spc="0" normalizeH="0" baseline="0" noProof="0" err="1">
                <a:ln>
                  <a:noFill/>
                </a:ln>
                <a:solidFill>
                  <a:schemeClr val="bg1"/>
                </a:solidFill>
                <a:effectLst/>
                <a:uLnTx/>
                <a:uFillTx/>
                <a:latin typeface="Garamond" panose="02020404030301010803" pitchFamily="18" charset="0"/>
              </a:rPr>
              <a:t>enjeux</a:t>
            </a:r>
            <a:r>
              <a:rPr kumimoji="0" lang="en-GB" altLang="fr-FR" sz="4800" b="1" i="0" u="none" strike="noStrike" kern="1200" cap="none" spc="0" normalizeH="0" baseline="0" noProof="0">
                <a:ln>
                  <a:noFill/>
                </a:ln>
                <a:solidFill>
                  <a:schemeClr val="bg1"/>
                </a:solidFill>
                <a:effectLst/>
                <a:uLnTx/>
                <a:uFillTx/>
                <a:latin typeface="Garamond" panose="02020404030301010803" pitchFamily="18" charset="0"/>
              </a:rPr>
              <a:t> du </a:t>
            </a:r>
            <a:r>
              <a:rPr kumimoji="0" lang="en-GB" altLang="fr-FR" sz="4800" b="1" i="0" u="none" strike="noStrike" kern="1200" cap="none" spc="0" normalizeH="0" baseline="0" noProof="0" err="1">
                <a:ln>
                  <a:noFill/>
                </a:ln>
                <a:solidFill>
                  <a:schemeClr val="bg1"/>
                </a:solidFill>
                <a:effectLst/>
                <a:uLnTx/>
                <a:uFillTx/>
                <a:latin typeface="Garamond" panose="02020404030301010803" pitchFamily="18" charset="0"/>
              </a:rPr>
              <a:t>tutorat</a:t>
            </a:r>
            <a:endParaRPr kumimoji="0" lang="en-GB" altLang="fr-FR" sz="48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3074" name="Picture 2" descr="ACCESSOIRES DE PLANTATIONS">
            <a:extLst>
              <a:ext uri="{FF2B5EF4-FFF2-40B4-BE49-F238E27FC236}">
                <a16:creationId xmlns:a16="http://schemas.microsoft.com/office/drawing/2014/main" id="{3D232129-9AF3-288A-2238-1E1D98DA45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855" y="3663235"/>
            <a:ext cx="890405" cy="1335608"/>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Résultat d’images pour type de tuteurs">
            <a:extLst>
              <a:ext uri="{FF2B5EF4-FFF2-40B4-BE49-F238E27FC236}">
                <a16:creationId xmlns:a16="http://schemas.microsoft.com/office/drawing/2014/main" id="{A12A644E-C3E9-F231-38F9-393BDC7B21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054" y="5384278"/>
            <a:ext cx="1266131" cy="955725"/>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Résultat d’images pour type de tuteurs">
            <a:extLst>
              <a:ext uri="{FF2B5EF4-FFF2-40B4-BE49-F238E27FC236}">
                <a16:creationId xmlns:a16="http://schemas.microsoft.com/office/drawing/2014/main" id="{EC7F3EA2-0353-F4DF-0F07-3D2C7C54DB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3766" y="3658140"/>
            <a:ext cx="949609" cy="15000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E46FE83-3EAA-6C84-8ED1-EA91612F889E}"/>
              </a:ext>
            </a:extLst>
          </p:cNvPr>
          <p:cNvPicPr>
            <a:picLocks noChangeAspect="1"/>
          </p:cNvPicPr>
          <p:nvPr/>
        </p:nvPicPr>
        <p:blipFill>
          <a:blip r:embed="rId9"/>
          <a:stretch>
            <a:fillRect/>
          </a:stretch>
        </p:blipFill>
        <p:spPr>
          <a:xfrm>
            <a:off x="2303858" y="1964435"/>
            <a:ext cx="1714739" cy="1143160"/>
          </a:xfrm>
          <a:prstGeom prst="rect">
            <a:avLst/>
          </a:prstGeom>
        </p:spPr>
      </p:pic>
      <p:pic>
        <p:nvPicPr>
          <p:cNvPr id="14" name="Picture 13">
            <a:extLst>
              <a:ext uri="{FF2B5EF4-FFF2-40B4-BE49-F238E27FC236}">
                <a16:creationId xmlns:a16="http://schemas.microsoft.com/office/drawing/2014/main" id="{EA5DD368-2CEB-1F3F-F57E-3D0285F89D40}"/>
              </a:ext>
            </a:extLst>
          </p:cNvPr>
          <p:cNvPicPr>
            <a:picLocks noChangeAspect="1"/>
          </p:cNvPicPr>
          <p:nvPr/>
        </p:nvPicPr>
        <p:blipFill>
          <a:blip r:embed="rId10"/>
          <a:stretch>
            <a:fillRect/>
          </a:stretch>
        </p:blipFill>
        <p:spPr>
          <a:xfrm>
            <a:off x="4182286" y="2109132"/>
            <a:ext cx="1629002" cy="1066949"/>
          </a:xfrm>
          <a:prstGeom prst="rect">
            <a:avLst/>
          </a:prstGeom>
        </p:spPr>
      </p:pic>
      <p:sp>
        <p:nvSpPr>
          <p:cNvPr id="12" name="TextBox 11">
            <a:extLst>
              <a:ext uri="{FF2B5EF4-FFF2-40B4-BE49-F238E27FC236}">
                <a16:creationId xmlns:a16="http://schemas.microsoft.com/office/drawing/2014/main" id="{7F6D6C90-0505-DDE8-62BD-AD7C990F08D1}"/>
              </a:ext>
            </a:extLst>
          </p:cNvPr>
          <p:cNvSpPr txBox="1"/>
          <p:nvPr/>
        </p:nvSpPr>
        <p:spPr>
          <a:xfrm>
            <a:off x="2193375" y="3176081"/>
            <a:ext cx="9992247" cy="3467616"/>
          </a:xfrm>
          <a:prstGeom prst="rect">
            <a:avLst/>
          </a:prstGeom>
          <a:noFill/>
        </p:spPr>
        <p:txBody>
          <a:bodyPr wrap="square">
            <a:spAutoFit/>
          </a:bodyPr>
          <a:lstStyle/>
          <a:p>
            <a:pPr algn="just">
              <a:lnSpc>
                <a:spcPct val="107000"/>
              </a:lnSpc>
              <a:spcAft>
                <a:spcPts val="800"/>
              </a:spcAft>
            </a:pPr>
            <a:r>
              <a:rPr lang="fr-FR" sz="18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Le tuteur est un acteur reconnu par sa hiérarchie et ses pairs pour ses compétences :</a:t>
            </a:r>
          </a:p>
          <a:p>
            <a:pPr marL="449580" algn="just">
              <a:lnSpc>
                <a:spcPct val="107000"/>
              </a:lnSpc>
              <a:spcAft>
                <a:spcPts val="800"/>
              </a:spcAft>
            </a:pPr>
            <a:r>
              <a:rPr lang="fr-FR" sz="18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 - savoirs théoriques et techniques (dans le domaine d’apprentissage visé par le tutoré) ;</a:t>
            </a:r>
          </a:p>
          <a:p>
            <a:pPr marL="449580" algn="just">
              <a:lnSpc>
                <a:spcPct val="107000"/>
              </a:lnSpc>
              <a:spcAft>
                <a:spcPts val="800"/>
              </a:spcAft>
            </a:pPr>
            <a:r>
              <a:rPr lang="fr-FR" sz="18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 - capacités de formalisation (décomposer en phases cohérentes l’activité) ;</a:t>
            </a:r>
          </a:p>
          <a:p>
            <a:pPr marL="449580" algn="just">
              <a:lnSpc>
                <a:spcPct val="107000"/>
              </a:lnSpc>
              <a:spcAft>
                <a:spcPts val="800"/>
              </a:spcAft>
            </a:pPr>
            <a:r>
              <a:rPr lang="fr-FR" sz="18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 - capacités de réflexivité (prendre du recul et questionner les situations professionnelles) ;</a:t>
            </a:r>
          </a:p>
          <a:p>
            <a:pPr marL="449580" algn="just">
              <a:lnSpc>
                <a:spcPct val="107000"/>
              </a:lnSpc>
              <a:spcAft>
                <a:spcPts val="800"/>
              </a:spcAft>
            </a:pPr>
            <a:r>
              <a:rPr lang="fr-FR" sz="18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 - capacités pédagogiques et d’accompagnement ;</a:t>
            </a:r>
          </a:p>
          <a:p>
            <a:pPr marL="449580" algn="just">
              <a:lnSpc>
                <a:spcPct val="107000"/>
              </a:lnSpc>
              <a:spcAft>
                <a:spcPts val="800"/>
              </a:spcAft>
            </a:pPr>
            <a:r>
              <a:rPr lang="fr-FR" sz="18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 - capacités d’animation (mobiliser l’équipe en faveur du tutorat) ;</a:t>
            </a:r>
          </a:p>
          <a:p>
            <a:pPr marL="449580" algn="just">
              <a:lnSpc>
                <a:spcPct val="107000"/>
              </a:lnSpc>
              <a:spcAft>
                <a:spcPts val="800"/>
              </a:spcAft>
            </a:pPr>
            <a:r>
              <a:rPr lang="fr-FR" sz="18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 - attitudes (écoute, communication, implication, engagement, autonomie, maturité).</a:t>
            </a:r>
          </a:p>
          <a:p>
            <a:pPr algn="just">
              <a:lnSpc>
                <a:spcPct val="107000"/>
              </a:lnSpc>
              <a:spcAft>
                <a:spcPts val="800"/>
              </a:spcAft>
            </a:pPr>
            <a:r>
              <a:rPr lang="fr-FR" sz="18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Au-delà de cela, le tuteur est avant tout un médiateur ; il doit savoir prendre du recul pour favoriser l’autonomie et la responsabilisation du tutoré.</a:t>
            </a:r>
          </a:p>
        </p:txBody>
      </p:sp>
    </p:spTree>
    <p:extLst>
      <p:ext uri="{BB962C8B-B14F-4D97-AF65-F5344CB8AC3E}">
        <p14:creationId xmlns:p14="http://schemas.microsoft.com/office/powerpoint/2010/main" val="3568983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 calcmode="lin" valueType="num">
                                      <p:cBhvr additive="base">
                                        <p:cTn id="25"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anim calcmode="lin" valueType="num">
                                      <p:cBhvr additive="base">
                                        <p:cTn id="31"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 calcmode="lin" valueType="num">
                                      <p:cBhvr additive="base">
                                        <p:cTn id="37"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
                                            <p:txEl>
                                              <p:pRg st="6" end="6"/>
                                            </p:txEl>
                                          </p:spTgt>
                                        </p:tgtEl>
                                        <p:attrNameLst>
                                          <p:attrName>style.visibility</p:attrName>
                                        </p:attrNameLst>
                                      </p:cBhvr>
                                      <p:to>
                                        <p:strVal val="visible"/>
                                      </p:to>
                                    </p:set>
                                    <p:anim calcmode="lin" valueType="num">
                                      <p:cBhvr additive="base">
                                        <p:cTn id="43"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2">
                                            <p:txEl>
                                              <p:pRg st="7" end="7"/>
                                            </p:txEl>
                                          </p:spTgt>
                                        </p:tgtEl>
                                        <p:attrNameLst>
                                          <p:attrName>style.visibility</p:attrName>
                                        </p:attrNameLst>
                                      </p:cBhvr>
                                      <p:to>
                                        <p:strVal val="visible"/>
                                      </p:to>
                                    </p:set>
                                    <p:anim calcmode="lin" valueType="num">
                                      <p:cBhvr additive="base">
                                        <p:cTn id="49" dur="500" fill="hold"/>
                                        <p:tgtEl>
                                          <p:spTgt spid="1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1</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1" name="Picture 10" descr="Black chess pieces arranged on a chessboard">
            <a:extLst>
              <a:ext uri="{FF2B5EF4-FFF2-40B4-BE49-F238E27FC236}">
                <a16:creationId xmlns:a16="http://schemas.microsoft.com/office/drawing/2014/main" id="{1E964793-9814-6C54-68CD-2FA3B6AC12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6855" y="2172756"/>
            <a:ext cx="2076520" cy="1375332"/>
          </a:xfrm>
          <a:prstGeom prst="rect">
            <a:avLst/>
          </a:prstGeom>
        </p:spPr>
      </p:pic>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039897"/>
            <a:ext cx="88253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48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4800" b="1" i="0" u="none" strike="noStrike" kern="1200" cap="none" spc="0" normalizeH="0" baseline="0" noProof="0">
                <a:ln>
                  <a:noFill/>
                </a:ln>
                <a:solidFill>
                  <a:schemeClr val="bg1"/>
                </a:solidFill>
                <a:effectLst/>
                <a:uLnTx/>
                <a:uFillTx/>
                <a:latin typeface="Garamond" panose="02020404030301010803" pitchFamily="18" charset="0"/>
              </a:rPr>
              <a:t> 1 Les </a:t>
            </a:r>
            <a:r>
              <a:rPr kumimoji="0" lang="en-GB" altLang="fr-FR" sz="4800" b="1" i="0" u="none" strike="noStrike" kern="1200" cap="none" spc="0" normalizeH="0" baseline="0" noProof="0" err="1">
                <a:ln>
                  <a:noFill/>
                </a:ln>
                <a:solidFill>
                  <a:schemeClr val="bg1"/>
                </a:solidFill>
                <a:effectLst/>
                <a:uLnTx/>
                <a:uFillTx/>
                <a:latin typeface="Garamond" panose="02020404030301010803" pitchFamily="18" charset="0"/>
              </a:rPr>
              <a:t>enjeux</a:t>
            </a:r>
            <a:r>
              <a:rPr kumimoji="0" lang="en-GB" altLang="fr-FR" sz="4800" b="1" i="0" u="none" strike="noStrike" kern="1200" cap="none" spc="0" normalizeH="0" baseline="0" noProof="0">
                <a:ln>
                  <a:noFill/>
                </a:ln>
                <a:solidFill>
                  <a:schemeClr val="bg1"/>
                </a:solidFill>
                <a:effectLst/>
                <a:uLnTx/>
                <a:uFillTx/>
                <a:latin typeface="Garamond" panose="02020404030301010803" pitchFamily="18" charset="0"/>
              </a:rPr>
              <a:t> du </a:t>
            </a:r>
            <a:r>
              <a:rPr kumimoji="0" lang="en-GB" altLang="fr-FR" sz="4800" b="1" i="0" u="none" strike="noStrike" kern="1200" cap="none" spc="0" normalizeH="0" baseline="0" noProof="0" err="1">
                <a:ln>
                  <a:noFill/>
                </a:ln>
                <a:solidFill>
                  <a:schemeClr val="bg1"/>
                </a:solidFill>
                <a:effectLst/>
                <a:uLnTx/>
                <a:uFillTx/>
                <a:latin typeface="Garamond" panose="02020404030301010803" pitchFamily="18" charset="0"/>
              </a:rPr>
              <a:t>tutorat</a:t>
            </a:r>
            <a:endParaRPr kumimoji="0" lang="en-GB" altLang="fr-FR" sz="48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3074" name="Picture 2" descr="ACCESSOIRES DE PLANTATIONS">
            <a:extLst>
              <a:ext uri="{FF2B5EF4-FFF2-40B4-BE49-F238E27FC236}">
                <a16:creationId xmlns:a16="http://schemas.microsoft.com/office/drawing/2014/main" id="{3D232129-9AF3-288A-2238-1E1D98DA45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855" y="3663235"/>
            <a:ext cx="890405" cy="1335608"/>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Résultat d’images pour type de tuteurs">
            <a:extLst>
              <a:ext uri="{FF2B5EF4-FFF2-40B4-BE49-F238E27FC236}">
                <a16:creationId xmlns:a16="http://schemas.microsoft.com/office/drawing/2014/main" id="{A12A644E-C3E9-F231-38F9-393BDC7B21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054" y="5384278"/>
            <a:ext cx="1266131" cy="955725"/>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Résultat d’images pour type de tuteurs">
            <a:extLst>
              <a:ext uri="{FF2B5EF4-FFF2-40B4-BE49-F238E27FC236}">
                <a16:creationId xmlns:a16="http://schemas.microsoft.com/office/drawing/2014/main" id="{EC7F3EA2-0353-F4DF-0F07-3D2C7C54DB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3766" y="3658140"/>
            <a:ext cx="949609" cy="150001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6BCCA3EC-9730-6A8F-F0B1-7772C6EDC057}"/>
              </a:ext>
            </a:extLst>
          </p:cNvPr>
          <p:cNvPicPr>
            <a:picLocks noChangeAspect="1"/>
          </p:cNvPicPr>
          <p:nvPr/>
        </p:nvPicPr>
        <p:blipFill>
          <a:blip r:embed="rId9"/>
          <a:stretch>
            <a:fillRect/>
          </a:stretch>
        </p:blipFill>
        <p:spPr>
          <a:xfrm>
            <a:off x="2435168" y="3838469"/>
            <a:ext cx="8898132" cy="2231075"/>
          </a:xfrm>
          <a:prstGeom prst="rect">
            <a:avLst/>
          </a:prstGeom>
        </p:spPr>
      </p:pic>
      <p:sp>
        <p:nvSpPr>
          <p:cNvPr id="5" name="Frame 4">
            <a:extLst>
              <a:ext uri="{FF2B5EF4-FFF2-40B4-BE49-F238E27FC236}">
                <a16:creationId xmlns:a16="http://schemas.microsoft.com/office/drawing/2014/main" id="{A3D1CC27-11D6-9D92-FC7D-3F9EC31CBFB8}"/>
              </a:ext>
            </a:extLst>
          </p:cNvPr>
          <p:cNvSpPr/>
          <p:nvPr/>
        </p:nvSpPr>
        <p:spPr>
          <a:xfrm>
            <a:off x="5730240" y="4246510"/>
            <a:ext cx="2712720" cy="1889443"/>
          </a:xfrm>
          <a:prstGeom prst="fram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6" name="Picture 5">
            <a:extLst>
              <a:ext uri="{FF2B5EF4-FFF2-40B4-BE49-F238E27FC236}">
                <a16:creationId xmlns:a16="http://schemas.microsoft.com/office/drawing/2014/main" id="{42BB0D32-81B5-3BE8-A923-C4D9F2ACCB37}"/>
              </a:ext>
            </a:extLst>
          </p:cNvPr>
          <p:cNvPicPr>
            <a:picLocks noChangeAspect="1"/>
          </p:cNvPicPr>
          <p:nvPr/>
        </p:nvPicPr>
        <p:blipFill>
          <a:blip r:embed="rId10"/>
          <a:stretch>
            <a:fillRect/>
          </a:stretch>
        </p:blipFill>
        <p:spPr>
          <a:xfrm>
            <a:off x="2303858" y="1964435"/>
            <a:ext cx="1714739" cy="1143160"/>
          </a:xfrm>
          <a:prstGeom prst="rect">
            <a:avLst/>
          </a:prstGeom>
        </p:spPr>
      </p:pic>
    </p:spTree>
    <p:extLst>
      <p:ext uri="{BB962C8B-B14F-4D97-AF65-F5344CB8AC3E}">
        <p14:creationId xmlns:p14="http://schemas.microsoft.com/office/powerpoint/2010/main" val="3812977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14" presetClass="entr" presetSubtype="1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par>
                                <p:cTn id="27" presetID="14" presetClass="entr" presetSubtype="10" fill="hold" grpId="1"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par>
                                <p:cTn id="30" presetID="42" presetClass="entr" presetSubtype="0" fill="hold" nodeType="withEffect">
                                  <p:stCondLst>
                                    <p:cond delay="0"/>
                                  </p:stCondLst>
                                  <p:childTnLst>
                                    <p:set>
                                      <p:cBhvr>
                                        <p:cTn id="31" dur="1" fill="hold">
                                          <p:stCondLst>
                                            <p:cond delay="0"/>
                                          </p:stCondLst>
                                        </p:cTn>
                                        <p:tgtEl>
                                          <p:spTgt spid="17410"/>
                                        </p:tgtEl>
                                        <p:attrNameLst>
                                          <p:attrName>style.visibility</p:attrName>
                                        </p:attrNameLst>
                                      </p:cBhvr>
                                      <p:to>
                                        <p:strVal val="visible"/>
                                      </p:to>
                                    </p:set>
                                    <p:animEffect transition="in" filter="fade">
                                      <p:cBhvr>
                                        <p:cTn id="32" dur="1000"/>
                                        <p:tgtEl>
                                          <p:spTgt spid="17410"/>
                                        </p:tgtEl>
                                      </p:cBhvr>
                                    </p:animEffect>
                                    <p:anim calcmode="lin" valueType="num">
                                      <p:cBhvr>
                                        <p:cTn id="33" dur="1000" fill="hold"/>
                                        <p:tgtEl>
                                          <p:spTgt spid="17410"/>
                                        </p:tgtEl>
                                        <p:attrNameLst>
                                          <p:attrName>ppt_x</p:attrName>
                                        </p:attrNameLst>
                                      </p:cBhvr>
                                      <p:tavLst>
                                        <p:tav tm="0">
                                          <p:val>
                                            <p:strVal val="#ppt_x"/>
                                          </p:val>
                                        </p:tav>
                                        <p:tav tm="100000">
                                          <p:val>
                                            <p:strVal val="#ppt_x"/>
                                          </p:val>
                                        </p:tav>
                                      </p:tavLst>
                                    </p:anim>
                                    <p:anim calcmode="lin" valueType="num">
                                      <p:cBhvr>
                                        <p:cTn id="34" dur="1000" fill="hold"/>
                                        <p:tgtEl>
                                          <p:spTgt spid="174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412"/>
                                        </p:tgtEl>
                                        <p:attrNameLst>
                                          <p:attrName>style.visibility</p:attrName>
                                        </p:attrNameLst>
                                      </p:cBhvr>
                                      <p:to>
                                        <p:strVal val="visible"/>
                                      </p:to>
                                    </p:set>
                                    <p:animEffect transition="in" filter="fade">
                                      <p:cBhvr>
                                        <p:cTn id="37" dur="1000"/>
                                        <p:tgtEl>
                                          <p:spTgt spid="17412"/>
                                        </p:tgtEl>
                                      </p:cBhvr>
                                    </p:animEffect>
                                    <p:anim calcmode="lin" valueType="num">
                                      <p:cBhvr>
                                        <p:cTn id="38" dur="1000" fill="hold"/>
                                        <p:tgtEl>
                                          <p:spTgt spid="17412"/>
                                        </p:tgtEl>
                                        <p:attrNameLst>
                                          <p:attrName>ppt_x</p:attrName>
                                        </p:attrNameLst>
                                      </p:cBhvr>
                                      <p:tavLst>
                                        <p:tav tm="0">
                                          <p:val>
                                            <p:strVal val="#ppt_x"/>
                                          </p:val>
                                        </p:tav>
                                        <p:tav tm="100000">
                                          <p:val>
                                            <p:strVal val="#ppt_x"/>
                                          </p:val>
                                        </p:tav>
                                      </p:tavLst>
                                    </p:anim>
                                    <p:anim calcmode="lin" valueType="num">
                                      <p:cBhvr>
                                        <p:cTn id="39" dur="1000" fill="hold"/>
                                        <p:tgtEl>
                                          <p:spTgt spid="1741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randombar(horizont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heel(1)">
                                      <p:cBhvr>
                                        <p:cTn id="4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2" grpId="0" animBg="1"/>
      <p:bldP spid="7" grpId="0"/>
      <p:bldP spid="7" grpId="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9FCF019-C1EF-28F5-4755-C8F04D095C4A}"/>
              </a:ext>
            </a:extLst>
          </p:cNvPr>
          <p:cNvPicPr>
            <a:picLocks noChangeAspect="1"/>
          </p:cNvPicPr>
          <p:nvPr/>
        </p:nvPicPr>
        <p:blipFill>
          <a:blip r:embed="rId3"/>
          <a:stretch>
            <a:fillRect/>
          </a:stretch>
        </p:blipFill>
        <p:spPr>
          <a:xfrm>
            <a:off x="6000251" y="2161561"/>
            <a:ext cx="5996796" cy="4463295"/>
          </a:xfrm>
          <a:prstGeom prst="rect">
            <a:avLst/>
          </a:prstGeom>
        </p:spPr>
      </p:pic>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1</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1" name="Picture 10" descr="Black chess pieces arranged on a chessboard">
            <a:extLst>
              <a:ext uri="{FF2B5EF4-FFF2-40B4-BE49-F238E27FC236}">
                <a16:creationId xmlns:a16="http://schemas.microsoft.com/office/drawing/2014/main" id="{1E964793-9814-6C54-68CD-2FA3B6AC12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16855" y="2172756"/>
            <a:ext cx="2076520" cy="1375332"/>
          </a:xfrm>
          <a:prstGeom prst="rect">
            <a:avLst/>
          </a:prstGeom>
        </p:spPr>
      </p:pic>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039897"/>
            <a:ext cx="88253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48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4800" b="1" i="0" u="none" strike="noStrike" kern="1200" cap="none" spc="0" normalizeH="0" baseline="0" noProof="0">
                <a:ln>
                  <a:noFill/>
                </a:ln>
                <a:solidFill>
                  <a:schemeClr val="bg1"/>
                </a:solidFill>
                <a:effectLst/>
                <a:uLnTx/>
                <a:uFillTx/>
                <a:latin typeface="Garamond" panose="02020404030301010803" pitchFamily="18" charset="0"/>
              </a:rPr>
              <a:t> 1 Les </a:t>
            </a:r>
            <a:r>
              <a:rPr kumimoji="0" lang="en-GB" altLang="fr-FR" sz="4800" b="1" i="0" u="none" strike="noStrike" kern="1200" cap="none" spc="0" normalizeH="0" baseline="0" noProof="0" err="1">
                <a:ln>
                  <a:noFill/>
                </a:ln>
                <a:solidFill>
                  <a:schemeClr val="bg1"/>
                </a:solidFill>
                <a:effectLst/>
                <a:uLnTx/>
                <a:uFillTx/>
                <a:latin typeface="Garamond" panose="02020404030301010803" pitchFamily="18" charset="0"/>
              </a:rPr>
              <a:t>enjeux</a:t>
            </a:r>
            <a:r>
              <a:rPr kumimoji="0" lang="en-GB" altLang="fr-FR" sz="4800" b="1" i="0" u="none" strike="noStrike" kern="1200" cap="none" spc="0" normalizeH="0" baseline="0" noProof="0">
                <a:ln>
                  <a:noFill/>
                </a:ln>
                <a:solidFill>
                  <a:schemeClr val="bg1"/>
                </a:solidFill>
                <a:effectLst/>
                <a:uLnTx/>
                <a:uFillTx/>
                <a:latin typeface="Garamond" panose="02020404030301010803" pitchFamily="18" charset="0"/>
              </a:rPr>
              <a:t> du </a:t>
            </a:r>
            <a:r>
              <a:rPr kumimoji="0" lang="en-GB" altLang="fr-FR" sz="4800" b="1" i="0" u="none" strike="noStrike" kern="1200" cap="none" spc="0" normalizeH="0" baseline="0" noProof="0" err="1">
                <a:ln>
                  <a:noFill/>
                </a:ln>
                <a:solidFill>
                  <a:schemeClr val="bg1"/>
                </a:solidFill>
                <a:effectLst/>
                <a:uLnTx/>
                <a:uFillTx/>
                <a:latin typeface="Garamond" panose="02020404030301010803" pitchFamily="18" charset="0"/>
              </a:rPr>
              <a:t>tutorat</a:t>
            </a:r>
            <a:endParaRPr kumimoji="0" lang="en-GB" altLang="fr-FR" sz="48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3074" name="Picture 2" descr="ACCESSOIRES DE PLANTATIONS">
            <a:extLst>
              <a:ext uri="{FF2B5EF4-FFF2-40B4-BE49-F238E27FC236}">
                <a16:creationId xmlns:a16="http://schemas.microsoft.com/office/drawing/2014/main" id="{3D232129-9AF3-288A-2238-1E1D98DA45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855" y="3663235"/>
            <a:ext cx="890405" cy="1335608"/>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Résultat d’images pour type de tuteurs">
            <a:extLst>
              <a:ext uri="{FF2B5EF4-FFF2-40B4-BE49-F238E27FC236}">
                <a16:creationId xmlns:a16="http://schemas.microsoft.com/office/drawing/2014/main" id="{A12A644E-C3E9-F231-38F9-393BDC7B21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1054" y="5384278"/>
            <a:ext cx="1266131" cy="955725"/>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Résultat d’images pour type de tuteurs">
            <a:extLst>
              <a:ext uri="{FF2B5EF4-FFF2-40B4-BE49-F238E27FC236}">
                <a16:creationId xmlns:a16="http://schemas.microsoft.com/office/drawing/2014/main" id="{EC7F3EA2-0353-F4DF-0F07-3D2C7C54DB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43766" y="3658140"/>
            <a:ext cx="949609" cy="15000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2BB0D32-81B5-3BE8-A923-C4D9F2ACCB37}"/>
              </a:ext>
            </a:extLst>
          </p:cNvPr>
          <p:cNvPicPr>
            <a:picLocks noChangeAspect="1"/>
          </p:cNvPicPr>
          <p:nvPr/>
        </p:nvPicPr>
        <p:blipFill>
          <a:blip r:embed="rId10"/>
          <a:stretch>
            <a:fillRect/>
          </a:stretch>
        </p:blipFill>
        <p:spPr>
          <a:xfrm>
            <a:off x="2303858" y="1964435"/>
            <a:ext cx="1714739" cy="1143160"/>
          </a:xfrm>
          <a:prstGeom prst="rect">
            <a:avLst/>
          </a:prstGeom>
        </p:spPr>
      </p:pic>
      <p:pic>
        <p:nvPicPr>
          <p:cNvPr id="14" name="Picture 13">
            <a:extLst>
              <a:ext uri="{FF2B5EF4-FFF2-40B4-BE49-F238E27FC236}">
                <a16:creationId xmlns:a16="http://schemas.microsoft.com/office/drawing/2014/main" id="{ED3EC2C1-3F0E-51A6-3734-97EDB4C03FDB}"/>
              </a:ext>
            </a:extLst>
          </p:cNvPr>
          <p:cNvPicPr>
            <a:picLocks noChangeAspect="1"/>
          </p:cNvPicPr>
          <p:nvPr/>
        </p:nvPicPr>
        <p:blipFill>
          <a:blip r:embed="rId11"/>
          <a:stretch>
            <a:fillRect/>
          </a:stretch>
        </p:blipFill>
        <p:spPr>
          <a:xfrm>
            <a:off x="4129077" y="2062704"/>
            <a:ext cx="1629002" cy="1076475"/>
          </a:xfrm>
          <a:prstGeom prst="rect">
            <a:avLst/>
          </a:prstGeom>
        </p:spPr>
      </p:pic>
      <p:pic>
        <p:nvPicPr>
          <p:cNvPr id="18434" name="Picture 2" descr="Se porter volontaire pendant cette crise sanitaire - RespiFIL - Filière de  santé des maladies respiratoires rares">
            <a:extLst>
              <a:ext uri="{FF2B5EF4-FFF2-40B4-BE49-F238E27FC236}">
                <a16:creationId xmlns:a16="http://schemas.microsoft.com/office/drawing/2014/main" id="{68A6395F-54AE-498D-62CB-1BD8752FA19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960" y="3641203"/>
            <a:ext cx="5151120" cy="3133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014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1000"/>
                                        <p:tgtEl>
                                          <p:spTgt spid="17410"/>
                                        </p:tgtEl>
                                      </p:cBhvr>
                                    </p:animEffect>
                                    <p:anim calcmode="lin" valueType="num">
                                      <p:cBhvr>
                                        <p:cTn id="8" dur="1000" fill="hold"/>
                                        <p:tgtEl>
                                          <p:spTgt spid="17410"/>
                                        </p:tgtEl>
                                        <p:attrNameLst>
                                          <p:attrName>ppt_x</p:attrName>
                                        </p:attrNameLst>
                                      </p:cBhvr>
                                      <p:tavLst>
                                        <p:tav tm="0">
                                          <p:val>
                                            <p:strVal val="#ppt_x"/>
                                          </p:val>
                                        </p:tav>
                                        <p:tav tm="100000">
                                          <p:val>
                                            <p:strVal val="#ppt_x"/>
                                          </p:val>
                                        </p:tav>
                                      </p:tavLst>
                                    </p:anim>
                                    <p:anim calcmode="lin" valueType="num">
                                      <p:cBhvr>
                                        <p:cTn id="9" dur="1000" fill="hold"/>
                                        <p:tgtEl>
                                          <p:spTgt spid="174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fade">
                                      <p:cBhvr>
                                        <p:cTn id="12" dur="1000"/>
                                        <p:tgtEl>
                                          <p:spTgt spid="17412"/>
                                        </p:tgtEl>
                                      </p:cBhvr>
                                    </p:animEffect>
                                    <p:anim calcmode="lin" valueType="num">
                                      <p:cBhvr>
                                        <p:cTn id="13" dur="1000" fill="hold"/>
                                        <p:tgtEl>
                                          <p:spTgt spid="17412"/>
                                        </p:tgtEl>
                                        <p:attrNameLst>
                                          <p:attrName>ppt_x</p:attrName>
                                        </p:attrNameLst>
                                      </p:cBhvr>
                                      <p:tavLst>
                                        <p:tav tm="0">
                                          <p:val>
                                            <p:strVal val="#ppt_x"/>
                                          </p:val>
                                        </p:tav>
                                        <p:tav tm="100000">
                                          <p:val>
                                            <p:strVal val="#ppt_x"/>
                                          </p:val>
                                        </p:tav>
                                      </p:tavLst>
                                    </p:anim>
                                    <p:anim calcmode="lin" valueType="num">
                                      <p:cBhvr>
                                        <p:cTn id="14" dur="1000" fill="hold"/>
                                        <p:tgtEl>
                                          <p:spTgt spid="174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434"/>
                                        </p:tgtEl>
                                        <p:attrNameLst>
                                          <p:attrName>style.visibility</p:attrName>
                                        </p:attrNameLst>
                                      </p:cBhvr>
                                      <p:to>
                                        <p:strVal val="visible"/>
                                      </p:to>
                                    </p:set>
                                    <p:animEffect transition="in" filter="wipe(down)">
                                      <p:cBhvr>
                                        <p:cTn id="19" dur="500"/>
                                        <p:tgtEl>
                                          <p:spTgt spid="1843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a:extLst>
              <a:ext uri="{FF2B5EF4-FFF2-40B4-BE49-F238E27FC236}">
                <a16:creationId xmlns:a16="http://schemas.microsoft.com/office/drawing/2014/main" id="{94B861EA-272A-967B-9C6F-BA1442E3FE52}"/>
              </a:ext>
            </a:extLst>
          </p:cNvPr>
          <p:cNvSpPr>
            <a:spLocks noChangeArrowheads="1"/>
          </p:cNvSpPr>
          <p:nvPr/>
        </p:nvSpPr>
        <p:spPr bwMode="auto">
          <a:xfrm>
            <a:off x="2315890" y="642034"/>
            <a:ext cx="9876110" cy="6215965"/>
          </a:xfrm>
          <a:prstGeom prst="rect">
            <a:avLst/>
          </a:prstGeom>
          <a:solidFill>
            <a:srgbClr val="FA3262">
              <a:alpha val="83136"/>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GB" altLang="fr-FR"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12677" name="Text Box 5">
            <a:extLst>
              <a:ext uri="{FF2B5EF4-FFF2-40B4-BE49-F238E27FC236}">
                <a16:creationId xmlns:a16="http://schemas.microsoft.com/office/drawing/2014/main" id="{7508DA34-27AC-E477-CE8F-FC525F1A831A}"/>
              </a:ext>
            </a:extLst>
          </p:cNvPr>
          <p:cNvSpPr txBox="1">
            <a:spLocks noChangeArrowheads="1"/>
          </p:cNvSpPr>
          <p:nvPr/>
        </p:nvSpPr>
        <p:spPr bwMode="auto">
          <a:xfrm>
            <a:off x="2315889" y="666800"/>
            <a:ext cx="98761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lnSpc>
                <a:spcPct val="100000"/>
              </a:lnSpc>
              <a:spcBef>
                <a:spcPct val="50000"/>
              </a:spcBef>
              <a:spcAft>
                <a:spcPct val="0"/>
              </a:spcAft>
              <a:buClrTx/>
              <a:buSzTx/>
              <a:buFontTx/>
              <a:buNone/>
              <a:tabLst/>
              <a:defRPr/>
            </a:pPr>
            <a:r>
              <a:rPr kumimoji="0" lang="en-GB" altLang="fr-FR" sz="32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SOMMAIRE</a:t>
            </a: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3337559" y="1716723"/>
            <a:ext cx="7382829"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Partie</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1 Les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enjeux</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du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tutorat</a:t>
            </a:r>
            <a:endPar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endParaRPr>
          </a:p>
          <a:p>
            <a:pPr marL="0" marR="0" lvl="0" indent="0" defTabSz="457200" rtl="0" eaLnBrk="0" fontAlgn="base" latinLnBrk="0" hangingPunct="0">
              <a:spcBef>
                <a:spcPct val="50000"/>
              </a:spcBef>
              <a:spcAft>
                <a:spcPct val="0"/>
              </a:spcAft>
              <a:buClrTx/>
              <a:buSzTx/>
              <a:buFontTx/>
              <a:buNone/>
              <a:tabLst/>
              <a:defRPr/>
            </a:pPr>
            <a:r>
              <a:rPr lang="en-GB" altLang="fr-FR" sz="2800" b="1" err="1">
                <a:solidFill>
                  <a:prstClr val="white"/>
                </a:solidFill>
                <a:latin typeface="Garamond" panose="02020404030301010803" pitchFamily="18" charset="0"/>
              </a:rPr>
              <a:t>Partie</a:t>
            </a:r>
            <a:r>
              <a:rPr lang="en-GB" altLang="fr-FR" sz="2800" b="1">
                <a:solidFill>
                  <a:prstClr val="white"/>
                </a:solidFill>
                <a:latin typeface="Garamond" panose="02020404030301010803" pitchFamily="18" charset="0"/>
              </a:rPr>
              <a:t> 2 Les </a:t>
            </a:r>
            <a:r>
              <a:rPr lang="en-GB" altLang="fr-FR" sz="2800" b="1" err="1">
                <a:solidFill>
                  <a:prstClr val="white"/>
                </a:solidFill>
                <a:latin typeface="Garamond" panose="02020404030301010803" pitchFamily="18" charset="0"/>
              </a:rPr>
              <a:t>besoins</a:t>
            </a:r>
            <a:r>
              <a:rPr lang="en-GB" altLang="fr-FR" sz="2800" b="1">
                <a:solidFill>
                  <a:prstClr val="white"/>
                </a:solidFill>
                <a:latin typeface="Garamond" panose="02020404030301010803" pitchFamily="18" charset="0"/>
              </a:rPr>
              <a:t> et </a:t>
            </a:r>
            <a:r>
              <a:rPr lang="en-GB" altLang="fr-FR" sz="2800" b="1" err="1">
                <a:solidFill>
                  <a:prstClr val="white"/>
                </a:solidFill>
                <a:latin typeface="Garamond" panose="02020404030301010803" pitchFamily="18" charset="0"/>
              </a:rPr>
              <a:t>attentes</a:t>
            </a:r>
            <a:r>
              <a:rPr lang="en-GB" altLang="fr-FR" sz="2800" b="1">
                <a:solidFill>
                  <a:prstClr val="white"/>
                </a:solidFill>
                <a:latin typeface="Garamond" panose="02020404030301010803" pitchFamily="18" charset="0"/>
              </a:rPr>
              <a:t> des </a:t>
            </a:r>
            <a:r>
              <a:rPr lang="en-GB" altLang="fr-FR" sz="2800" b="1" err="1">
                <a:solidFill>
                  <a:prstClr val="white"/>
                </a:solidFill>
                <a:latin typeface="Garamond" panose="02020404030301010803" pitchFamily="18" charset="0"/>
              </a:rPr>
              <a:t>tutoré</a:t>
            </a:r>
            <a:r>
              <a:rPr lang="en-GB" altLang="fr-FR" sz="2800" b="1">
                <a:solidFill>
                  <a:prstClr val="white"/>
                </a:solidFill>
                <a:latin typeface="Garamond" panose="02020404030301010803" pitchFamily="18" charset="0"/>
              </a:rPr>
              <a:t>(e)s</a:t>
            </a:r>
          </a:p>
          <a:p>
            <a:pPr marL="0" marR="0" lvl="0" indent="0" defTabSz="457200" rtl="0" eaLnBrk="0" fontAlgn="base" latinLnBrk="0" hangingPunct="0">
              <a:spcBef>
                <a:spcPct val="50000"/>
              </a:spcBef>
              <a:spcAft>
                <a:spcPct val="0"/>
              </a:spcAft>
              <a:buClrTx/>
              <a:buSzTx/>
              <a:buFontTx/>
              <a:buNone/>
              <a:tabLst/>
              <a:defRPr/>
            </a:pP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Partie</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3 Assumer son role de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tuteur</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tutrice</a:t>
            </a:r>
            <a:endPar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endParaRPr>
          </a:p>
          <a:p>
            <a:pPr marL="0" marR="0" lvl="0" indent="0" defTabSz="457200" rtl="0" eaLnBrk="0" fontAlgn="base" latinLnBrk="0" hangingPunct="0">
              <a:spcBef>
                <a:spcPct val="50000"/>
              </a:spcBef>
              <a:spcAft>
                <a:spcPct val="0"/>
              </a:spcAft>
              <a:buClrTx/>
              <a:buSzTx/>
              <a:buFontTx/>
              <a:buNone/>
              <a:tabLst/>
              <a:defRPr/>
            </a:pPr>
            <a:r>
              <a:rPr lang="en-GB" altLang="fr-FR" sz="2800" b="1" err="1">
                <a:solidFill>
                  <a:prstClr val="white"/>
                </a:solidFill>
                <a:latin typeface="Garamond" panose="02020404030301010803" pitchFamily="18" charset="0"/>
              </a:rPr>
              <a:t>Partie</a:t>
            </a:r>
            <a:r>
              <a:rPr lang="en-GB" altLang="fr-FR" sz="2800" b="1">
                <a:solidFill>
                  <a:prstClr val="white"/>
                </a:solidFill>
                <a:latin typeface="Garamond" panose="02020404030301010803" pitchFamily="18" charset="0"/>
              </a:rPr>
              <a:t> 4 </a:t>
            </a:r>
            <a:r>
              <a:rPr lang="en-GB" altLang="fr-FR" sz="2800" b="1" err="1">
                <a:solidFill>
                  <a:prstClr val="white"/>
                </a:solidFill>
                <a:latin typeface="Garamond" panose="02020404030301010803" pitchFamily="18" charset="0"/>
              </a:rPr>
              <a:t>Accueillir</a:t>
            </a:r>
            <a:r>
              <a:rPr lang="en-GB" altLang="fr-FR" sz="2800" b="1">
                <a:solidFill>
                  <a:prstClr val="white"/>
                </a:solidFill>
                <a:latin typeface="Garamond" panose="02020404030301010803" pitchFamily="18" charset="0"/>
              </a:rPr>
              <a:t> un(e) </a:t>
            </a:r>
            <a:r>
              <a:rPr lang="en-GB" altLang="fr-FR" sz="2800" b="1" err="1">
                <a:solidFill>
                  <a:prstClr val="white"/>
                </a:solidFill>
                <a:latin typeface="Garamond" panose="02020404030301010803" pitchFamily="18" charset="0"/>
              </a:rPr>
              <a:t>tutoré</a:t>
            </a:r>
            <a:r>
              <a:rPr lang="en-GB" altLang="fr-FR" sz="2800" b="1">
                <a:solidFill>
                  <a:prstClr val="white"/>
                </a:solidFill>
                <a:latin typeface="Garamond" panose="02020404030301010803" pitchFamily="18" charset="0"/>
              </a:rPr>
              <a:t>(e)</a:t>
            </a:r>
          </a:p>
          <a:p>
            <a:pPr marL="0" marR="0" lvl="0" indent="0" defTabSz="457200" rtl="0" eaLnBrk="0" fontAlgn="base" latinLnBrk="0" hangingPunct="0">
              <a:spcBef>
                <a:spcPct val="50000"/>
              </a:spcBef>
              <a:spcAft>
                <a:spcPct val="0"/>
              </a:spcAft>
              <a:buClrTx/>
              <a:buSzTx/>
              <a:buFontTx/>
              <a:buNone/>
              <a:tabLst/>
              <a:defRPr/>
            </a:pP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Partie</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5 La transmission du savoir</a:t>
            </a:r>
          </a:p>
          <a:p>
            <a:pPr marL="0" marR="0" lvl="0" indent="0" defTabSz="457200" rtl="0" eaLnBrk="0" fontAlgn="base" latinLnBrk="0" hangingPunct="0">
              <a:spcBef>
                <a:spcPct val="50000"/>
              </a:spcBef>
              <a:spcAft>
                <a:spcPct val="0"/>
              </a:spcAft>
              <a:buClrTx/>
              <a:buSzTx/>
              <a:buFontTx/>
              <a:buNone/>
              <a:tabLst/>
              <a:defRPr/>
            </a:pPr>
            <a:r>
              <a:rPr lang="en-GB" altLang="fr-FR" sz="2800" b="1" err="1">
                <a:solidFill>
                  <a:prstClr val="white"/>
                </a:solidFill>
                <a:latin typeface="Garamond" panose="02020404030301010803" pitchFamily="18" charset="0"/>
              </a:rPr>
              <a:t>Partie</a:t>
            </a:r>
            <a:r>
              <a:rPr lang="en-GB" altLang="fr-FR" sz="2800" b="1">
                <a:solidFill>
                  <a:prstClr val="white"/>
                </a:solidFill>
                <a:latin typeface="Garamond" panose="02020404030301010803" pitchFamily="18" charset="0"/>
              </a:rPr>
              <a:t> 6 </a:t>
            </a:r>
            <a:r>
              <a:rPr lang="en-GB" altLang="fr-FR" sz="2800" b="1" err="1">
                <a:solidFill>
                  <a:prstClr val="white"/>
                </a:solidFill>
                <a:latin typeface="Garamond" panose="02020404030301010803" pitchFamily="18" charset="0"/>
              </a:rPr>
              <a:t>Jalonner</a:t>
            </a:r>
            <a:r>
              <a:rPr lang="en-GB" altLang="fr-FR" sz="2800" b="1">
                <a:solidFill>
                  <a:prstClr val="white"/>
                </a:solidFill>
                <a:latin typeface="Garamond" panose="02020404030301010803" pitchFamily="18" charset="0"/>
              </a:rPr>
              <a:t> le </a:t>
            </a:r>
            <a:r>
              <a:rPr lang="en-GB" altLang="fr-FR" sz="2800" b="1" err="1">
                <a:solidFill>
                  <a:prstClr val="white"/>
                </a:solidFill>
                <a:latin typeface="Garamond" panose="02020404030301010803" pitchFamily="18" charset="0"/>
              </a:rPr>
              <a:t>parcours</a:t>
            </a:r>
            <a:r>
              <a:rPr lang="en-GB" altLang="fr-FR" sz="2800" b="1">
                <a:solidFill>
                  <a:prstClr val="white"/>
                </a:solidFill>
                <a:latin typeface="Garamond" panose="02020404030301010803" pitchFamily="18" charset="0"/>
              </a:rPr>
              <a:t> du (de la) </a:t>
            </a:r>
            <a:r>
              <a:rPr lang="en-GB" altLang="fr-FR" sz="2800" b="1" err="1">
                <a:solidFill>
                  <a:prstClr val="white"/>
                </a:solidFill>
                <a:latin typeface="Garamond" panose="02020404030301010803" pitchFamily="18" charset="0"/>
              </a:rPr>
              <a:t>tutoré</a:t>
            </a:r>
            <a:r>
              <a:rPr lang="en-GB" altLang="fr-FR" sz="2800" b="1">
                <a:solidFill>
                  <a:prstClr val="white"/>
                </a:solidFill>
                <a:latin typeface="Garamond" panose="02020404030301010803" pitchFamily="18" charset="0"/>
              </a:rPr>
              <a:t>(e)</a:t>
            </a:r>
          </a:p>
          <a:p>
            <a:pPr marL="0" marR="0" lvl="0" indent="0" defTabSz="457200" rtl="0" eaLnBrk="0" fontAlgn="base" latinLnBrk="0" hangingPunct="0">
              <a:spcBef>
                <a:spcPct val="50000"/>
              </a:spcBef>
              <a:spcAft>
                <a:spcPct val="0"/>
              </a:spcAft>
              <a:buClrTx/>
              <a:buSzTx/>
              <a:buFontTx/>
              <a:buNone/>
              <a:tabLst/>
              <a:defRPr/>
            </a:pP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Partie</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7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Agir</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avant</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qu’il</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ne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soit</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trop tard</a:t>
            </a:r>
          </a:p>
        </p:txBody>
      </p:sp>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pic>
        <p:nvPicPr>
          <p:cNvPr id="5" name="Picture 4" descr="Colored organizers on shelves">
            <a:extLst>
              <a:ext uri="{FF2B5EF4-FFF2-40B4-BE49-F238E27FC236}">
                <a16:creationId xmlns:a16="http://schemas.microsoft.com/office/drawing/2014/main" id="{49E35A7E-84EC-8865-7948-E5D7E2A94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349262" y="2349261"/>
            <a:ext cx="7014415" cy="2315889"/>
          </a:xfrm>
          <a:prstGeom prst="rect">
            <a:avLst/>
          </a:prstGeom>
        </p:spPr>
      </p:pic>
      <p:sp>
        <p:nvSpPr>
          <p:cNvPr id="6" name="Slide Number Placeholder 5">
            <a:extLst>
              <a:ext uri="{FF2B5EF4-FFF2-40B4-BE49-F238E27FC236}">
                <a16:creationId xmlns:a16="http://schemas.microsoft.com/office/drawing/2014/main" id="{D232D26D-8BFC-A3E0-4158-B95D82F5ED47}"/>
              </a:ext>
            </a:extLst>
          </p:cNvPr>
          <p:cNvSpPr>
            <a:spLocks noGrp="1"/>
          </p:cNvSpPr>
          <p:nvPr>
            <p:ph type="sldNum" sz="quarter" idx="12"/>
          </p:nvPr>
        </p:nvSpPr>
        <p:spPr/>
        <p:txBody>
          <a:bodyPr/>
          <a:lstStyle/>
          <a:p>
            <a:pPr>
              <a:defRPr/>
            </a:pPr>
            <a:fld id="{60956841-A5C9-48A9-9178-E8725E2324B8}" type="slidenum">
              <a:rPr lang="fr-FR" altLang="fr-FR" smtClean="0"/>
              <a:pPr>
                <a:defRPr/>
              </a:pPr>
              <a:t>4</a:t>
            </a:fld>
            <a:endParaRPr lang="fr-FR" altLang="fr-FR"/>
          </a:p>
        </p:txBody>
      </p:sp>
      <p:sp>
        <p:nvSpPr>
          <p:cNvPr id="8" name="TextBox 7">
            <a:extLst>
              <a:ext uri="{FF2B5EF4-FFF2-40B4-BE49-F238E27FC236}">
                <a16:creationId xmlns:a16="http://schemas.microsoft.com/office/drawing/2014/main" id="{7B52C70E-9C06-DCD4-037E-6EC23F6646FB}"/>
              </a:ext>
            </a:extLst>
          </p:cNvPr>
          <p:cNvSpPr txBox="1"/>
          <p:nvPr/>
        </p:nvSpPr>
        <p:spPr>
          <a:xfrm>
            <a:off x="2315890" y="-4296"/>
            <a:ext cx="9876110" cy="646331"/>
          </a:xfrm>
          <a:prstGeom prst="rect">
            <a:avLst/>
          </a:prstGeom>
          <a:noFill/>
        </p:spPr>
        <p:txBody>
          <a:bodyPr wrap="square">
            <a:spAutoFit/>
          </a:bodyPr>
          <a:lstStyle/>
          <a:p>
            <a:pPr algn="ctr"/>
            <a:r>
              <a:rPr lang="fr-FR" sz="3600" b="1"/>
              <a:t>FORMATION TUTEUR</a:t>
            </a:r>
            <a:endParaRPr lang="fr-FR" sz="3600"/>
          </a:p>
        </p:txBody>
      </p:sp>
    </p:spTree>
    <p:extLst>
      <p:ext uri="{BB962C8B-B14F-4D97-AF65-F5344CB8AC3E}">
        <p14:creationId xmlns:p14="http://schemas.microsoft.com/office/powerpoint/2010/main" val="14452087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withEffect">
                                  <p:stCondLst>
                                    <p:cond delay="0"/>
                                  </p:stCondLst>
                                  <p:childTnLst>
                                    <p:set>
                                      <p:cBhvr>
                                        <p:cTn id="6" dur="1" fill="hold">
                                          <p:stCondLst>
                                            <p:cond delay="0"/>
                                          </p:stCondLst>
                                        </p:cTn>
                                        <p:tgtEl>
                                          <p:spTgt spid="412677"/>
                                        </p:tgtEl>
                                        <p:attrNameLst>
                                          <p:attrName>style.visibility</p:attrName>
                                        </p:attrNameLst>
                                      </p:cBhvr>
                                      <p:to>
                                        <p:strVal val="visible"/>
                                      </p:to>
                                    </p:set>
                                    <p:animEffect transition="in" filter="fade">
                                      <p:cBhvr>
                                        <p:cTn id="7" dur="1000"/>
                                        <p:tgtEl>
                                          <p:spTgt spid="412677"/>
                                        </p:tgtEl>
                                      </p:cBhvr>
                                    </p:animEffect>
                                  </p:childTnLst>
                                </p:cTn>
                              </p:par>
                              <p:par>
                                <p:cTn id="8" presetID="10" presetClass="entr" presetSubtype="0" fill="hold" nodeType="withEffect">
                                  <p:stCondLst>
                                    <p:cond delay="0"/>
                                  </p:stCondLst>
                                  <p:childTnLst>
                                    <p:set>
                                      <p:cBhvr>
                                        <p:cTn id="9" dur="1" fill="hold">
                                          <p:stCondLst>
                                            <p:cond delay="0"/>
                                          </p:stCondLst>
                                        </p:cTn>
                                        <p:tgtEl>
                                          <p:spTgt spid="412674"/>
                                        </p:tgtEl>
                                        <p:attrNameLst>
                                          <p:attrName>style.visibility</p:attrName>
                                        </p:attrNameLst>
                                      </p:cBhvr>
                                      <p:to>
                                        <p:strVal val="visible"/>
                                      </p:to>
                                    </p:set>
                                    <p:animEffect transition="in" filter="fade">
                                      <p:cBhvr>
                                        <p:cTn id="10" dur="500"/>
                                        <p:tgtEl>
                                          <p:spTgt spid="41267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additive="base">
                                        <p:cTn id="1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 calcmode="lin" valueType="num">
                                      <p:cBhvr additive="base">
                                        <p:cTn id="2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 calcmode="lin" valueType="num">
                                      <p:cBhvr additive="base">
                                        <p:cTn id="2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 calcmode="lin" valueType="num">
                                      <p:cBhvr additive="base">
                                        <p:cTn id="3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anim calcmode="lin" valueType="num">
                                      <p:cBhvr additive="base">
                                        <p:cTn id="3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7">
                                            <p:txEl>
                                              <p:pRg st="5" end="5"/>
                                            </p:txEl>
                                          </p:spTgt>
                                        </p:tgtEl>
                                        <p:attrNameLst>
                                          <p:attrName>style.visibility</p:attrName>
                                        </p:attrNameLst>
                                      </p:cBhvr>
                                      <p:to>
                                        <p:strVal val="visible"/>
                                      </p:to>
                                    </p:set>
                                    <p:anim calcmode="lin" valueType="num">
                                      <p:cBhvr additive="base">
                                        <p:cTn id="45"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7">
                                            <p:txEl>
                                              <p:pRg st="6" end="6"/>
                                            </p:txEl>
                                          </p:spTgt>
                                        </p:tgtEl>
                                        <p:attrNameLst>
                                          <p:attrName>style.visibility</p:attrName>
                                        </p:attrNameLst>
                                      </p:cBhvr>
                                      <p:to>
                                        <p:strVal val="visible"/>
                                      </p:to>
                                    </p:set>
                                    <p:anim calcmode="lin" valueType="num">
                                      <p:cBhvr additive="base">
                                        <p:cTn id="5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4" grpId="0" animBg="1"/>
      <p:bldP spid="412677"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1</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1" name="Picture 10" descr="Black chess pieces arranged on a chessboard">
            <a:extLst>
              <a:ext uri="{FF2B5EF4-FFF2-40B4-BE49-F238E27FC236}">
                <a16:creationId xmlns:a16="http://schemas.microsoft.com/office/drawing/2014/main" id="{1E964793-9814-6C54-68CD-2FA3B6AC12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6855" y="2172756"/>
            <a:ext cx="2076520" cy="1375332"/>
          </a:xfrm>
          <a:prstGeom prst="rect">
            <a:avLst/>
          </a:prstGeom>
        </p:spPr>
      </p:pic>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039897"/>
            <a:ext cx="88253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48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4800" b="1" i="0" u="none" strike="noStrike" kern="1200" cap="none" spc="0" normalizeH="0" baseline="0" noProof="0">
                <a:ln>
                  <a:noFill/>
                </a:ln>
                <a:solidFill>
                  <a:schemeClr val="bg1"/>
                </a:solidFill>
                <a:effectLst/>
                <a:uLnTx/>
                <a:uFillTx/>
                <a:latin typeface="Garamond" panose="02020404030301010803" pitchFamily="18" charset="0"/>
              </a:rPr>
              <a:t> 1 Les </a:t>
            </a:r>
            <a:r>
              <a:rPr kumimoji="0" lang="en-GB" altLang="fr-FR" sz="4800" b="1" i="0" u="none" strike="noStrike" kern="1200" cap="none" spc="0" normalizeH="0" baseline="0" noProof="0" err="1">
                <a:ln>
                  <a:noFill/>
                </a:ln>
                <a:solidFill>
                  <a:schemeClr val="bg1"/>
                </a:solidFill>
                <a:effectLst/>
                <a:uLnTx/>
                <a:uFillTx/>
                <a:latin typeface="Garamond" panose="02020404030301010803" pitchFamily="18" charset="0"/>
              </a:rPr>
              <a:t>enjeux</a:t>
            </a:r>
            <a:r>
              <a:rPr kumimoji="0" lang="en-GB" altLang="fr-FR" sz="4800" b="1" i="0" u="none" strike="noStrike" kern="1200" cap="none" spc="0" normalizeH="0" baseline="0" noProof="0">
                <a:ln>
                  <a:noFill/>
                </a:ln>
                <a:solidFill>
                  <a:schemeClr val="bg1"/>
                </a:solidFill>
                <a:effectLst/>
                <a:uLnTx/>
                <a:uFillTx/>
                <a:latin typeface="Garamond" panose="02020404030301010803" pitchFamily="18" charset="0"/>
              </a:rPr>
              <a:t> du </a:t>
            </a:r>
            <a:r>
              <a:rPr kumimoji="0" lang="en-GB" altLang="fr-FR" sz="4800" b="1" i="0" u="none" strike="noStrike" kern="1200" cap="none" spc="0" normalizeH="0" baseline="0" noProof="0" err="1">
                <a:ln>
                  <a:noFill/>
                </a:ln>
                <a:solidFill>
                  <a:schemeClr val="bg1"/>
                </a:solidFill>
                <a:effectLst/>
                <a:uLnTx/>
                <a:uFillTx/>
                <a:latin typeface="Garamond" panose="02020404030301010803" pitchFamily="18" charset="0"/>
              </a:rPr>
              <a:t>tutorat</a:t>
            </a:r>
            <a:endParaRPr kumimoji="0" lang="en-GB" altLang="fr-FR" sz="48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3074" name="Picture 2" descr="ACCESSOIRES DE PLANTATIONS">
            <a:extLst>
              <a:ext uri="{FF2B5EF4-FFF2-40B4-BE49-F238E27FC236}">
                <a16:creationId xmlns:a16="http://schemas.microsoft.com/office/drawing/2014/main" id="{3D232129-9AF3-288A-2238-1E1D98DA45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855" y="3663235"/>
            <a:ext cx="890405" cy="1335608"/>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Résultat d’images pour type de tuteurs">
            <a:extLst>
              <a:ext uri="{FF2B5EF4-FFF2-40B4-BE49-F238E27FC236}">
                <a16:creationId xmlns:a16="http://schemas.microsoft.com/office/drawing/2014/main" id="{A12A644E-C3E9-F231-38F9-393BDC7B21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054" y="5384278"/>
            <a:ext cx="1266131" cy="955725"/>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Résultat d’images pour type de tuteurs">
            <a:extLst>
              <a:ext uri="{FF2B5EF4-FFF2-40B4-BE49-F238E27FC236}">
                <a16:creationId xmlns:a16="http://schemas.microsoft.com/office/drawing/2014/main" id="{EC7F3EA2-0353-F4DF-0F07-3D2C7C54DB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3766" y="3658140"/>
            <a:ext cx="949609" cy="150001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6BCCA3EC-9730-6A8F-F0B1-7772C6EDC057}"/>
              </a:ext>
            </a:extLst>
          </p:cNvPr>
          <p:cNvPicPr>
            <a:picLocks noChangeAspect="1"/>
          </p:cNvPicPr>
          <p:nvPr/>
        </p:nvPicPr>
        <p:blipFill>
          <a:blip r:embed="rId9"/>
          <a:stretch>
            <a:fillRect/>
          </a:stretch>
        </p:blipFill>
        <p:spPr>
          <a:xfrm>
            <a:off x="2435168" y="3838469"/>
            <a:ext cx="8898132" cy="2231075"/>
          </a:xfrm>
          <a:prstGeom prst="rect">
            <a:avLst/>
          </a:prstGeom>
        </p:spPr>
      </p:pic>
      <p:sp>
        <p:nvSpPr>
          <p:cNvPr id="5" name="Frame 4">
            <a:extLst>
              <a:ext uri="{FF2B5EF4-FFF2-40B4-BE49-F238E27FC236}">
                <a16:creationId xmlns:a16="http://schemas.microsoft.com/office/drawing/2014/main" id="{A3D1CC27-11D6-9D92-FC7D-3F9EC31CBFB8}"/>
              </a:ext>
            </a:extLst>
          </p:cNvPr>
          <p:cNvSpPr/>
          <p:nvPr/>
        </p:nvSpPr>
        <p:spPr>
          <a:xfrm>
            <a:off x="8610600" y="4246510"/>
            <a:ext cx="2712720" cy="1889443"/>
          </a:xfrm>
          <a:prstGeom prst="fram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6" name="Picture 5">
            <a:extLst>
              <a:ext uri="{FF2B5EF4-FFF2-40B4-BE49-F238E27FC236}">
                <a16:creationId xmlns:a16="http://schemas.microsoft.com/office/drawing/2014/main" id="{44C14DB2-0D78-C2D7-D13E-D47E15F795FB}"/>
              </a:ext>
            </a:extLst>
          </p:cNvPr>
          <p:cNvPicPr>
            <a:picLocks noChangeAspect="1"/>
          </p:cNvPicPr>
          <p:nvPr/>
        </p:nvPicPr>
        <p:blipFill>
          <a:blip r:embed="rId10"/>
          <a:stretch>
            <a:fillRect/>
          </a:stretch>
        </p:blipFill>
        <p:spPr>
          <a:xfrm>
            <a:off x="2303858" y="1964435"/>
            <a:ext cx="1714739" cy="1143160"/>
          </a:xfrm>
          <a:prstGeom prst="rect">
            <a:avLst/>
          </a:prstGeom>
        </p:spPr>
      </p:pic>
    </p:spTree>
    <p:extLst>
      <p:ext uri="{BB962C8B-B14F-4D97-AF65-F5344CB8AC3E}">
        <p14:creationId xmlns:p14="http://schemas.microsoft.com/office/powerpoint/2010/main" val="1046250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14" presetClass="entr" presetSubtype="1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par>
                                <p:cTn id="27" presetID="14" presetClass="entr" presetSubtype="10" fill="hold" grpId="1"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par>
                                <p:cTn id="30" presetID="42" presetClass="entr" presetSubtype="0" fill="hold" nodeType="withEffect">
                                  <p:stCondLst>
                                    <p:cond delay="0"/>
                                  </p:stCondLst>
                                  <p:childTnLst>
                                    <p:set>
                                      <p:cBhvr>
                                        <p:cTn id="31" dur="1" fill="hold">
                                          <p:stCondLst>
                                            <p:cond delay="0"/>
                                          </p:stCondLst>
                                        </p:cTn>
                                        <p:tgtEl>
                                          <p:spTgt spid="17410"/>
                                        </p:tgtEl>
                                        <p:attrNameLst>
                                          <p:attrName>style.visibility</p:attrName>
                                        </p:attrNameLst>
                                      </p:cBhvr>
                                      <p:to>
                                        <p:strVal val="visible"/>
                                      </p:to>
                                    </p:set>
                                    <p:animEffect transition="in" filter="fade">
                                      <p:cBhvr>
                                        <p:cTn id="32" dur="1000"/>
                                        <p:tgtEl>
                                          <p:spTgt spid="17410"/>
                                        </p:tgtEl>
                                      </p:cBhvr>
                                    </p:animEffect>
                                    <p:anim calcmode="lin" valueType="num">
                                      <p:cBhvr>
                                        <p:cTn id="33" dur="1000" fill="hold"/>
                                        <p:tgtEl>
                                          <p:spTgt spid="17410"/>
                                        </p:tgtEl>
                                        <p:attrNameLst>
                                          <p:attrName>ppt_x</p:attrName>
                                        </p:attrNameLst>
                                      </p:cBhvr>
                                      <p:tavLst>
                                        <p:tav tm="0">
                                          <p:val>
                                            <p:strVal val="#ppt_x"/>
                                          </p:val>
                                        </p:tav>
                                        <p:tav tm="100000">
                                          <p:val>
                                            <p:strVal val="#ppt_x"/>
                                          </p:val>
                                        </p:tav>
                                      </p:tavLst>
                                    </p:anim>
                                    <p:anim calcmode="lin" valueType="num">
                                      <p:cBhvr>
                                        <p:cTn id="34" dur="1000" fill="hold"/>
                                        <p:tgtEl>
                                          <p:spTgt spid="174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412"/>
                                        </p:tgtEl>
                                        <p:attrNameLst>
                                          <p:attrName>style.visibility</p:attrName>
                                        </p:attrNameLst>
                                      </p:cBhvr>
                                      <p:to>
                                        <p:strVal val="visible"/>
                                      </p:to>
                                    </p:set>
                                    <p:animEffect transition="in" filter="fade">
                                      <p:cBhvr>
                                        <p:cTn id="37" dur="1000"/>
                                        <p:tgtEl>
                                          <p:spTgt spid="17412"/>
                                        </p:tgtEl>
                                      </p:cBhvr>
                                    </p:animEffect>
                                    <p:anim calcmode="lin" valueType="num">
                                      <p:cBhvr>
                                        <p:cTn id="38" dur="1000" fill="hold"/>
                                        <p:tgtEl>
                                          <p:spTgt spid="17412"/>
                                        </p:tgtEl>
                                        <p:attrNameLst>
                                          <p:attrName>ppt_x</p:attrName>
                                        </p:attrNameLst>
                                      </p:cBhvr>
                                      <p:tavLst>
                                        <p:tav tm="0">
                                          <p:val>
                                            <p:strVal val="#ppt_x"/>
                                          </p:val>
                                        </p:tav>
                                        <p:tav tm="100000">
                                          <p:val>
                                            <p:strVal val="#ppt_x"/>
                                          </p:val>
                                        </p:tav>
                                      </p:tavLst>
                                    </p:anim>
                                    <p:anim calcmode="lin" valueType="num">
                                      <p:cBhvr>
                                        <p:cTn id="39" dur="1000" fill="hold"/>
                                        <p:tgtEl>
                                          <p:spTgt spid="1741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randombar(horizont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heel(1)">
                                      <p:cBhvr>
                                        <p:cTn id="4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2" grpId="0" animBg="1"/>
      <p:bldP spid="7" grpId="0"/>
      <p:bldP spid="7" grpId="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1</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1" name="Picture 10" descr="Black chess pieces arranged on a chessboard">
            <a:extLst>
              <a:ext uri="{FF2B5EF4-FFF2-40B4-BE49-F238E27FC236}">
                <a16:creationId xmlns:a16="http://schemas.microsoft.com/office/drawing/2014/main" id="{1E964793-9814-6C54-68CD-2FA3B6AC12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6855" y="2172756"/>
            <a:ext cx="2076520" cy="1375332"/>
          </a:xfrm>
          <a:prstGeom prst="rect">
            <a:avLst/>
          </a:prstGeom>
        </p:spPr>
      </p:pic>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039897"/>
            <a:ext cx="88253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48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4800" b="1" i="0" u="none" strike="noStrike" kern="1200" cap="none" spc="0" normalizeH="0" baseline="0" noProof="0">
                <a:ln>
                  <a:noFill/>
                </a:ln>
                <a:solidFill>
                  <a:schemeClr val="bg1"/>
                </a:solidFill>
                <a:effectLst/>
                <a:uLnTx/>
                <a:uFillTx/>
                <a:latin typeface="Garamond" panose="02020404030301010803" pitchFamily="18" charset="0"/>
              </a:rPr>
              <a:t> 1 Les </a:t>
            </a:r>
            <a:r>
              <a:rPr kumimoji="0" lang="en-GB" altLang="fr-FR" sz="4800" b="1" i="0" u="none" strike="noStrike" kern="1200" cap="none" spc="0" normalizeH="0" baseline="0" noProof="0" err="1">
                <a:ln>
                  <a:noFill/>
                </a:ln>
                <a:solidFill>
                  <a:schemeClr val="bg1"/>
                </a:solidFill>
                <a:effectLst/>
                <a:uLnTx/>
                <a:uFillTx/>
                <a:latin typeface="Garamond" panose="02020404030301010803" pitchFamily="18" charset="0"/>
              </a:rPr>
              <a:t>enjeux</a:t>
            </a:r>
            <a:r>
              <a:rPr kumimoji="0" lang="en-GB" altLang="fr-FR" sz="4800" b="1" i="0" u="none" strike="noStrike" kern="1200" cap="none" spc="0" normalizeH="0" baseline="0" noProof="0">
                <a:ln>
                  <a:noFill/>
                </a:ln>
                <a:solidFill>
                  <a:schemeClr val="bg1"/>
                </a:solidFill>
                <a:effectLst/>
                <a:uLnTx/>
                <a:uFillTx/>
                <a:latin typeface="Garamond" panose="02020404030301010803" pitchFamily="18" charset="0"/>
              </a:rPr>
              <a:t> du </a:t>
            </a:r>
            <a:r>
              <a:rPr kumimoji="0" lang="en-GB" altLang="fr-FR" sz="4800" b="1" i="0" u="none" strike="noStrike" kern="1200" cap="none" spc="0" normalizeH="0" baseline="0" noProof="0" err="1">
                <a:ln>
                  <a:noFill/>
                </a:ln>
                <a:solidFill>
                  <a:schemeClr val="bg1"/>
                </a:solidFill>
                <a:effectLst/>
                <a:uLnTx/>
                <a:uFillTx/>
                <a:latin typeface="Garamond" panose="02020404030301010803" pitchFamily="18" charset="0"/>
              </a:rPr>
              <a:t>tutorat</a:t>
            </a:r>
            <a:endParaRPr kumimoji="0" lang="en-GB" altLang="fr-FR" sz="48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3074" name="Picture 2" descr="ACCESSOIRES DE PLANTATIONS">
            <a:extLst>
              <a:ext uri="{FF2B5EF4-FFF2-40B4-BE49-F238E27FC236}">
                <a16:creationId xmlns:a16="http://schemas.microsoft.com/office/drawing/2014/main" id="{3D232129-9AF3-288A-2238-1E1D98DA45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855" y="3663235"/>
            <a:ext cx="890405" cy="1335608"/>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Résultat d’images pour type de tuteurs">
            <a:extLst>
              <a:ext uri="{FF2B5EF4-FFF2-40B4-BE49-F238E27FC236}">
                <a16:creationId xmlns:a16="http://schemas.microsoft.com/office/drawing/2014/main" id="{A12A644E-C3E9-F231-38F9-393BDC7B21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054" y="5384278"/>
            <a:ext cx="1266131" cy="955725"/>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Résultat d’images pour type de tuteurs">
            <a:extLst>
              <a:ext uri="{FF2B5EF4-FFF2-40B4-BE49-F238E27FC236}">
                <a16:creationId xmlns:a16="http://schemas.microsoft.com/office/drawing/2014/main" id="{EC7F3EA2-0353-F4DF-0F07-3D2C7C54DB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3766" y="3658140"/>
            <a:ext cx="949609" cy="15000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4C14DB2-0D78-C2D7-D13E-D47E15F795FB}"/>
              </a:ext>
            </a:extLst>
          </p:cNvPr>
          <p:cNvPicPr>
            <a:picLocks noChangeAspect="1"/>
          </p:cNvPicPr>
          <p:nvPr/>
        </p:nvPicPr>
        <p:blipFill>
          <a:blip r:embed="rId9"/>
          <a:stretch>
            <a:fillRect/>
          </a:stretch>
        </p:blipFill>
        <p:spPr>
          <a:xfrm>
            <a:off x="2303858" y="1964435"/>
            <a:ext cx="1714739" cy="1143160"/>
          </a:xfrm>
          <a:prstGeom prst="rect">
            <a:avLst/>
          </a:prstGeom>
        </p:spPr>
      </p:pic>
      <p:pic>
        <p:nvPicPr>
          <p:cNvPr id="12" name="Picture 11">
            <a:extLst>
              <a:ext uri="{FF2B5EF4-FFF2-40B4-BE49-F238E27FC236}">
                <a16:creationId xmlns:a16="http://schemas.microsoft.com/office/drawing/2014/main" id="{B7AE6766-C7ED-04DB-77B8-FCFAEAAD39D4}"/>
              </a:ext>
            </a:extLst>
          </p:cNvPr>
          <p:cNvPicPr>
            <a:picLocks noChangeAspect="1"/>
          </p:cNvPicPr>
          <p:nvPr/>
        </p:nvPicPr>
        <p:blipFill>
          <a:blip r:embed="rId10"/>
          <a:stretch>
            <a:fillRect/>
          </a:stretch>
        </p:blipFill>
        <p:spPr>
          <a:xfrm>
            <a:off x="4129077" y="2057787"/>
            <a:ext cx="1600423" cy="1095528"/>
          </a:xfrm>
          <a:prstGeom prst="rect">
            <a:avLst/>
          </a:prstGeom>
        </p:spPr>
      </p:pic>
      <p:sp>
        <p:nvSpPr>
          <p:cNvPr id="13" name="TextBox 12">
            <a:extLst>
              <a:ext uri="{FF2B5EF4-FFF2-40B4-BE49-F238E27FC236}">
                <a16:creationId xmlns:a16="http://schemas.microsoft.com/office/drawing/2014/main" id="{2D7FE68A-B09C-138F-53B3-06B699565608}"/>
              </a:ext>
            </a:extLst>
          </p:cNvPr>
          <p:cNvSpPr txBox="1"/>
          <p:nvPr/>
        </p:nvSpPr>
        <p:spPr>
          <a:xfrm>
            <a:off x="2193375" y="3429000"/>
            <a:ext cx="9723580" cy="3159904"/>
          </a:xfrm>
          <a:prstGeom prst="rect">
            <a:avLst/>
          </a:prstGeom>
          <a:noFill/>
        </p:spPr>
        <p:txBody>
          <a:bodyPr wrap="square">
            <a:spAutoFit/>
          </a:bodyPr>
          <a:lstStyle/>
          <a:p>
            <a:pPr marL="449580" algn="just">
              <a:lnSpc>
                <a:spcPct val="107000"/>
              </a:lnSpc>
              <a:spcAft>
                <a:spcPts val="800"/>
              </a:spcAft>
            </a:pPr>
            <a:r>
              <a:rPr lang="fr-FR" sz="2400" kern="100">
                <a:solidFill>
                  <a:schemeClr val="bg1"/>
                </a:solidFill>
                <a:effectLst/>
                <a:latin typeface="Daytona" panose="020B0604030500040204" pitchFamily="34" charset="0"/>
                <a:ea typeface="Aptos" panose="020B0004020202020204" pitchFamily="34" charset="0"/>
                <a:cs typeface="Times New Roman" panose="02020603050405020304" pitchFamily="18" charset="0"/>
              </a:rPr>
              <a:t> - Justifier d’une expérience professionnelle consistante et d’une ancienneté au sein de l’institution ;</a:t>
            </a:r>
          </a:p>
          <a:p>
            <a:pPr marL="449580" algn="just">
              <a:lnSpc>
                <a:spcPct val="107000"/>
              </a:lnSpc>
              <a:spcAft>
                <a:spcPts val="800"/>
              </a:spcAft>
            </a:pPr>
            <a:r>
              <a:rPr lang="fr-FR" sz="2400" kern="100">
                <a:solidFill>
                  <a:schemeClr val="bg1"/>
                </a:solidFill>
                <a:effectLst/>
                <a:latin typeface="Daytona" panose="020B0604030500040204" pitchFamily="34" charset="0"/>
                <a:ea typeface="Aptos" panose="020B0004020202020204" pitchFamily="34" charset="0"/>
                <a:cs typeface="Times New Roman" panose="02020603050405020304" pitchFamily="18" charset="0"/>
              </a:rPr>
              <a:t> - exercer une fonction similaire à celle qui est apprise par le tutoré ;</a:t>
            </a:r>
          </a:p>
          <a:p>
            <a:pPr marL="449580" algn="just">
              <a:lnSpc>
                <a:spcPct val="107000"/>
              </a:lnSpc>
              <a:spcAft>
                <a:spcPts val="800"/>
              </a:spcAft>
            </a:pPr>
            <a:r>
              <a:rPr lang="fr-FR" sz="2400" kern="100">
                <a:solidFill>
                  <a:schemeClr val="bg1"/>
                </a:solidFill>
                <a:effectLst/>
                <a:latin typeface="Daytona" panose="020B0604030500040204" pitchFamily="34" charset="0"/>
                <a:ea typeface="Aptos" panose="020B0004020202020204" pitchFamily="34" charset="0"/>
                <a:cs typeface="Times New Roman" panose="02020603050405020304" pitchFamily="18" charset="0"/>
              </a:rPr>
              <a:t> - posséder un diplôme au moins équivalent au diplôme visé par le tutoré ;</a:t>
            </a:r>
          </a:p>
          <a:p>
            <a:pPr marL="449580" algn="just">
              <a:lnSpc>
                <a:spcPct val="107000"/>
              </a:lnSpc>
              <a:spcAft>
                <a:spcPts val="800"/>
              </a:spcAft>
            </a:pPr>
            <a:r>
              <a:rPr lang="fr-FR" sz="2400" kern="100">
                <a:solidFill>
                  <a:schemeClr val="bg1"/>
                </a:solidFill>
                <a:effectLst/>
                <a:latin typeface="Daytona" panose="020B0604030500040204" pitchFamily="34" charset="0"/>
                <a:ea typeface="Aptos" panose="020B0004020202020204" pitchFamily="34" charset="0"/>
                <a:cs typeface="Times New Roman" panose="02020603050405020304" pitchFamily="18" charset="0"/>
              </a:rPr>
              <a:t> - ne pas être le supérieur hiérarchique du tutoré.</a:t>
            </a:r>
          </a:p>
        </p:txBody>
      </p:sp>
    </p:spTree>
    <p:extLst>
      <p:ext uri="{BB962C8B-B14F-4D97-AF65-F5344CB8AC3E}">
        <p14:creationId xmlns:p14="http://schemas.microsoft.com/office/powerpoint/2010/main" val="1325388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1000"/>
                                        <p:tgtEl>
                                          <p:spTgt spid="17410"/>
                                        </p:tgtEl>
                                      </p:cBhvr>
                                    </p:animEffect>
                                    <p:anim calcmode="lin" valueType="num">
                                      <p:cBhvr>
                                        <p:cTn id="8" dur="1000" fill="hold"/>
                                        <p:tgtEl>
                                          <p:spTgt spid="17410"/>
                                        </p:tgtEl>
                                        <p:attrNameLst>
                                          <p:attrName>ppt_x</p:attrName>
                                        </p:attrNameLst>
                                      </p:cBhvr>
                                      <p:tavLst>
                                        <p:tav tm="0">
                                          <p:val>
                                            <p:strVal val="#ppt_x"/>
                                          </p:val>
                                        </p:tav>
                                        <p:tav tm="100000">
                                          <p:val>
                                            <p:strVal val="#ppt_x"/>
                                          </p:val>
                                        </p:tav>
                                      </p:tavLst>
                                    </p:anim>
                                    <p:anim calcmode="lin" valueType="num">
                                      <p:cBhvr>
                                        <p:cTn id="9" dur="1000" fill="hold"/>
                                        <p:tgtEl>
                                          <p:spTgt spid="174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fade">
                                      <p:cBhvr>
                                        <p:cTn id="12" dur="1000"/>
                                        <p:tgtEl>
                                          <p:spTgt spid="17412"/>
                                        </p:tgtEl>
                                      </p:cBhvr>
                                    </p:animEffect>
                                    <p:anim calcmode="lin" valueType="num">
                                      <p:cBhvr>
                                        <p:cTn id="13" dur="1000" fill="hold"/>
                                        <p:tgtEl>
                                          <p:spTgt spid="17412"/>
                                        </p:tgtEl>
                                        <p:attrNameLst>
                                          <p:attrName>ppt_x</p:attrName>
                                        </p:attrNameLst>
                                      </p:cBhvr>
                                      <p:tavLst>
                                        <p:tav tm="0">
                                          <p:val>
                                            <p:strVal val="#ppt_x"/>
                                          </p:val>
                                        </p:tav>
                                        <p:tav tm="100000">
                                          <p:val>
                                            <p:strVal val="#ppt_x"/>
                                          </p:val>
                                        </p:tav>
                                      </p:tavLst>
                                    </p:anim>
                                    <p:anim calcmode="lin" valueType="num">
                                      <p:cBhvr>
                                        <p:cTn id="14" dur="1000" fill="hold"/>
                                        <p:tgtEl>
                                          <p:spTgt spid="174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 calcmode="lin" valueType="num">
                                      <p:cBhvr additive="base">
                                        <p:cTn id="19"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 calcmode="lin" valueType="num">
                                      <p:cBhvr additive="base">
                                        <p:cTn id="25"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anim calcmode="lin" valueType="num">
                                      <p:cBhvr additive="base">
                                        <p:cTn id="31"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xEl>
                                              <p:pRg st="3" end="3"/>
                                            </p:txEl>
                                          </p:spTgt>
                                        </p:tgtEl>
                                        <p:attrNameLst>
                                          <p:attrName>style.visibility</p:attrName>
                                        </p:attrNameLst>
                                      </p:cBhvr>
                                      <p:to>
                                        <p:strVal val="visible"/>
                                      </p:to>
                                    </p:set>
                                    <p:anim calcmode="lin" valueType="num">
                                      <p:cBhvr additive="base">
                                        <p:cTn id="37"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9AE97E-7CBC-2AEA-6795-34F550BF4CA0}"/>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D232D26D-8BFC-A3E0-4158-B95D82F5ED47}"/>
              </a:ext>
            </a:extLst>
          </p:cNvPr>
          <p:cNvSpPr>
            <a:spLocks noGrp="1"/>
          </p:cNvSpPr>
          <p:nvPr>
            <p:ph type="sldNum" sz="quarter" idx="12"/>
          </p:nvPr>
        </p:nvSpPr>
        <p:spPr/>
        <p:txBody>
          <a:bodyPr/>
          <a:lstStyle/>
          <a:p>
            <a:pPr>
              <a:defRPr/>
            </a:pPr>
            <a:fld id="{60956841-A5C9-48A9-9178-E8725E2324B8}" type="slidenum">
              <a:rPr lang="fr-FR" altLang="fr-FR" smtClean="0"/>
              <a:pPr>
                <a:defRPr/>
              </a:pPr>
              <a:t>42</a:t>
            </a:fld>
            <a:endParaRPr lang="fr-FR" altLang="fr-FR"/>
          </a:p>
        </p:txBody>
      </p:sp>
      <p:pic>
        <p:nvPicPr>
          <p:cNvPr id="4" name="Picture 3" descr="Colored organizers on shelves">
            <a:hlinkClick r:id="rId4" action="ppaction://hlinksldjump"/>
            <a:extLst>
              <a:ext uri="{FF2B5EF4-FFF2-40B4-BE49-F238E27FC236}">
                <a16:creationId xmlns:a16="http://schemas.microsoft.com/office/drawing/2014/main" id="{709D7688-F33E-1181-C51C-03F5D784CA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2" name="TextBox 1">
            <a:extLst>
              <a:ext uri="{FF2B5EF4-FFF2-40B4-BE49-F238E27FC236}">
                <a16:creationId xmlns:a16="http://schemas.microsoft.com/office/drawing/2014/main" id="{4AF9634F-074E-D362-D19C-B6785681E065}"/>
              </a:ext>
            </a:extLst>
          </p:cNvPr>
          <p:cNvSpPr txBox="1"/>
          <p:nvPr/>
        </p:nvSpPr>
        <p:spPr>
          <a:xfrm>
            <a:off x="3079683" y="1520496"/>
            <a:ext cx="8434538" cy="4198714"/>
          </a:xfrm>
          <a:prstGeom prst="rect">
            <a:avLst/>
          </a:prstGeom>
          <a:solidFill>
            <a:schemeClr val="accent6">
              <a:lumMod val="40000"/>
              <a:lumOff val="60000"/>
            </a:schemeClr>
          </a:solidFill>
        </p:spPr>
        <p:txBody>
          <a:bodyPr wrap="square" rtlCol="0">
            <a:spAutoFit/>
          </a:bodyPr>
          <a:lstStyle/>
          <a:p>
            <a:pPr>
              <a:lnSpc>
                <a:spcPct val="150000"/>
              </a:lnSpc>
            </a:pPr>
            <a:r>
              <a:rPr lang="fr-FR" sz="3200">
                <a:latin typeface="Abadi" panose="020F0502020204030204" pitchFamily="34" charset="0"/>
              </a:rPr>
              <a:t>	Evaluations :</a:t>
            </a:r>
          </a:p>
          <a:p>
            <a:pPr>
              <a:lnSpc>
                <a:spcPct val="150000"/>
              </a:lnSpc>
            </a:pPr>
            <a:r>
              <a:rPr lang="fr-FR" sz="3200">
                <a:latin typeface="Abadi" panose="020F0502020204030204" pitchFamily="34" charset="0"/>
              </a:rPr>
              <a:t>			- Test d’entrée</a:t>
            </a:r>
          </a:p>
          <a:p>
            <a:pPr>
              <a:lnSpc>
                <a:spcPct val="150000"/>
              </a:lnSpc>
            </a:pPr>
            <a:r>
              <a:rPr lang="fr-FR" sz="3200">
                <a:latin typeface="Abadi" panose="020F0502020204030204" pitchFamily="34" charset="0"/>
              </a:rPr>
              <a:t>			- Tests intermédiaires</a:t>
            </a:r>
          </a:p>
          <a:p>
            <a:pPr>
              <a:lnSpc>
                <a:spcPct val="150000"/>
              </a:lnSpc>
            </a:pPr>
            <a:r>
              <a:rPr lang="fr-FR" sz="3200">
                <a:latin typeface="Abadi" panose="020F0502020204030204" pitchFamily="34" charset="0"/>
              </a:rPr>
              <a:t>			- Test de fin (à chaud)</a:t>
            </a:r>
          </a:p>
          <a:p>
            <a:pPr>
              <a:lnSpc>
                <a:spcPct val="150000"/>
              </a:lnSpc>
            </a:pPr>
            <a:r>
              <a:rPr lang="fr-FR" sz="3200">
                <a:latin typeface="Abadi" panose="020F0502020204030204" pitchFamily="34" charset="0"/>
              </a:rPr>
              <a:t>			- Enquête de satisfaction</a:t>
            </a:r>
          </a:p>
          <a:p>
            <a:pPr>
              <a:lnSpc>
                <a:spcPct val="150000"/>
              </a:lnSpc>
            </a:pPr>
            <a:endParaRPr lang="fr-FR">
              <a:latin typeface="Abadi" panose="020F0502020204030204" pitchFamily="34" charset="0"/>
            </a:endParaRPr>
          </a:p>
        </p:txBody>
      </p:sp>
      <p:sp>
        <p:nvSpPr>
          <p:cNvPr id="7" name="Frame 6">
            <a:extLst>
              <a:ext uri="{FF2B5EF4-FFF2-40B4-BE49-F238E27FC236}">
                <a16:creationId xmlns:a16="http://schemas.microsoft.com/office/drawing/2014/main" id="{DA0C071B-6FE0-F4A7-41DE-80874BAB8B60}"/>
              </a:ext>
            </a:extLst>
          </p:cNvPr>
          <p:cNvSpPr/>
          <p:nvPr/>
        </p:nvSpPr>
        <p:spPr>
          <a:xfrm>
            <a:off x="5508057" y="2990314"/>
            <a:ext cx="5609122" cy="847764"/>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3" name="Picture 2" descr="Close-up of person writing">
            <a:extLst>
              <a:ext uri="{FF2B5EF4-FFF2-40B4-BE49-F238E27FC236}">
                <a16:creationId xmlns:a16="http://schemas.microsoft.com/office/drawing/2014/main" id="{5551C343-16DC-4007-54E0-D202F5C440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779" y="2454056"/>
            <a:ext cx="4446789" cy="2965724"/>
          </a:xfrm>
          <a:prstGeom prst="rect">
            <a:avLst/>
          </a:prstGeom>
          <a:ln w="76200">
            <a:solidFill>
              <a:schemeClr val="bg1"/>
            </a:solidFill>
          </a:ln>
        </p:spPr>
      </p:pic>
    </p:spTree>
    <p:extLst>
      <p:ext uri="{BB962C8B-B14F-4D97-AF65-F5344CB8AC3E}">
        <p14:creationId xmlns:p14="http://schemas.microsoft.com/office/powerpoint/2010/main" val="3918313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a:extLst>
              <a:ext uri="{FF2B5EF4-FFF2-40B4-BE49-F238E27FC236}">
                <a16:creationId xmlns:a16="http://schemas.microsoft.com/office/drawing/2014/main" id="{94B861EA-272A-967B-9C6F-BA1442E3FE52}"/>
              </a:ext>
            </a:extLst>
          </p:cNvPr>
          <p:cNvSpPr>
            <a:spLocks noChangeArrowheads="1"/>
          </p:cNvSpPr>
          <p:nvPr/>
        </p:nvSpPr>
        <p:spPr bwMode="auto">
          <a:xfrm>
            <a:off x="2315890" y="642034"/>
            <a:ext cx="9876110" cy="6215965"/>
          </a:xfrm>
          <a:prstGeom prst="rect">
            <a:avLst/>
          </a:prstGeom>
          <a:solidFill>
            <a:srgbClr val="FA3262">
              <a:alpha val="83136"/>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GB" altLang="fr-FR"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12677" name="Text Box 5">
            <a:extLst>
              <a:ext uri="{FF2B5EF4-FFF2-40B4-BE49-F238E27FC236}">
                <a16:creationId xmlns:a16="http://schemas.microsoft.com/office/drawing/2014/main" id="{7508DA34-27AC-E477-CE8F-FC525F1A831A}"/>
              </a:ext>
            </a:extLst>
          </p:cNvPr>
          <p:cNvSpPr txBox="1">
            <a:spLocks noChangeArrowheads="1"/>
          </p:cNvSpPr>
          <p:nvPr/>
        </p:nvSpPr>
        <p:spPr bwMode="auto">
          <a:xfrm>
            <a:off x="2315889" y="666800"/>
            <a:ext cx="98761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lnSpc>
                <a:spcPct val="100000"/>
              </a:lnSpc>
              <a:spcBef>
                <a:spcPct val="50000"/>
              </a:spcBef>
              <a:spcAft>
                <a:spcPct val="0"/>
              </a:spcAft>
              <a:buClrTx/>
              <a:buSzTx/>
              <a:buFontTx/>
              <a:buNone/>
              <a:tabLst/>
              <a:defRPr/>
            </a:pPr>
            <a:r>
              <a:rPr kumimoji="0" lang="en-GB" altLang="fr-FR" sz="32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SOMMAIRE</a:t>
            </a: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3337559" y="1716723"/>
            <a:ext cx="7382829"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Partie</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1 Les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enjeux</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du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tutotat</a:t>
            </a:r>
            <a:endPar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endParaRPr>
          </a:p>
          <a:p>
            <a:pPr marL="0" marR="0" lvl="0" indent="0" defTabSz="457200" rtl="0" eaLnBrk="0" fontAlgn="base" latinLnBrk="0" hangingPunct="0">
              <a:spcBef>
                <a:spcPct val="50000"/>
              </a:spcBef>
              <a:spcAft>
                <a:spcPct val="0"/>
              </a:spcAft>
              <a:buClrTx/>
              <a:buSzTx/>
              <a:buFontTx/>
              <a:buNone/>
              <a:tabLst/>
              <a:defRPr/>
            </a:pPr>
            <a:r>
              <a:rPr lang="en-GB" altLang="fr-FR" sz="2800" b="1" err="1">
                <a:solidFill>
                  <a:prstClr val="white"/>
                </a:solidFill>
                <a:latin typeface="Garamond" panose="02020404030301010803" pitchFamily="18" charset="0"/>
              </a:rPr>
              <a:t>Partie</a:t>
            </a:r>
            <a:r>
              <a:rPr lang="en-GB" altLang="fr-FR" sz="2800" b="1">
                <a:solidFill>
                  <a:prstClr val="white"/>
                </a:solidFill>
                <a:latin typeface="Garamond" panose="02020404030301010803" pitchFamily="18" charset="0"/>
              </a:rPr>
              <a:t> 2 Les </a:t>
            </a:r>
            <a:r>
              <a:rPr lang="en-GB" altLang="fr-FR" sz="2800" b="1" err="1">
                <a:solidFill>
                  <a:prstClr val="white"/>
                </a:solidFill>
                <a:latin typeface="Garamond" panose="02020404030301010803" pitchFamily="18" charset="0"/>
              </a:rPr>
              <a:t>besoins</a:t>
            </a:r>
            <a:r>
              <a:rPr lang="en-GB" altLang="fr-FR" sz="2800" b="1">
                <a:solidFill>
                  <a:prstClr val="white"/>
                </a:solidFill>
                <a:latin typeface="Garamond" panose="02020404030301010803" pitchFamily="18" charset="0"/>
              </a:rPr>
              <a:t> et </a:t>
            </a:r>
            <a:r>
              <a:rPr lang="en-GB" altLang="fr-FR" sz="2800" b="1" err="1">
                <a:solidFill>
                  <a:prstClr val="white"/>
                </a:solidFill>
                <a:latin typeface="Garamond" panose="02020404030301010803" pitchFamily="18" charset="0"/>
              </a:rPr>
              <a:t>attentes</a:t>
            </a:r>
            <a:r>
              <a:rPr lang="en-GB" altLang="fr-FR" sz="2800" b="1">
                <a:solidFill>
                  <a:prstClr val="white"/>
                </a:solidFill>
                <a:latin typeface="Garamond" panose="02020404030301010803" pitchFamily="18" charset="0"/>
              </a:rPr>
              <a:t> des </a:t>
            </a:r>
            <a:r>
              <a:rPr lang="en-GB" altLang="fr-FR" sz="2800" b="1" err="1">
                <a:solidFill>
                  <a:prstClr val="white"/>
                </a:solidFill>
                <a:latin typeface="Garamond" panose="02020404030301010803" pitchFamily="18" charset="0"/>
              </a:rPr>
              <a:t>tutoré</a:t>
            </a:r>
            <a:r>
              <a:rPr lang="en-GB" altLang="fr-FR" sz="2800" b="1">
                <a:solidFill>
                  <a:prstClr val="white"/>
                </a:solidFill>
                <a:latin typeface="Garamond" panose="02020404030301010803" pitchFamily="18" charset="0"/>
              </a:rPr>
              <a:t>(e)s</a:t>
            </a:r>
          </a:p>
          <a:p>
            <a:pPr marL="0" marR="0" lvl="0" indent="0" defTabSz="457200" rtl="0" eaLnBrk="0" fontAlgn="base" latinLnBrk="0" hangingPunct="0">
              <a:spcBef>
                <a:spcPct val="50000"/>
              </a:spcBef>
              <a:spcAft>
                <a:spcPct val="0"/>
              </a:spcAft>
              <a:buClrTx/>
              <a:buSzTx/>
              <a:buFontTx/>
              <a:buNone/>
              <a:tabLst/>
              <a:defRPr/>
            </a:pP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Partie</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3 Assumer son role de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tuteur</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tutrice</a:t>
            </a:r>
            <a:endPar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endParaRPr>
          </a:p>
          <a:p>
            <a:pPr marL="0" marR="0" lvl="0" indent="0" defTabSz="457200" rtl="0" eaLnBrk="0" fontAlgn="base" latinLnBrk="0" hangingPunct="0">
              <a:spcBef>
                <a:spcPct val="50000"/>
              </a:spcBef>
              <a:spcAft>
                <a:spcPct val="0"/>
              </a:spcAft>
              <a:buClrTx/>
              <a:buSzTx/>
              <a:buFontTx/>
              <a:buNone/>
              <a:tabLst/>
              <a:defRPr/>
            </a:pPr>
            <a:r>
              <a:rPr lang="en-GB" altLang="fr-FR" sz="2800" b="1" err="1">
                <a:solidFill>
                  <a:prstClr val="white"/>
                </a:solidFill>
                <a:latin typeface="Garamond" panose="02020404030301010803" pitchFamily="18" charset="0"/>
              </a:rPr>
              <a:t>Partie</a:t>
            </a:r>
            <a:r>
              <a:rPr lang="en-GB" altLang="fr-FR" sz="2800" b="1">
                <a:solidFill>
                  <a:prstClr val="white"/>
                </a:solidFill>
                <a:latin typeface="Garamond" panose="02020404030301010803" pitchFamily="18" charset="0"/>
              </a:rPr>
              <a:t> 4 </a:t>
            </a:r>
            <a:r>
              <a:rPr lang="en-GB" altLang="fr-FR" sz="2800" b="1" err="1">
                <a:solidFill>
                  <a:prstClr val="white"/>
                </a:solidFill>
                <a:latin typeface="Garamond" panose="02020404030301010803" pitchFamily="18" charset="0"/>
              </a:rPr>
              <a:t>Accueillir</a:t>
            </a:r>
            <a:r>
              <a:rPr lang="en-GB" altLang="fr-FR" sz="2800" b="1">
                <a:solidFill>
                  <a:prstClr val="white"/>
                </a:solidFill>
                <a:latin typeface="Garamond" panose="02020404030301010803" pitchFamily="18" charset="0"/>
              </a:rPr>
              <a:t> un(e) </a:t>
            </a:r>
            <a:r>
              <a:rPr lang="en-GB" altLang="fr-FR" sz="2800" b="1" err="1">
                <a:solidFill>
                  <a:prstClr val="white"/>
                </a:solidFill>
                <a:latin typeface="Garamond" panose="02020404030301010803" pitchFamily="18" charset="0"/>
              </a:rPr>
              <a:t>tutoré</a:t>
            </a:r>
            <a:r>
              <a:rPr lang="en-GB" altLang="fr-FR" sz="2800" b="1">
                <a:solidFill>
                  <a:prstClr val="white"/>
                </a:solidFill>
                <a:latin typeface="Garamond" panose="02020404030301010803" pitchFamily="18" charset="0"/>
              </a:rPr>
              <a:t>(e)</a:t>
            </a:r>
          </a:p>
          <a:p>
            <a:pPr marL="0" marR="0" lvl="0" indent="0" defTabSz="457200" rtl="0" eaLnBrk="0" fontAlgn="base" latinLnBrk="0" hangingPunct="0">
              <a:spcBef>
                <a:spcPct val="50000"/>
              </a:spcBef>
              <a:spcAft>
                <a:spcPct val="0"/>
              </a:spcAft>
              <a:buClrTx/>
              <a:buSzTx/>
              <a:buFontTx/>
              <a:buNone/>
              <a:tabLst/>
              <a:defRPr/>
            </a:pP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Partie</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5 La transmission du savoir</a:t>
            </a:r>
          </a:p>
          <a:p>
            <a:pPr marL="0" marR="0" lvl="0" indent="0" defTabSz="457200" rtl="0" eaLnBrk="0" fontAlgn="base" latinLnBrk="0" hangingPunct="0">
              <a:spcBef>
                <a:spcPct val="50000"/>
              </a:spcBef>
              <a:spcAft>
                <a:spcPct val="0"/>
              </a:spcAft>
              <a:buClrTx/>
              <a:buSzTx/>
              <a:buFontTx/>
              <a:buNone/>
              <a:tabLst/>
              <a:defRPr/>
            </a:pPr>
            <a:r>
              <a:rPr lang="en-GB" altLang="fr-FR" sz="2800" b="1" err="1">
                <a:solidFill>
                  <a:prstClr val="white"/>
                </a:solidFill>
                <a:latin typeface="Garamond" panose="02020404030301010803" pitchFamily="18" charset="0"/>
              </a:rPr>
              <a:t>Partie</a:t>
            </a:r>
            <a:r>
              <a:rPr lang="en-GB" altLang="fr-FR" sz="2800" b="1">
                <a:solidFill>
                  <a:prstClr val="white"/>
                </a:solidFill>
                <a:latin typeface="Garamond" panose="02020404030301010803" pitchFamily="18" charset="0"/>
              </a:rPr>
              <a:t> 6 </a:t>
            </a:r>
            <a:r>
              <a:rPr lang="en-GB" altLang="fr-FR" sz="2800" b="1" err="1">
                <a:solidFill>
                  <a:prstClr val="white"/>
                </a:solidFill>
                <a:latin typeface="Garamond" panose="02020404030301010803" pitchFamily="18" charset="0"/>
              </a:rPr>
              <a:t>Jalonner</a:t>
            </a:r>
            <a:r>
              <a:rPr lang="en-GB" altLang="fr-FR" sz="2800" b="1">
                <a:solidFill>
                  <a:prstClr val="white"/>
                </a:solidFill>
                <a:latin typeface="Garamond" panose="02020404030301010803" pitchFamily="18" charset="0"/>
              </a:rPr>
              <a:t> le </a:t>
            </a:r>
            <a:r>
              <a:rPr lang="en-GB" altLang="fr-FR" sz="2800" b="1" err="1">
                <a:solidFill>
                  <a:prstClr val="white"/>
                </a:solidFill>
                <a:latin typeface="Garamond" panose="02020404030301010803" pitchFamily="18" charset="0"/>
              </a:rPr>
              <a:t>parcours</a:t>
            </a:r>
            <a:r>
              <a:rPr lang="en-GB" altLang="fr-FR" sz="2800" b="1">
                <a:solidFill>
                  <a:prstClr val="white"/>
                </a:solidFill>
                <a:latin typeface="Garamond" panose="02020404030301010803" pitchFamily="18" charset="0"/>
              </a:rPr>
              <a:t> du (de la) </a:t>
            </a:r>
            <a:r>
              <a:rPr lang="en-GB" altLang="fr-FR" sz="2800" b="1" err="1">
                <a:solidFill>
                  <a:prstClr val="white"/>
                </a:solidFill>
                <a:latin typeface="Garamond" panose="02020404030301010803" pitchFamily="18" charset="0"/>
              </a:rPr>
              <a:t>tutoré</a:t>
            </a:r>
            <a:r>
              <a:rPr lang="en-GB" altLang="fr-FR" sz="2800" b="1">
                <a:solidFill>
                  <a:prstClr val="white"/>
                </a:solidFill>
                <a:latin typeface="Garamond" panose="02020404030301010803" pitchFamily="18" charset="0"/>
              </a:rPr>
              <a:t>(e)</a:t>
            </a:r>
          </a:p>
          <a:p>
            <a:pPr marL="0" marR="0" lvl="0" indent="0" defTabSz="457200" rtl="0" eaLnBrk="0" fontAlgn="base" latinLnBrk="0" hangingPunct="0">
              <a:spcBef>
                <a:spcPct val="50000"/>
              </a:spcBef>
              <a:spcAft>
                <a:spcPct val="0"/>
              </a:spcAft>
              <a:buClrTx/>
              <a:buSzTx/>
              <a:buFontTx/>
              <a:buNone/>
              <a:tabLst/>
              <a:defRPr/>
            </a:pP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Partie</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7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Agir</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avant</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qu’il</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ne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soit</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trop tard</a:t>
            </a:r>
          </a:p>
        </p:txBody>
      </p:sp>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pic>
        <p:nvPicPr>
          <p:cNvPr id="5" name="Picture 4" descr="Colored organizers on shelves">
            <a:extLst>
              <a:ext uri="{FF2B5EF4-FFF2-40B4-BE49-F238E27FC236}">
                <a16:creationId xmlns:a16="http://schemas.microsoft.com/office/drawing/2014/main" id="{49E35A7E-84EC-8865-7948-E5D7E2A94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349262" y="2349261"/>
            <a:ext cx="7014415" cy="2315889"/>
          </a:xfrm>
          <a:prstGeom prst="rect">
            <a:avLst/>
          </a:prstGeom>
        </p:spPr>
      </p:pic>
      <p:sp>
        <p:nvSpPr>
          <p:cNvPr id="6" name="Slide Number Placeholder 5">
            <a:extLst>
              <a:ext uri="{FF2B5EF4-FFF2-40B4-BE49-F238E27FC236}">
                <a16:creationId xmlns:a16="http://schemas.microsoft.com/office/drawing/2014/main" id="{D232D26D-8BFC-A3E0-4158-B95D82F5ED47}"/>
              </a:ext>
            </a:extLst>
          </p:cNvPr>
          <p:cNvSpPr>
            <a:spLocks noGrp="1"/>
          </p:cNvSpPr>
          <p:nvPr>
            <p:ph type="sldNum" sz="quarter" idx="12"/>
          </p:nvPr>
        </p:nvSpPr>
        <p:spPr>
          <a:xfrm>
            <a:off x="11345779" y="6374234"/>
            <a:ext cx="681659" cy="207040"/>
          </a:xfrm>
        </p:spPr>
        <p:txBody>
          <a:bodyPr/>
          <a:lstStyle/>
          <a:p>
            <a:pPr>
              <a:defRPr/>
            </a:pPr>
            <a:fld id="{60956841-A5C9-48A9-9178-E8725E2324B8}" type="slidenum">
              <a:rPr lang="fr-FR" altLang="fr-FR" smtClean="0"/>
              <a:pPr>
                <a:defRPr/>
              </a:pPr>
              <a:t>43</a:t>
            </a:fld>
            <a:endParaRPr lang="fr-FR" altLang="fr-FR"/>
          </a:p>
        </p:txBody>
      </p:sp>
      <p:sp>
        <p:nvSpPr>
          <p:cNvPr id="8" name="TextBox 7">
            <a:extLst>
              <a:ext uri="{FF2B5EF4-FFF2-40B4-BE49-F238E27FC236}">
                <a16:creationId xmlns:a16="http://schemas.microsoft.com/office/drawing/2014/main" id="{7B52C70E-9C06-DCD4-037E-6EC23F6646FB}"/>
              </a:ext>
            </a:extLst>
          </p:cNvPr>
          <p:cNvSpPr txBox="1"/>
          <p:nvPr/>
        </p:nvSpPr>
        <p:spPr>
          <a:xfrm>
            <a:off x="2315890" y="-4296"/>
            <a:ext cx="9876110" cy="646331"/>
          </a:xfrm>
          <a:prstGeom prst="rect">
            <a:avLst/>
          </a:prstGeom>
          <a:no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2" name="Frame 1">
            <a:extLst>
              <a:ext uri="{FF2B5EF4-FFF2-40B4-BE49-F238E27FC236}">
                <a16:creationId xmlns:a16="http://schemas.microsoft.com/office/drawing/2014/main" id="{656CDAE3-DF2F-8DB2-C2EA-30DCB5B3457C}"/>
              </a:ext>
            </a:extLst>
          </p:cNvPr>
          <p:cNvSpPr/>
          <p:nvPr/>
        </p:nvSpPr>
        <p:spPr>
          <a:xfrm>
            <a:off x="3215046" y="2254310"/>
            <a:ext cx="8275111"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TextBox 2">
            <a:extLst>
              <a:ext uri="{FF2B5EF4-FFF2-40B4-BE49-F238E27FC236}">
                <a16:creationId xmlns:a16="http://schemas.microsoft.com/office/drawing/2014/main" id="{8340A9B0-4EF4-712D-656C-1CED17D0E9DF}"/>
              </a:ext>
            </a:extLst>
          </p:cNvPr>
          <p:cNvSpPr txBox="1"/>
          <p:nvPr/>
        </p:nvSpPr>
        <p:spPr>
          <a:xfrm>
            <a:off x="11242391" y="80629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2</a:t>
            </a:r>
          </a:p>
        </p:txBody>
      </p:sp>
    </p:spTree>
    <p:extLst>
      <p:ext uri="{BB962C8B-B14F-4D97-AF65-F5344CB8AC3E}">
        <p14:creationId xmlns:p14="http://schemas.microsoft.com/office/powerpoint/2010/main" val="42235050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2677"/>
                                        </p:tgtEl>
                                        <p:attrNameLst>
                                          <p:attrName>style.visibility</p:attrName>
                                        </p:attrNameLst>
                                      </p:cBhvr>
                                      <p:to>
                                        <p:strVal val="visible"/>
                                      </p:to>
                                    </p:set>
                                    <p:animEffect transition="in" filter="fade">
                                      <p:cBhvr>
                                        <p:cTn id="11" dur="1000"/>
                                        <p:tgtEl>
                                          <p:spTgt spid="412677"/>
                                        </p:tgtEl>
                                      </p:cBhvr>
                                    </p:animEffect>
                                  </p:childTnLst>
                                </p:cTn>
                              </p:par>
                              <p:par>
                                <p:cTn id="12" presetID="10" presetClass="entr" presetSubtype="0" fill="hold" nodeType="withEffect">
                                  <p:stCondLst>
                                    <p:cond delay="0"/>
                                  </p:stCondLst>
                                  <p:childTnLst>
                                    <p:set>
                                      <p:cBhvr>
                                        <p:cTn id="13" dur="1" fill="hold">
                                          <p:stCondLst>
                                            <p:cond delay="0"/>
                                          </p:stCondLst>
                                        </p:cTn>
                                        <p:tgtEl>
                                          <p:spTgt spid="412674"/>
                                        </p:tgtEl>
                                        <p:attrNameLst>
                                          <p:attrName>style.visibility</p:attrName>
                                        </p:attrNameLst>
                                      </p:cBhvr>
                                      <p:to>
                                        <p:strVal val="visible"/>
                                      </p:to>
                                    </p:set>
                                    <p:animEffect transition="in" filter="fade">
                                      <p:cBhvr>
                                        <p:cTn id="14" dur="500"/>
                                        <p:tgtEl>
                                          <p:spTgt spid="412674"/>
                                        </p:tgtEl>
                                      </p:cBhvr>
                                    </p:animEffect>
                                  </p:childTnLst>
                                </p:cTn>
                              </p:par>
                              <p:par>
                                <p:cTn id="15" presetID="2" presetClass="entr" presetSubtype="8" fill="hold"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 calcmode="lin" valueType="num">
                                      <p:cBhvr additive="base">
                                        <p:cTn id="21"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7">
                                            <p:txEl>
                                              <p:pRg st="1" end="1"/>
                                            </p:txEl>
                                          </p:spTgt>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 calcmode="lin" valueType="num">
                                      <p:cBhvr additive="base">
                                        <p:cTn id="29"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7">
                                            <p:txEl>
                                              <p:pRg st="3" end="3"/>
                                            </p:txEl>
                                          </p:spTgt>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 calcmode="lin" valueType="num">
                                      <p:cBhvr additive="base">
                                        <p:cTn id="33"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7">
                                            <p:txEl>
                                              <p:pRg st="4" end="4"/>
                                            </p:txEl>
                                          </p:spTgt>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7">
                                            <p:txEl>
                                              <p:pRg st="6" end="6"/>
                                            </p:txEl>
                                          </p:spTgt>
                                        </p:tgtEl>
                                        <p:attrNameLst>
                                          <p:attrName>style.visibility</p:attrName>
                                        </p:attrNameLst>
                                      </p:cBhvr>
                                      <p:to>
                                        <p:strVal val="visible"/>
                                      </p:to>
                                    </p:set>
                                    <p:anim calcmode="lin" valueType="num">
                                      <p:cBhvr additive="base">
                                        <p:cTn id="41" dur="5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circle(in)">
                                      <p:cBhvr>
                                        <p:cTn id="47" dur="2000"/>
                                        <p:tgtEl>
                                          <p:spTgt spid="2"/>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heel(1)">
                                      <p:cBhvr>
                                        <p:cTn id="5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4" grpId="0" animBg="1"/>
      <p:bldP spid="412677" grpId="0"/>
      <p:bldP spid="7" grpId="0"/>
      <p:bldP spid="2" grpId="0" animBg="1"/>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2</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lang="en-GB" altLang="fr-FR" sz="3200" b="1" err="1">
                <a:solidFill>
                  <a:schemeClr val="bg1"/>
                </a:solidFill>
                <a:latin typeface="Garamond" panose="02020404030301010803" pitchFamily="18" charset="0"/>
              </a:rPr>
              <a:t>Partie</a:t>
            </a:r>
            <a:r>
              <a:rPr lang="en-GB" altLang="fr-FR" sz="3200" b="1">
                <a:solidFill>
                  <a:schemeClr val="bg1"/>
                </a:solidFill>
                <a:latin typeface="Garamond" panose="02020404030301010803" pitchFamily="18" charset="0"/>
              </a:rPr>
              <a:t> 2 Les </a:t>
            </a:r>
            <a:r>
              <a:rPr lang="en-GB" altLang="fr-FR" sz="3200" b="1" err="1">
                <a:solidFill>
                  <a:schemeClr val="bg1"/>
                </a:solidFill>
                <a:latin typeface="Garamond" panose="02020404030301010803" pitchFamily="18" charset="0"/>
              </a:rPr>
              <a:t>besoins</a:t>
            </a:r>
            <a:r>
              <a:rPr lang="en-GB" altLang="fr-FR" sz="3200" b="1">
                <a:solidFill>
                  <a:schemeClr val="bg1"/>
                </a:solidFill>
                <a:latin typeface="Garamond" panose="02020404030301010803" pitchFamily="18" charset="0"/>
              </a:rPr>
              <a:t> et </a:t>
            </a:r>
            <a:r>
              <a:rPr lang="en-GB" altLang="fr-FR" sz="3200" b="1" err="1">
                <a:solidFill>
                  <a:schemeClr val="bg1"/>
                </a:solidFill>
                <a:latin typeface="Garamond" panose="02020404030301010803" pitchFamily="18" charset="0"/>
              </a:rPr>
              <a:t>attentes</a:t>
            </a:r>
            <a:r>
              <a:rPr lang="en-GB" altLang="fr-FR" sz="3200" b="1">
                <a:solidFill>
                  <a:schemeClr val="bg1"/>
                </a:solidFill>
                <a:latin typeface="Garamond" panose="02020404030301010803" pitchFamily="18" charset="0"/>
              </a:rPr>
              <a:t> des </a:t>
            </a:r>
            <a:r>
              <a:rPr lang="en-GB" altLang="fr-FR" sz="3200" b="1" err="1">
                <a:solidFill>
                  <a:schemeClr val="bg1"/>
                </a:solidFill>
                <a:latin typeface="Garamond" panose="02020404030301010803" pitchFamily="18" charset="0"/>
              </a:rPr>
              <a:t>tutoré</a:t>
            </a:r>
            <a:r>
              <a:rPr lang="en-GB" altLang="fr-FR" sz="3200" b="1">
                <a:solidFill>
                  <a:schemeClr val="bg1"/>
                </a:solidFill>
                <a:latin typeface="Garamond" panose="02020404030301010803" pitchFamily="18" charset="0"/>
              </a:rPr>
              <a:t>(e)s</a:t>
            </a:r>
            <a:endPar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12" name="Picture 11" descr="White jigsaw puzzle and one final piece being added">
            <a:extLst>
              <a:ext uri="{FF2B5EF4-FFF2-40B4-BE49-F238E27FC236}">
                <a16:creationId xmlns:a16="http://schemas.microsoft.com/office/drawing/2014/main" id="{7565B34F-914A-534E-34D6-E9421FF074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57" y="2769322"/>
            <a:ext cx="2739904" cy="1814708"/>
          </a:xfrm>
          <a:prstGeom prst="rect">
            <a:avLst/>
          </a:prstGeom>
        </p:spPr>
      </p:pic>
      <p:sp>
        <p:nvSpPr>
          <p:cNvPr id="14" name="TextBox 13">
            <a:extLst>
              <a:ext uri="{FF2B5EF4-FFF2-40B4-BE49-F238E27FC236}">
                <a16:creationId xmlns:a16="http://schemas.microsoft.com/office/drawing/2014/main" id="{C2552E3F-BBF8-E251-CE72-DC6DCE4E467B}"/>
              </a:ext>
            </a:extLst>
          </p:cNvPr>
          <p:cNvSpPr txBox="1"/>
          <p:nvPr/>
        </p:nvSpPr>
        <p:spPr>
          <a:xfrm>
            <a:off x="3269169" y="2259671"/>
            <a:ext cx="7840662" cy="2308324"/>
          </a:xfrm>
          <a:prstGeom prst="rect">
            <a:avLst/>
          </a:prstGeom>
          <a:noFill/>
        </p:spPr>
        <p:txBody>
          <a:bodyPr wrap="square">
            <a:spAutoFit/>
          </a:bodyPr>
          <a:lstStyle/>
          <a:p>
            <a:r>
              <a:rPr lang="fr-FR" sz="2400">
                <a:solidFill>
                  <a:schemeClr val="bg1"/>
                </a:solidFill>
                <a:latin typeface="Daytona" panose="020B0604030500040204" pitchFamily="34" charset="0"/>
              </a:rPr>
              <a:t>Les besoins et attentes d'un tutoré peuvent être variés et spécifiques à chaque individu, mais ils incluent généralement plusieurs aspects essentiels. </a:t>
            </a:r>
          </a:p>
          <a:p>
            <a:endParaRPr lang="fr-FR" sz="2400">
              <a:solidFill>
                <a:schemeClr val="bg1"/>
              </a:solidFill>
              <a:latin typeface="Daytona" panose="020B0604030500040204" pitchFamily="34" charset="0"/>
            </a:endParaRPr>
          </a:p>
          <a:p>
            <a:r>
              <a:rPr lang="fr-FR" sz="2400">
                <a:solidFill>
                  <a:schemeClr val="bg1"/>
                </a:solidFill>
                <a:latin typeface="Daytona" panose="020B0604030500040204" pitchFamily="34" charset="0"/>
              </a:rPr>
              <a:t>Enumérer les principaux besoins et attentes d'un tutoré.</a:t>
            </a:r>
          </a:p>
        </p:txBody>
      </p:sp>
      <p:pic>
        <p:nvPicPr>
          <p:cNvPr id="15" name="Picture 14">
            <a:extLst>
              <a:ext uri="{FF2B5EF4-FFF2-40B4-BE49-F238E27FC236}">
                <a16:creationId xmlns:a16="http://schemas.microsoft.com/office/drawing/2014/main" id="{97084611-777E-DAB9-1DA5-2325CC798976}"/>
              </a:ext>
            </a:extLst>
          </p:cNvPr>
          <p:cNvPicPr>
            <a:picLocks noChangeAspect="1"/>
          </p:cNvPicPr>
          <p:nvPr/>
        </p:nvPicPr>
        <p:blipFill>
          <a:blip r:embed="rId6"/>
          <a:stretch>
            <a:fillRect/>
          </a:stretch>
        </p:blipFill>
        <p:spPr>
          <a:xfrm>
            <a:off x="8167118" y="4567995"/>
            <a:ext cx="2104642" cy="2104642"/>
          </a:xfrm>
          <a:prstGeom prst="rect">
            <a:avLst/>
          </a:prstGeom>
        </p:spPr>
      </p:pic>
    </p:spTree>
    <p:extLst>
      <p:ext uri="{BB962C8B-B14F-4D97-AF65-F5344CB8AC3E}">
        <p14:creationId xmlns:p14="http://schemas.microsoft.com/office/powerpoint/2010/main" val="2514708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 calcmode="lin" valueType="num">
                                      <p:cBhvr additive="base">
                                        <p:cTn id="2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
                                            <p:txEl>
                                              <p:pRg st="2" end="2"/>
                                            </p:txEl>
                                          </p:spTgt>
                                        </p:tgtEl>
                                        <p:attrNameLst>
                                          <p:attrName>style.visibility</p:attrName>
                                        </p:attrNameLst>
                                      </p:cBhvr>
                                      <p:to>
                                        <p:strVal val="visible"/>
                                      </p:to>
                                    </p:set>
                                    <p:anim calcmode="lin" valueType="num">
                                      <p:cBhvr additive="base">
                                        <p:cTn id="3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heel(1)">
                                      <p:cBhvr>
                                        <p:cTn id="4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2" grpId="0" animBg="1"/>
      <p:bldP spid="7" grpId="0"/>
      <p:bldP spid="7" grpId="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2</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lang="en-GB" altLang="fr-FR" sz="3200" b="1" err="1">
                <a:solidFill>
                  <a:schemeClr val="bg1"/>
                </a:solidFill>
                <a:latin typeface="Garamond" panose="02020404030301010803" pitchFamily="18" charset="0"/>
              </a:rPr>
              <a:t>Partie</a:t>
            </a:r>
            <a:r>
              <a:rPr lang="en-GB" altLang="fr-FR" sz="3200" b="1">
                <a:solidFill>
                  <a:schemeClr val="bg1"/>
                </a:solidFill>
                <a:latin typeface="Garamond" panose="02020404030301010803" pitchFamily="18" charset="0"/>
              </a:rPr>
              <a:t> 2 Les </a:t>
            </a:r>
            <a:r>
              <a:rPr lang="en-GB" altLang="fr-FR" sz="3200" b="1" err="1">
                <a:solidFill>
                  <a:schemeClr val="bg1"/>
                </a:solidFill>
                <a:latin typeface="Garamond" panose="02020404030301010803" pitchFamily="18" charset="0"/>
              </a:rPr>
              <a:t>besoins</a:t>
            </a:r>
            <a:r>
              <a:rPr lang="en-GB" altLang="fr-FR" sz="3200" b="1">
                <a:solidFill>
                  <a:schemeClr val="bg1"/>
                </a:solidFill>
                <a:latin typeface="Garamond" panose="02020404030301010803" pitchFamily="18" charset="0"/>
              </a:rPr>
              <a:t> et </a:t>
            </a:r>
            <a:r>
              <a:rPr lang="en-GB" altLang="fr-FR" sz="3200" b="1" err="1">
                <a:solidFill>
                  <a:schemeClr val="bg1"/>
                </a:solidFill>
                <a:latin typeface="Garamond" panose="02020404030301010803" pitchFamily="18" charset="0"/>
              </a:rPr>
              <a:t>attentes</a:t>
            </a:r>
            <a:r>
              <a:rPr lang="en-GB" altLang="fr-FR" sz="3200" b="1">
                <a:solidFill>
                  <a:schemeClr val="bg1"/>
                </a:solidFill>
                <a:latin typeface="Garamond" panose="02020404030301010803" pitchFamily="18" charset="0"/>
              </a:rPr>
              <a:t> des </a:t>
            </a:r>
            <a:r>
              <a:rPr lang="en-GB" altLang="fr-FR" sz="3200" b="1" err="1">
                <a:solidFill>
                  <a:schemeClr val="bg1"/>
                </a:solidFill>
                <a:latin typeface="Garamond" panose="02020404030301010803" pitchFamily="18" charset="0"/>
              </a:rPr>
              <a:t>tutoré</a:t>
            </a:r>
            <a:r>
              <a:rPr lang="en-GB" altLang="fr-FR" sz="3200" b="1">
                <a:solidFill>
                  <a:schemeClr val="bg1"/>
                </a:solidFill>
                <a:latin typeface="Garamond" panose="02020404030301010803" pitchFamily="18" charset="0"/>
              </a:rPr>
              <a:t>(e)s</a:t>
            </a:r>
            <a:endPar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12" name="Picture 11" descr="White jigsaw puzzle and one final piece being added">
            <a:extLst>
              <a:ext uri="{FF2B5EF4-FFF2-40B4-BE49-F238E27FC236}">
                <a16:creationId xmlns:a16="http://schemas.microsoft.com/office/drawing/2014/main" id="{7565B34F-914A-534E-34D6-E9421FF074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57" y="2769322"/>
            <a:ext cx="2739904" cy="1814708"/>
          </a:xfrm>
          <a:prstGeom prst="rect">
            <a:avLst/>
          </a:prstGeom>
        </p:spPr>
      </p:pic>
      <p:sp>
        <p:nvSpPr>
          <p:cNvPr id="14" name="TextBox 13">
            <a:extLst>
              <a:ext uri="{FF2B5EF4-FFF2-40B4-BE49-F238E27FC236}">
                <a16:creationId xmlns:a16="http://schemas.microsoft.com/office/drawing/2014/main" id="{C2552E3F-BBF8-E251-CE72-DC6DCE4E467B}"/>
              </a:ext>
            </a:extLst>
          </p:cNvPr>
          <p:cNvSpPr txBox="1"/>
          <p:nvPr/>
        </p:nvSpPr>
        <p:spPr>
          <a:xfrm>
            <a:off x="3086289" y="2062704"/>
            <a:ext cx="7840662" cy="954107"/>
          </a:xfrm>
          <a:prstGeom prst="rect">
            <a:avLst/>
          </a:prstGeom>
          <a:noFill/>
        </p:spPr>
        <p:txBody>
          <a:bodyPr wrap="square">
            <a:spAutoFit/>
          </a:bodyPr>
          <a:lstStyle/>
          <a:p>
            <a:r>
              <a:rPr lang="fr-FR" sz="1400">
                <a:solidFill>
                  <a:schemeClr val="bg1"/>
                </a:solidFill>
                <a:latin typeface="Daytona" panose="020B0604030500040204" pitchFamily="34" charset="0"/>
              </a:rPr>
              <a:t>Les besoins et attentes d'un tutoré peuvent être variés et spécifiques à chaque individu, mais ils incluent généralement plusieurs aspects essentiels. </a:t>
            </a:r>
          </a:p>
          <a:p>
            <a:endParaRPr lang="fr-FR" sz="1400">
              <a:solidFill>
                <a:schemeClr val="bg1"/>
              </a:solidFill>
              <a:latin typeface="Daytona" panose="020B0604030500040204" pitchFamily="34" charset="0"/>
            </a:endParaRPr>
          </a:p>
          <a:p>
            <a:r>
              <a:rPr lang="fr-FR" sz="1400">
                <a:solidFill>
                  <a:schemeClr val="bg1"/>
                </a:solidFill>
                <a:latin typeface="Daytona" panose="020B0604030500040204" pitchFamily="34" charset="0"/>
              </a:rPr>
              <a:t>Enumérer les principaux besoins et attentes d'un tutoré.</a:t>
            </a:r>
          </a:p>
        </p:txBody>
      </p:sp>
      <p:pic>
        <p:nvPicPr>
          <p:cNvPr id="15" name="Picture 14">
            <a:extLst>
              <a:ext uri="{FF2B5EF4-FFF2-40B4-BE49-F238E27FC236}">
                <a16:creationId xmlns:a16="http://schemas.microsoft.com/office/drawing/2014/main" id="{97084611-777E-DAB9-1DA5-2325CC798976}"/>
              </a:ext>
            </a:extLst>
          </p:cNvPr>
          <p:cNvPicPr>
            <a:picLocks noChangeAspect="1"/>
          </p:cNvPicPr>
          <p:nvPr/>
        </p:nvPicPr>
        <p:blipFill>
          <a:blip r:embed="rId6"/>
          <a:stretch>
            <a:fillRect/>
          </a:stretch>
        </p:blipFill>
        <p:spPr>
          <a:xfrm>
            <a:off x="567616" y="5027361"/>
            <a:ext cx="1175002" cy="1175002"/>
          </a:xfrm>
          <a:prstGeom prst="rect">
            <a:avLst/>
          </a:prstGeom>
        </p:spPr>
      </p:pic>
      <p:sp>
        <p:nvSpPr>
          <p:cNvPr id="5" name="TextBox 4">
            <a:extLst>
              <a:ext uri="{FF2B5EF4-FFF2-40B4-BE49-F238E27FC236}">
                <a16:creationId xmlns:a16="http://schemas.microsoft.com/office/drawing/2014/main" id="{2F3A2733-2DAE-770F-D196-F843C636B0F6}"/>
              </a:ext>
            </a:extLst>
          </p:cNvPr>
          <p:cNvSpPr txBox="1"/>
          <p:nvPr/>
        </p:nvSpPr>
        <p:spPr>
          <a:xfrm>
            <a:off x="3276600" y="3085237"/>
            <a:ext cx="8595360" cy="1754326"/>
          </a:xfrm>
          <a:prstGeom prst="rect">
            <a:avLst/>
          </a:prstGeom>
          <a:noFill/>
          <a:ln w="38100">
            <a:solidFill>
              <a:schemeClr val="bg1"/>
            </a:solidFill>
          </a:ln>
        </p:spPr>
        <p:txBody>
          <a:bodyPr wrap="square" rtlCol="0">
            <a:spAutoFit/>
          </a:bodyPr>
          <a:lstStyle/>
          <a:p>
            <a:r>
              <a:rPr lang="fr-FR">
                <a:solidFill>
                  <a:schemeClr val="bg1"/>
                </a:solidFill>
              </a:rPr>
              <a:t>1.</a:t>
            </a:r>
          </a:p>
          <a:p>
            <a:r>
              <a:rPr lang="fr-FR">
                <a:solidFill>
                  <a:schemeClr val="bg1"/>
                </a:solidFill>
              </a:rPr>
              <a:t>2.</a:t>
            </a:r>
          </a:p>
          <a:p>
            <a:r>
              <a:rPr lang="fr-FR">
                <a:solidFill>
                  <a:schemeClr val="bg1"/>
                </a:solidFill>
              </a:rPr>
              <a:t>3.</a:t>
            </a:r>
          </a:p>
          <a:p>
            <a:r>
              <a:rPr lang="fr-FR">
                <a:solidFill>
                  <a:schemeClr val="bg1"/>
                </a:solidFill>
              </a:rPr>
              <a:t>4.</a:t>
            </a:r>
          </a:p>
          <a:p>
            <a:r>
              <a:rPr lang="fr-FR">
                <a:solidFill>
                  <a:schemeClr val="bg1"/>
                </a:solidFill>
              </a:rPr>
              <a:t>5.</a:t>
            </a:r>
          </a:p>
          <a:p>
            <a:r>
              <a:rPr lang="fr-FR">
                <a:solidFill>
                  <a:schemeClr val="bg1"/>
                </a:solidFill>
              </a:rPr>
              <a:t>…</a:t>
            </a:r>
          </a:p>
        </p:txBody>
      </p:sp>
    </p:spTree>
    <p:extLst>
      <p:ext uri="{BB962C8B-B14F-4D97-AF65-F5344CB8AC3E}">
        <p14:creationId xmlns:p14="http://schemas.microsoft.com/office/powerpoint/2010/main" val="4103353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2</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lang="en-GB" altLang="fr-FR" sz="3200" b="1" err="1">
                <a:solidFill>
                  <a:schemeClr val="bg1"/>
                </a:solidFill>
                <a:latin typeface="Garamond" panose="02020404030301010803" pitchFamily="18" charset="0"/>
              </a:rPr>
              <a:t>Partie</a:t>
            </a:r>
            <a:r>
              <a:rPr lang="en-GB" altLang="fr-FR" sz="3200" b="1">
                <a:solidFill>
                  <a:schemeClr val="bg1"/>
                </a:solidFill>
                <a:latin typeface="Garamond" panose="02020404030301010803" pitchFamily="18" charset="0"/>
              </a:rPr>
              <a:t> 2 Les </a:t>
            </a:r>
            <a:r>
              <a:rPr lang="en-GB" altLang="fr-FR" sz="3200" b="1" err="1">
                <a:solidFill>
                  <a:schemeClr val="bg1"/>
                </a:solidFill>
                <a:latin typeface="Garamond" panose="02020404030301010803" pitchFamily="18" charset="0"/>
              </a:rPr>
              <a:t>besoins</a:t>
            </a:r>
            <a:r>
              <a:rPr lang="en-GB" altLang="fr-FR" sz="3200" b="1">
                <a:solidFill>
                  <a:schemeClr val="bg1"/>
                </a:solidFill>
                <a:latin typeface="Garamond" panose="02020404030301010803" pitchFamily="18" charset="0"/>
              </a:rPr>
              <a:t> et </a:t>
            </a:r>
            <a:r>
              <a:rPr lang="en-GB" altLang="fr-FR" sz="3200" b="1" err="1">
                <a:solidFill>
                  <a:schemeClr val="bg1"/>
                </a:solidFill>
                <a:latin typeface="Garamond" panose="02020404030301010803" pitchFamily="18" charset="0"/>
              </a:rPr>
              <a:t>attentes</a:t>
            </a:r>
            <a:r>
              <a:rPr lang="en-GB" altLang="fr-FR" sz="3200" b="1">
                <a:solidFill>
                  <a:schemeClr val="bg1"/>
                </a:solidFill>
                <a:latin typeface="Garamond" panose="02020404030301010803" pitchFamily="18" charset="0"/>
              </a:rPr>
              <a:t> des </a:t>
            </a:r>
            <a:r>
              <a:rPr lang="en-GB" altLang="fr-FR" sz="3200" b="1" err="1">
                <a:solidFill>
                  <a:schemeClr val="bg1"/>
                </a:solidFill>
                <a:latin typeface="Garamond" panose="02020404030301010803" pitchFamily="18" charset="0"/>
              </a:rPr>
              <a:t>tutoré</a:t>
            </a:r>
            <a:r>
              <a:rPr lang="en-GB" altLang="fr-FR" sz="3200" b="1">
                <a:solidFill>
                  <a:schemeClr val="bg1"/>
                </a:solidFill>
                <a:latin typeface="Garamond" panose="02020404030301010803" pitchFamily="18" charset="0"/>
              </a:rPr>
              <a:t>(e)s</a:t>
            </a:r>
            <a:endPar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12" name="Picture 11" descr="White jigsaw puzzle and one final piece being added">
            <a:extLst>
              <a:ext uri="{FF2B5EF4-FFF2-40B4-BE49-F238E27FC236}">
                <a16:creationId xmlns:a16="http://schemas.microsoft.com/office/drawing/2014/main" id="{7565B34F-914A-534E-34D6-E9421FF074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57" y="2769322"/>
            <a:ext cx="2076521" cy="1375333"/>
          </a:xfrm>
          <a:prstGeom prst="rect">
            <a:avLst/>
          </a:prstGeom>
        </p:spPr>
      </p:pic>
      <p:sp>
        <p:nvSpPr>
          <p:cNvPr id="14" name="TextBox 13">
            <a:extLst>
              <a:ext uri="{FF2B5EF4-FFF2-40B4-BE49-F238E27FC236}">
                <a16:creationId xmlns:a16="http://schemas.microsoft.com/office/drawing/2014/main" id="{C2552E3F-BBF8-E251-CE72-DC6DCE4E467B}"/>
              </a:ext>
            </a:extLst>
          </p:cNvPr>
          <p:cNvSpPr txBox="1"/>
          <p:nvPr/>
        </p:nvSpPr>
        <p:spPr>
          <a:xfrm>
            <a:off x="2315890" y="2062704"/>
            <a:ext cx="8611061" cy="954107"/>
          </a:xfrm>
          <a:prstGeom prst="rect">
            <a:avLst/>
          </a:prstGeom>
          <a:noFill/>
        </p:spPr>
        <p:txBody>
          <a:bodyPr wrap="square">
            <a:spAutoFit/>
          </a:bodyPr>
          <a:lstStyle/>
          <a:p>
            <a:r>
              <a:rPr lang="fr-FR" sz="1400">
                <a:solidFill>
                  <a:schemeClr val="bg1"/>
                </a:solidFill>
                <a:latin typeface="Daytona" panose="020B0604030500040204" pitchFamily="34" charset="0"/>
              </a:rPr>
              <a:t>Les besoins et attentes d'un tutoré peuvent être variés et spécifiques à chaque individu, mais ils incluent généralement plusieurs aspects essentiels. </a:t>
            </a:r>
          </a:p>
          <a:p>
            <a:endParaRPr lang="fr-FR" sz="1400">
              <a:solidFill>
                <a:schemeClr val="bg1"/>
              </a:solidFill>
              <a:latin typeface="Daytona" panose="020B0604030500040204" pitchFamily="34" charset="0"/>
            </a:endParaRPr>
          </a:p>
          <a:p>
            <a:r>
              <a:rPr lang="fr-FR" sz="1400">
                <a:solidFill>
                  <a:schemeClr val="bg1"/>
                </a:solidFill>
                <a:latin typeface="Daytona" panose="020B0604030500040204" pitchFamily="34" charset="0"/>
              </a:rPr>
              <a:t>Enumérer les principaux besoins et attentes d'un tutoré.</a:t>
            </a:r>
          </a:p>
        </p:txBody>
      </p:sp>
      <p:pic>
        <p:nvPicPr>
          <p:cNvPr id="15" name="Picture 14">
            <a:extLst>
              <a:ext uri="{FF2B5EF4-FFF2-40B4-BE49-F238E27FC236}">
                <a16:creationId xmlns:a16="http://schemas.microsoft.com/office/drawing/2014/main" id="{97084611-777E-DAB9-1DA5-2325CC798976}"/>
              </a:ext>
            </a:extLst>
          </p:cNvPr>
          <p:cNvPicPr>
            <a:picLocks noChangeAspect="1"/>
          </p:cNvPicPr>
          <p:nvPr/>
        </p:nvPicPr>
        <p:blipFill>
          <a:blip r:embed="rId6"/>
          <a:stretch>
            <a:fillRect/>
          </a:stretch>
        </p:blipFill>
        <p:spPr>
          <a:xfrm>
            <a:off x="567616" y="5027361"/>
            <a:ext cx="1175002" cy="1175002"/>
          </a:xfrm>
          <a:prstGeom prst="rect">
            <a:avLst/>
          </a:prstGeom>
        </p:spPr>
      </p:pic>
      <p:sp>
        <p:nvSpPr>
          <p:cNvPr id="10" name="TextBox 9">
            <a:extLst>
              <a:ext uri="{FF2B5EF4-FFF2-40B4-BE49-F238E27FC236}">
                <a16:creationId xmlns:a16="http://schemas.microsoft.com/office/drawing/2014/main" id="{1729B678-73D3-A4CD-BD48-F530F5F8D450}"/>
              </a:ext>
            </a:extLst>
          </p:cNvPr>
          <p:cNvSpPr txBox="1"/>
          <p:nvPr/>
        </p:nvSpPr>
        <p:spPr>
          <a:xfrm>
            <a:off x="2632710" y="3368093"/>
            <a:ext cx="8081010" cy="3108543"/>
          </a:xfrm>
          <a:prstGeom prst="rect">
            <a:avLst/>
          </a:prstGeom>
          <a:noFill/>
        </p:spPr>
        <p:txBody>
          <a:bodyPr wrap="square">
            <a:spAutoFit/>
          </a:bodyPr>
          <a:lstStyle/>
          <a:p>
            <a:pPr>
              <a:buFont typeface="+mj-lt"/>
              <a:buAutoNum type="arabicPeriod"/>
            </a:pPr>
            <a:r>
              <a:rPr lang="fr-FR" sz="2800" b="1">
                <a:solidFill>
                  <a:schemeClr val="bg1"/>
                </a:solidFill>
                <a:latin typeface="Daytona" panose="020B0604030500040204" pitchFamily="34" charset="0"/>
              </a:rPr>
              <a:t>Soutien Académique :</a:t>
            </a:r>
          </a:p>
          <a:p>
            <a:pPr>
              <a:buFont typeface="+mj-lt"/>
              <a:buAutoNum type="arabicPeriod"/>
            </a:pPr>
            <a:endParaRPr lang="fr-FR" sz="2800">
              <a:solidFill>
                <a:schemeClr val="bg1"/>
              </a:solidFill>
              <a:latin typeface="Daytona" panose="020B0604030500040204" pitchFamily="34" charset="0"/>
            </a:endParaRPr>
          </a:p>
          <a:p>
            <a:pPr marL="742950" lvl="1" indent="-285750">
              <a:buFont typeface="+mj-lt"/>
              <a:buAutoNum type="arabicPeriod"/>
            </a:pPr>
            <a:r>
              <a:rPr lang="fr-FR" sz="2800">
                <a:solidFill>
                  <a:schemeClr val="bg1"/>
                </a:solidFill>
                <a:latin typeface="Daytona" panose="020B0604030500040204" pitchFamily="34" charset="0"/>
              </a:rPr>
              <a:t>Compréhension des concepts et des matières.</a:t>
            </a:r>
          </a:p>
          <a:p>
            <a:pPr marL="742950" lvl="1" indent="-285750">
              <a:buFont typeface="+mj-lt"/>
              <a:buAutoNum type="arabicPeriod"/>
            </a:pPr>
            <a:endParaRPr lang="fr-FR" sz="2800">
              <a:solidFill>
                <a:schemeClr val="bg1"/>
              </a:solidFill>
              <a:latin typeface="Daytona" panose="020B0604030500040204" pitchFamily="34" charset="0"/>
            </a:endParaRPr>
          </a:p>
          <a:p>
            <a:pPr marL="742950" lvl="1" indent="-285750">
              <a:buFont typeface="+mj-lt"/>
              <a:buAutoNum type="arabicPeriod"/>
            </a:pPr>
            <a:r>
              <a:rPr lang="fr-FR" sz="2800">
                <a:solidFill>
                  <a:schemeClr val="bg1"/>
                </a:solidFill>
                <a:latin typeface="Daytona" panose="020B0604030500040204" pitchFamily="34" charset="0"/>
              </a:rPr>
              <a:t>Aide à la résolution des problèmes et des devoirs.</a:t>
            </a:r>
          </a:p>
        </p:txBody>
      </p:sp>
      <p:sp>
        <p:nvSpPr>
          <p:cNvPr id="11" name="Frame 10">
            <a:extLst>
              <a:ext uri="{FF2B5EF4-FFF2-40B4-BE49-F238E27FC236}">
                <a16:creationId xmlns:a16="http://schemas.microsoft.com/office/drawing/2014/main" id="{382FA726-A72E-27CB-D6A3-9CD799F77578}"/>
              </a:ext>
            </a:extLst>
          </p:cNvPr>
          <p:cNvSpPr/>
          <p:nvPr/>
        </p:nvSpPr>
        <p:spPr>
          <a:xfrm>
            <a:off x="4434839" y="1102588"/>
            <a:ext cx="1508761" cy="756570"/>
          </a:xfrm>
          <a:prstGeom prst="fram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851602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2</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lang="en-GB" altLang="fr-FR" sz="3200" b="1" err="1">
                <a:solidFill>
                  <a:schemeClr val="bg1"/>
                </a:solidFill>
                <a:latin typeface="Garamond" panose="02020404030301010803" pitchFamily="18" charset="0"/>
              </a:rPr>
              <a:t>Partie</a:t>
            </a:r>
            <a:r>
              <a:rPr lang="en-GB" altLang="fr-FR" sz="3200" b="1">
                <a:solidFill>
                  <a:schemeClr val="bg1"/>
                </a:solidFill>
                <a:latin typeface="Garamond" panose="02020404030301010803" pitchFamily="18" charset="0"/>
              </a:rPr>
              <a:t> 2 Les </a:t>
            </a:r>
            <a:r>
              <a:rPr lang="en-GB" altLang="fr-FR" sz="3200" b="1" err="1">
                <a:solidFill>
                  <a:schemeClr val="bg1"/>
                </a:solidFill>
                <a:latin typeface="Garamond" panose="02020404030301010803" pitchFamily="18" charset="0"/>
              </a:rPr>
              <a:t>besoins</a:t>
            </a:r>
            <a:r>
              <a:rPr lang="en-GB" altLang="fr-FR" sz="3200" b="1">
                <a:solidFill>
                  <a:schemeClr val="bg1"/>
                </a:solidFill>
                <a:latin typeface="Garamond" panose="02020404030301010803" pitchFamily="18" charset="0"/>
              </a:rPr>
              <a:t> et </a:t>
            </a:r>
            <a:r>
              <a:rPr lang="en-GB" altLang="fr-FR" sz="3200" b="1" err="1">
                <a:solidFill>
                  <a:schemeClr val="bg1"/>
                </a:solidFill>
                <a:latin typeface="Garamond" panose="02020404030301010803" pitchFamily="18" charset="0"/>
              </a:rPr>
              <a:t>attentes</a:t>
            </a:r>
            <a:r>
              <a:rPr lang="en-GB" altLang="fr-FR" sz="3200" b="1">
                <a:solidFill>
                  <a:schemeClr val="bg1"/>
                </a:solidFill>
                <a:latin typeface="Garamond" panose="02020404030301010803" pitchFamily="18" charset="0"/>
              </a:rPr>
              <a:t> des </a:t>
            </a:r>
            <a:r>
              <a:rPr lang="en-GB" altLang="fr-FR" sz="3200" b="1" err="1">
                <a:solidFill>
                  <a:schemeClr val="bg1"/>
                </a:solidFill>
                <a:latin typeface="Garamond" panose="02020404030301010803" pitchFamily="18" charset="0"/>
              </a:rPr>
              <a:t>tutoré</a:t>
            </a:r>
            <a:r>
              <a:rPr lang="en-GB" altLang="fr-FR" sz="3200" b="1">
                <a:solidFill>
                  <a:schemeClr val="bg1"/>
                </a:solidFill>
                <a:latin typeface="Garamond" panose="02020404030301010803" pitchFamily="18" charset="0"/>
              </a:rPr>
              <a:t>(e)s</a:t>
            </a:r>
            <a:endPar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12" name="Picture 11" descr="White jigsaw puzzle and one final piece being added">
            <a:extLst>
              <a:ext uri="{FF2B5EF4-FFF2-40B4-BE49-F238E27FC236}">
                <a16:creationId xmlns:a16="http://schemas.microsoft.com/office/drawing/2014/main" id="{7565B34F-914A-534E-34D6-E9421FF074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57" y="2769322"/>
            <a:ext cx="2076521" cy="1375333"/>
          </a:xfrm>
          <a:prstGeom prst="rect">
            <a:avLst/>
          </a:prstGeom>
        </p:spPr>
      </p:pic>
      <p:sp>
        <p:nvSpPr>
          <p:cNvPr id="14" name="TextBox 13">
            <a:extLst>
              <a:ext uri="{FF2B5EF4-FFF2-40B4-BE49-F238E27FC236}">
                <a16:creationId xmlns:a16="http://schemas.microsoft.com/office/drawing/2014/main" id="{C2552E3F-BBF8-E251-CE72-DC6DCE4E467B}"/>
              </a:ext>
            </a:extLst>
          </p:cNvPr>
          <p:cNvSpPr txBox="1"/>
          <p:nvPr/>
        </p:nvSpPr>
        <p:spPr>
          <a:xfrm>
            <a:off x="2315890" y="2062704"/>
            <a:ext cx="8611061" cy="954107"/>
          </a:xfrm>
          <a:prstGeom prst="rect">
            <a:avLst/>
          </a:prstGeom>
          <a:noFill/>
        </p:spPr>
        <p:txBody>
          <a:bodyPr wrap="square">
            <a:spAutoFit/>
          </a:bodyPr>
          <a:lstStyle/>
          <a:p>
            <a:r>
              <a:rPr lang="fr-FR" sz="1400">
                <a:solidFill>
                  <a:schemeClr val="bg1"/>
                </a:solidFill>
                <a:latin typeface="Daytona" panose="020B0604030500040204" pitchFamily="34" charset="0"/>
              </a:rPr>
              <a:t>Les besoins et attentes d'un tutoré peuvent être variés et spécifiques à chaque individu, mais ils incluent généralement plusieurs aspects essentiels. </a:t>
            </a:r>
          </a:p>
          <a:p>
            <a:endParaRPr lang="fr-FR" sz="1400">
              <a:solidFill>
                <a:schemeClr val="bg1"/>
              </a:solidFill>
              <a:latin typeface="Daytona" panose="020B0604030500040204" pitchFamily="34" charset="0"/>
            </a:endParaRPr>
          </a:p>
          <a:p>
            <a:r>
              <a:rPr lang="fr-FR" sz="1400">
                <a:solidFill>
                  <a:schemeClr val="bg1"/>
                </a:solidFill>
                <a:latin typeface="Daytona" panose="020B0604030500040204" pitchFamily="34" charset="0"/>
              </a:rPr>
              <a:t>Enumérer les principaux besoins et attentes d'un tutoré.</a:t>
            </a:r>
          </a:p>
        </p:txBody>
      </p:sp>
      <p:pic>
        <p:nvPicPr>
          <p:cNvPr id="15" name="Picture 14">
            <a:extLst>
              <a:ext uri="{FF2B5EF4-FFF2-40B4-BE49-F238E27FC236}">
                <a16:creationId xmlns:a16="http://schemas.microsoft.com/office/drawing/2014/main" id="{97084611-777E-DAB9-1DA5-2325CC798976}"/>
              </a:ext>
            </a:extLst>
          </p:cNvPr>
          <p:cNvPicPr>
            <a:picLocks noChangeAspect="1"/>
          </p:cNvPicPr>
          <p:nvPr/>
        </p:nvPicPr>
        <p:blipFill>
          <a:blip r:embed="rId6"/>
          <a:stretch>
            <a:fillRect/>
          </a:stretch>
        </p:blipFill>
        <p:spPr>
          <a:xfrm>
            <a:off x="567616" y="5027361"/>
            <a:ext cx="1175002" cy="1175002"/>
          </a:xfrm>
          <a:prstGeom prst="rect">
            <a:avLst/>
          </a:prstGeom>
        </p:spPr>
      </p:pic>
      <p:sp>
        <p:nvSpPr>
          <p:cNvPr id="10" name="TextBox 9">
            <a:extLst>
              <a:ext uri="{FF2B5EF4-FFF2-40B4-BE49-F238E27FC236}">
                <a16:creationId xmlns:a16="http://schemas.microsoft.com/office/drawing/2014/main" id="{1729B678-73D3-A4CD-BD48-F530F5F8D450}"/>
              </a:ext>
            </a:extLst>
          </p:cNvPr>
          <p:cNvSpPr txBox="1"/>
          <p:nvPr/>
        </p:nvSpPr>
        <p:spPr>
          <a:xfrm>
            <a:off x="2632710" y="3109013"/>
            <a:ext cx="9284970" cy="3539430"/>
          </a:xfrm>
          <a:prstGeom prst="rect">
            <a:avLst/>
          </a:prstGeom>
          <a:noFill/>
        </p:spPr>
        <p:txBody>
          <a:bodyPr wrap="square">
            <a:spAutoFit/>
          </a:bodyPr>
          <a:lstStyle/>
          <a:p>
            <a:r>
              <a:rPr lang="fr-FR" sz="2800" b="1">
                <a:solidFill>
                  <a:schemeClr val="bg1"/>
                </a:solidFill>
                <a:latin typeface="Daytona" panose="020B0604030500040204" pitchFamily="34" charset="0"/>
              </a:rPr>
              <a:t>2. Développement de Compétences :</a:t>
            </a:r>
          </a:p>
          <a:p>
            <a:endParaRPr lang="fr-FR" sz="2800">
              <a:solidFill>
                <a:schemeClr val="bg1"/>
              </a:solidFill>
              <a:latin typeface="Daytona" panose="020B0604030500040204" pitchFamily="34" charset="0"/>
            </a:endParaRPr>
          </a:p>
          <a:p>
            <a:pPr marL="742950" lvl="1" indent="-285750">
              <a:buFont typeface="+mj-lt"/>
              <a:buAutoNum type="arabicPeriod"/>
            </a:pPr>
            <a:r>
              <a:rPr lang="fr-FR" sz="2800">
                <a:solidFill>
                  <a:schemeClr val="bg1"/>
                </a:solidFill>
                <a:latin typeface="Daytona" panose="020B0604030500040204" pitchFamily="34" charset="0"/>
              </a:rPr>
              <a:t>Acquisition de compétences pratiques et techniques spécifiques au domaine d'études.</a:t>
            </a:r>
          </a:p>
          <a:p>
            <a:pPr marL="742950" lvl="1" indent="-285750">
              <a:buFont typeface="+mj-lt"/>
              <a:buAutoNum type="arabicPeriod"/>
            </a:pPr>
            <a:endParaRPr lang="fr-FR" sz="2800">
              <a:solidFill>
                <a:schemeClr val="bg1"/>
              </a:solidFill>
              <a:latin typeface="Daytona" panose="020B0604030500040204" pitchFamily="34" charset="0"/>
            </a:endParaRPr>
          </a:p>
          <a:p>
            <a:pPr marL="742950" lvl="1" indent="-285750">
              <a:buFont typeface="+mj-lt"/>
              <a:buAutoNum type="arabicPeriod"/>
            </a:pPr>
            <a:r>
              <a:rPr lang="fr-FR" sz="2800">
                <a:solidFill>
                  <a:schemeClr val="bg1"/>
                </a:solidFill>
                <a:latin typeface="Daytona" panose="020B0604030500040204" pitchFamily="34" charset="0"/>
              </a:rPr>
              <a:t>Développement de compétences générales comme la gestion du temps, les techniques de révision, et la prise de notes.</a:t>
            </a:r>
          </a:p>
        </p:txBody>
      </p:sp>
      <p:sp>
        <p:nvSpPr>
          <p:cNvPr id="5" name="Frame 4">
            <a:extLst>
              <a:ext uri="{FF2B5EF4-FFF2-40B4-BE49-F238E27FC236}">
                <a16:creationId xmlns:a16="http://schemas.microsoft.com/office/drawing/2014/main" id="{3C34F64F-84B3-E4CA-9232-2582EB2F8C5A}"/>
              </a:ext>
            </a:extLst>
          </p:cNvPr>
          <p:cNvSpPr/>
          <p:nvPr/>
        </p:nvSpPr>
        <p:spPr>
          <a:xfrm>
            <a:off x="4434839" y="1102588"/>
            <a:ext cx="1508761" cy="756570"/>
          </a:xfrm>
          <a:prstGeom prst="fram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740277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2</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lang="en-GB" altLang="fr-FR" sz="3200" b="1" err="1">
                <a:solidFill>
                  <a:schemeClr val="bg1"/>
                </a:solidFill>
                <a:latin typeface="Garamond" panose="02020404030301010803" pitchFamily="18" charset="0"/>
              </a:rPr>
              <a:t>Partie</a:t>
            </a:r>
            <a:r>
              <a:rPr lang="en-GB" altLang="fr-FR" sz="3200" b="1">
                <a:solidFill>
                  <a:schemeClr val="bg1"/>
                </a:solidFill>
                <a:latin typeface="Garamond" panose="02020404030301010803" pitchFamily="18" charset="0"/>
              </a:rPr>
              <a:t> 2 Les </a:t>
            </a:r>
            <a:r>
              <a:rPr lang="en-GB" altLang="fr-FR" sz="3200" b="1" err="1">
                <a:solidFill>
                  <a:schemeClr val="bg1"/>
                </a:solidFill>
                <a:latin typeface="Garamond" panose="02020404030301010803" pitchFamily="18" charset="0"/>
              </a:rPr>
              <a:t>besoins</a:t>
            </a:r>
            <a:r>
              <a:rPr lang="en-GB" altLang="fr-FR" sz="3200" b="1">
                <a:solidFill>
                  <a:schemeClr val="bg1"/>
                </a:solidFill>
                <a:latin typeface="Garamond" panose="02020404030301010803" pitchFamily="18" charset="0"/>
              </a:rPr>
              <a:t> et </a:t>
            </a:r>
            <a:r>
              <a:rPr lang="en-GB" altLang="fr-FR" sz="3200" b="1" err="1">
                <a:solidFill>
                  <a:schemeClr val="bg1"/>
                </a:solidFill>
                <a:latin typeface="Garamond" panose="02020404030301010803" pitchFamily="18" charset="0"/>
              </a:rPr>
              <a:t>attentes</a:t>
            </a:r>
            <a:r>
              <a:rPr lang="en-GB" altLang="fr-FR" sz="3200" b="1">
                <a:solidFill>
                  <a:schemeClr val="bg1"/>
                </a:solidFill>
                <a:latin typeface="Garamond" panose="02020404030301010803" pitchFamily="18" charset="0"/>
              </a:rPr>
              <a:t> des </a:t>
            </a:r>
            <a:r>
              <a:rPr lang="en-GB" altLang="fr-FR" sz="3200" b="1" err="1">
                <a:solidFill>
                  <a:schemeClr val="bg1"/>
                </a:solidFill>
                <a:latin typeface="Garamond" panose="02020404030301010803" pitchFamily="18" charset="0"/>
              </a:rPr>
              <a:t>tutoré</a:t>
            </a:r>
            <a:r>
              <a:rPr lang="en-GB" altLang="fr-FR" sz="3200" b="1">
                <a:solidFill>
                  <a:schemeClr val="bg1"/>
                </a:solidFill>
                <a:latin typeface="Garamond" panose="02020404030301010803" pitchFamily="18" charset="0"/>
              </a:rPr>
              <a:t>(e)s</a:t>
            </a:r>
            <a:endPar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12" name="Picture 11" descr="White jigsaw puzzle and one final piece being added">
            <a:extLst>
              <a:ext uri="{FF2B5EF4-FFF2-40B4-BE49-F238E27FC236}">
                <a16:creationId xmlns:a16="http://schemas.microsoft.com/office/drawing/2014/main" id="{7565B34F-914A-534E-34D6-E9421FF074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57" y="2769322"/>
            <a:ext cx="2076521" cy="1375333"/>
          </a:xfrm>
          <a:prstGeom prst="rect">
            <a:avLst/>
          </a:prstGeom>
        </p:spPr>
      </p:pic>
      <p:sp>
        <p:nvSpPr>
          <p:cNvPr id="14" name="TextBox 13">
            <a:extLst>
              <a:ext uri="{FF2B5EF4-FFF2-40B4-BE49-F238E27FC236}">
                <a16:creationId xmlns:a16="http://schemas.microsoft.com/office/drawing/2014/main" id="{C2552E3F-BBF8-E251-CE72-DC6DCE4E467B}"/>
              </a:ext>
            </a:extLst>
          </p:cNvPr>
          <p:cNvSpPr txBox="1"/>
          <p:nvPr/>
        </p:nvSpPr>
        <p:spPr>
          <a:xfrm>
            <a:off x="2315890" y="2062704"/>
            <a:ext cx="8611061" cy="954107"/>
          </a:xfrm>
          <a:prstGeom prst="rect">
            <a:avLst/>
          </a:prstGeom>
          <a:noFill/>
        </p:spPr>
        <p:txBody>
          <a:bodyPr wrap="square">
            <a:spAutoFit/>
          </a:bodyPr>
          <a:lstStyle/>
          <a:p>
            <a:r>
              <a:rPr lang="fr-FR" sz="1400">
                <a:solidFill>
                  <a:schemeClr val="bg1"/>
                </a:solidFill>
                <a:latin typeface="Daytona" panose="020B0604030500040204" pitchFamily="34" charset="0"/>
              </a:rPr>
              <a:t>Les besoins et attentes d'un tutoré peuvent être variés et spécifiques à chaque individu, mais ils incluent généralement plusieurs aspects essentiels. </a:t>
            </a:r>
          </a:p>
          <a:p>
            <a:endParaRPr lang="fr-FR" sz="1400">
              <a:solidFill>
                <a:schemeClr val="bg1"/>
              </a:solidFill>
              <a:latin typeface="Daytona" panose="020B0604030500040204" pitchFamily="34" charset="0"/>
            </a:endParaRPr>
          </a:p>
          <a:p>
            <a:r>
              <a:rPr lang="fr-FR" sz="1400">
                <a:solidFill>
                  <a:schemeClr val="bg1"/>
                </a:solidFill>
                <a:latin typeface="Daytona" panose="020B0604030500040204" pitchFamily="34" charset="0"/>
              </a:rPr>
              <a:t>Enumérer les principaux besoins et attentes d'un tutoré.</a:t>
            </a:r>
          </a:p>
        </p:txBody>
      </p:sp>
      <p:pic>
        <p:nvPicPr>
          <p:cNvPr id="15" name="Picture 14">
            <a:extLst>
              <a:ext uri="{FF2B5EF4-FFF2-40B4-BE49-F238E27FC236}">
                <a16:creationId xmlns:a16="http://schemas.microsoft.com/office/drawing/2014/main" id="{97084611-777E-DAB9-1DA5-2325CC798976}"/>
              </a:ext>
            </a:extLst>
          </p:cNvPr>
          <p:cNvPicPr>
            <a:picLocks noChangeAspect="1"/>
          </p:cNvPicPr>
          <p:nvPr/>
        </p:nvPicPr>
        <p:blipFill>
          <a:blip r:embed="rId6"/>
          <a:stretch>
            <a:fillRect/>
          </a:stretch>
        </p:blipFill>
        <p:spPr>
          <a:xfrm>
            <a:off x="567616" y="5027361"/>
            <a:ext cx="1175002" cy="1175002"/>
          </a:xfrm>
          <a:prstGeom prst="rect">
            <a:avLst/>
          </a:prstGeom>
        </p:spPr>
      </p:pic>
      <p:sp>
        <p:nvSpPr>
          <p:cNvPr id="6" name="TextBox 5">
            <a:extLst>
              <a:ext uri="{FF2B5EF4-FFF2-40B4-BE49-F238E27FC236}">
                <a16:creationId xmlns:a16="http://schemas.microsoft.com/office/drawing/2014/main" id="{1C36B003-DA1D-D1D9-033F-2689C033EF8E}"/>
              </a:ext>
            </a:extLst>
          </p:cNvPr>
          <p:cNvSpPr txBox="1"/>
          <p:nvPr/>
        </p:nvSpPr>
        <p:spPr>
          <a:xfrm>
            <a:off x="2800349" y="3220357"/>
            <a:ext cx="8126601" cy="3108543"/>
          </a:xfrm>
          <a:prstGeom prst="rect">
            <a:avLst/>
          </a:prstGeom>
          <a:noFill/>
        </p:spPr>
        <p:txBody>
          <a:bodyPr wrap="square">
            <a:spAutoFit/>
          </a:bodyPr>
          <a:lstStyle/>
          <a:p>
            <a:r>
              <a:rPr lang="fr-FR" sz="2800" b="1">
                <a:solidFill>
                  <a:schemeClr val="bg1"/>
                </a:solidFill>
                <a:latin typeface="Daytona" panose="020B0604030500040204" pitchFamily="34" charset="0"/>
              </a:rPr>
              <a:t>3. Orientation et Guidance :</a:t>
            </a:r>
          </a:p>
          <a:p>
            <a:endParaRPr lang="fr-FR" sz="2800">
              <a:solidFill>
                <a:schemeClr val="bg1"/>
              </a:solidFill>
              <a:latin typeface="Daytona" panose="020B0604030500040204" pitchFamily="34" charset="0"/>
            </a:endParaRPr>
          </a:p>
          <a:p>
            <a:pPr marL="742950" lvl="1" indent="-285750">
              <a:buFont typeface="+mj-lt"/>
              <a:buAutoNum type="arabicPeriod"/>
            </a:pPr>
            <a:r>
              <a:rPr lang="fr-FR" sz="2800">
                <a:solidFill>
                  <a:schemeClr val="bg1"/>
                </a:solidFill>
                <a:latin typeface="Daytona" panose="020B0604030500040204" pitchFamily="34" charset="0"/>
              </a:rPr>
              <a:t>Conseils sur le parcours académique et professionnel.</a:t>
            </a:r>
          </a:p>
          <a:p>
            <a:pPr marL="742950" lvl="1" indent="-285750">
              <a:buFont typeface="+mj-lt"/>
              <a:buAutoNum type="arabicPeriod"/>
            </a:pPr>
            <a:endParaRPr lang="fr-FR" sz="2800">
              <a:solidFill>
                <a:schemeClr val="bg1"/>
              </a:solidFill>
              <a:latin typeface="Daytona" panose="020B0604030500040204" pitchFamily="34" charset="0"/>
            </a:endParaRPr>
          </a:p>
          <a:p>
            <a:pPr marL="742950" lvl="1" indent="-285750">
              <a:buFont typeface="+mj-lt"/>
              <a:buAutoNum type="arabicPeriod"/>
            </a:pPr>
            <a:r>
              <a:rPr lang="fr-FR" sz="2800">
                <a:solidFill>
                  <a:schemeClr val="bg1"/>
                </a:solidFill>
                <a:latin typeface="Daytona" panose="020B0604030500040204" pitchFamily="34" charset="0"/>
              </a:rPr>
              <a:t>Orientation sur les choix de cours, de carrières et d'options académiques.</a:t>
            </a:r>
          </a:p>
        </p:txBody>
      </p:sp>
      <p:sp>
        <p:nvSpPr>
          <p:cNvPr id="11" name="Frame 10">
            <a:extLst>
              <a:ext uri="{FF2B5EF4-FFF2-40B4-BE49-F238E27FC236}">
                <a16:creationId xmlns:a16="http://schemas.microsoft.com/office/drawing/2014/main" id="{AC89A48C-CD7C-8793-10E9-7A14AC45A9F4}"/>
              </a:ext>
            </a:extLst>
          </p:cNvPr>
          <p:cNvSpPr/>
          <p:nvPr/>
        </p:nvSpPr>
        <p:spPr>
          <a:xfrm>
            <a:off x="4434839" y="1102588"/>
            <a:ext cx="1508761" cy="756570"/>
          </a:xfrm>
          <a:prstGeom prst="fram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6951345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2</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lang="en-GB" altLang="fr-FR" sz="3200" b="1" err="1">
                <a:solidFill>
                  <a:schemeClr val="bg1"/>
                </a:solidFill>
                <a:latin typeface="Garamond" panose="02020404030301010803" pitchFamily="18" charset="0"/>
              </a:rPr>
              <a:t>Partie</a:t>
            </a:r>
            <a:r>
              <a:rPr lang="en-GB" altLang="fr-FR" sz="3200" b="1">
                <a:solidFill>
                  <a:schemeClr val="bg1"/>
                </a:solidFill>
                <a:latin typeface="Garamond" panose="02020404030301010803" pitchFamily="18" charset="0"/>
              </a:rPr>
              <a:t> 2 Les </a:t>
            </a:r>
            <a:r>
              <a:rPr lang="en-GB" altLang="fr-FR" sz="3200" b="1" err="1">
                <a:solidFill>
                  <a:schemeClr val="bg1"/>
                </a:solidFill>
                <a:latin typeface="Garamond" panose="02020404030301010803" pitchFamily="18" charset="0"/>
              </a:rPr>
              <a:t>besoins</a:t>
            </a:r>
            <a:r>
              <a:rPr lang="en-GB" altLang="fr-FR" sz="3200" b="1">
                <a:solidFill>
                  <a:schemeClr val="bg1"/>
                </a:solidFill>
                <a:latin typeface="Garamond" panose="02020404030301010803" pitchFamily="18" charset="0"/>
              </a:rPr>
              <a:t> et </a:t>
            </a:r>
            <a:r>
              <a:rPr lang="en-GB" altLang="fr-FR" sz="3200" b="1" err="1">
                <a:solidFill>
                  <a:schemeClr val="bg1"/>
                </a:solidFill>
                <a:latin typeface="Garamond" panose="02020404030301010803" pitchFamily="18" charset="0"/>
              </a:rPr>
              <a:t>attentes</a:t>
            </a:r>
            <a:r>
              <a:rPr lang="en-GB" altLang="fr-FR" sz="3200" b="1">
                <a:solidFill>
                  <a:schemeClr val="bg1"/>
                </a:solidFill>
                <a:latin typeface="Garamond" panose="02020404030301010803" pitchFamily="18" charset="0"/>
              </a:rPr>
              <a:t> des </a:t>
            </a:r>
            <a:r>
              <a:rPr lang="en-GB" altLang="fr-FR" sz="3200" b="1" err="1">
                <a:solidFill>
                  <a:schemeClr val="bg1"/>
                </a:solidFill>
                <a:latin typeface="Garamond" panose="02020404030301010803" pitchFamily="18" charset="0"/>
              </a:rPr>
              <a:t>tutoré</a:t>
            </a:r>
            <a:r>
              <a:rPr lang="en-GB" altLang="fr-FR" sz="3200" b="1">
                <a:solidFill>
                  <a:schemeClr val="bg1"/>
                </a:solidFill>
                <a:latin typeface="Garamond" panose="02020404030301010803" pitchFamily="18" charset="0"/>
              </a:rPr>
              <a:t>(e)s</a:t>
            </a:r>
            <a:endPar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12" name="Picture 11" descr="White jigsaw puzzle and one final piece being added">
            <a:extLst>
              <a:ext uri="{FF2B5EF4-FFF2-40B4-BE49-F238E27FC236}">
                <a16:creationId xmlns:a16="http://schemas.microsoft.com/office/drawing/2014/main" id="{7565B34F-914A-534E-34D6-E9421FF074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57" y="2769322"/>
            <a:ext cx="2076521" cy="1375333"/>
          </a:xfrm>
          <a:prstGeom prst="rect">
            <a:avLst/>
          </a:prstGeom>
        </p:spPr>
      </p:pic>
      <p:sp>
        <p:nvSpPr>
          <p:cNvPr id="14" name="TextBox 13">
            <a:extLst>
              <a:ext uri="{FF2B5EF4-FFF2-40B4-BE49-F238E27FC236}">
                <a16:creationId xmlns:a16="http://schemas.microsoft.com/office/drawing/2014/main" id="{C2552E3F-BBF8-E251-CE72-DC6DCE4E467B}"/>
              </a:ext>
            </a:extLst>
          </p:cNvPr>
          <p:cNvSpPr txBox="1"/>
          <p:nvPr/>
        </p:nvSpPr>
        <p:spPr>
          <a:xfrm>
            <a:off x="2315890" y="2062704"/>
            <a:ext cx="8611061" cy="954107"/>
          </a:xfrm>
          <a:prstGeom prst="rect">
            <a:avLst/>
          </a:prstGeom>
          <a:noFill/>
        </p:spPr>
        <p:txBody>
          <a:bodyPr wrap="square">
            <a:spAutoFit/>
          </a:bodyPr>
          <a:lstStyle/>
          <a:p>
            <a:r>
              <a:rPr lang="fr-FR" sz="1400">
                <a:solidFill>
                  <a:schemeClr val="bg1"/>
                </a:solidFill>
                <a:latin typeface="Daytona" panose="020B0604030500040204" pitchFamily="34" charset="0"/>
              </a:rPr>
              <a:t>Les besoins et attentes d'un tutoré peuvent être variés et spécifiques à chaque individu, mais ils incluent généralement plusieurs aspects essentiels. </a:t>
            </a:r>
          </a:p>
          <a:p>
            <a:endParaRPr lang="fr-FR" sz="1400">
              <a:solidFill>
                <a:schemeClr val="bg1"/>
              </a:solidFill>
              <a:latin typeface="Daytona" panose="020B0604030500040204" pitchFamily="34" charset="0"/>
            </a:endParaRPr>
          </a:p>
          <a:p>
            <a:r>
              <a:rPr lang="fr-FR" sz="1400">
                <a:solidFill>
                  <a:schemeClr val="bg1"/>
                </a:solidFill>
                <a:latin typeface="Daytona" panose="020B0604030500040204" pitchFamily="34" charset="0"/>
              </a:rPr>
              <a:t>Enumérer les principaux besoins et attentes d'un tutoré.</a:t>
            </a:r>
          </a:p>
        </p:txBody>
      </p:sp>
      <p:pic>
        <p:nvPicPr>
          <p:cNvPr id="15" name="Picture 14">
            <a:extLst>
              <a:ext uri="{FF2B5EF4-FFF2-40B4-BE49-F238E27FC236}">
                <a16:creationId xmlns:a16="http://schemas.microsoft.com/office/drawing/2014/main" id="{97084611-777E-DAB9-1DA5-2325CC798976}"/>
              </a:ext>
            </a:extLst>
          </p:cNvPr>
          <p:cNvPicPr>
            <a:picLocks noChangeAspect="1"/>
          </p:cNvPicPr>
          <p:nvPr/>
        </p:nvPicPr>
        <p:blipFill>
          <a:blip r:embed="rId6"/>
          <a:stretch>
            <a:fillRect/>
          </a:stretch>
        </p:blipFill>
        <p:spPr>
          <a:xfrm>
            <a:off x="567616" y="5027361"/>
            <a:ext cx="1175002" cy="1175002"/>
          </a:xfrm>
          <a:prstGeom prst="rect">
            <a:avLst/>
          </a:prstGeom>
        </p:spPr>
      </p:pic>
      <p:sp>
        <p:nvSpPr>
          <p:cNvPr id="6" name="TextBox 5">
            <a:extLst>
              <a:ext uri="{FF2B5EF4-FFF2-40B4-BE49-F238E27FC236}">
                <a16:creationId xmlns:a16="http://schemas.microsoft.com/office/drawing/2014/main" id="{1C36B003-DA1D-D1D9-033F-2689C033EF8E}"/>
              </a:ext>
            </a:extLst>
          </p:cNvPr>
          <p:cNvSpPr txBox="1"/>
          <p:nvPr/>
        </p:nvSpPr>
        <p:spPr>
          <a:xfrm>
            <a:off x="2800349" y="3220357"/>
            <a:ext cx="8126601" cy="2677656"/>
          </a:xfrm>
          <a:prstGeom prst="rect">
            <a:avLst/>
          </a:prstGeom>
          <a:noFill/>
        </p:spPr>
        <p:txBody>
          <a:bodyPr wrap="square">
            <a:spAutoFit/>
          </a:bodyPr>
          <a:lstStyle/>
          <a:p>
            <a:r>
              <a:rPr lang="fr-FR" sz="2800" b="1">
                <a:solidFill>
                  <a:schemeClr val="bg1"/>
                </a:solidFill>
                <a:latin typeface="Daytona" panose="020B0604030500040204" pitchFamily="34" charset="0"/>
              </a:rPr>
              <a:t>4. Soutien Moral et Emotionnel :</a:t>
            </a:r>
          </a:p>
          <a:p>
            <a:endParaRPr lang="fr-FR" sz="2800">
              <a:solidFill>
                <a:schemeClr val="bg1"/>
              </a:solidFill>
              <a:latin typeface="Daytona" panose="020B0604030500040204" pitchFamily="34" charset="0"/>
            </a:endParaRPr>
          </a:p>
          <a:p>
            <a:pPr marL="742950" lvl="1" indent="-285750">
              <a:buFont typeface="+mj-lt"/>
              <a:buAutoNum type="arabicPeriod"/>
            </a:pPr>
            <a:r>
              <a:rPr lang="fr-FR" sz="2800">
                <a:solidFill>
                  <a:schemeClr val="bg1"/>
                </a:solidFill>
                <a:latin typeface="Daytona" panose="020B0604030500040204" pitchFamily="34" charset="0"/>
              </a:rPr>
              <a:t>Encouragement et motivation.</a:t>
            </a:r>
          </a:p>
          <a:p>
            <a:pPr marL="742950" lvl="1" indent="-285750">
              <a:buFont typeface="+mj-lt"/>
              <a:buAutoNum type="arabicPeriod"/>
            </a:pPr>
            <a:endParaRPr lang="fr-FR" sz="2800">
              <a:solidFill>
                <a:schemeClr val="bg1"/>
              </a:solidFill>
              <a:latin typeface="Daytona" panose="020B0604030500040204" pitchFamily="34" charset="0"/>
            </a:endParaRPr>
          </a:p>
          <a:p>
            <a:pPr marL="742950" lvl="1" indent="-285750">
              <a:buFont typeface="+mj-lt"/>
              <a:buAutoNum type="arabicPeriod"/>
            </a:pPr>
            <a:r>
              <a:rPr lang="fr-FR" sz="2800">
                <a:solidFill>
                  <a:schemeClr val="bg1"/>
                </a:solidFill>
                <a:latin typeface="Daytona" panose="020B0604030500040204" pitchFamily="34" charset="0"/>
              </a:rPr>
              <a:t>Aide à surmonter le stress et l'anxiété liés aux études.</a:t>
            </a:r>
          </a:p>
        </p:txBody>
      </p:sp>
      <p:sp>
        <p:nvSpPr>
          <p:cNvPr id="5" name="Frame 4">
            <a:extLst>
              <a:ext uri="{FF2B5EF4-FFF2-40B4-BE49-F238E27FC236}">
                <a16:creationId xmlns:a16="http://schemas.microsoft.com/office/drawing/2014/main" id="{B3DC0241-3156-14F1-2803-112262003A49}"/>
              </a:ext>
            </a:extLst>
          </p:cNvPr>
          <p:cNvSpPr/>
          <p:nvPr/>
        </p:nvSpPr>
        <p:spPr>
          <a:xfrm>
            <a:off x="4434839" y="1102588"/>
            <a:ext cx="1508761" cy="756570"/>
          </a:xfrm>
          <a:prstGeom prst="fram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100151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a:extLst>
              <a:ext uri="{FF2B5EF4-FFF2-40B4-BE49-F238E27FC236}">
                <a16:creationId xmlns:a16="http://schemas.microsoft.com/office/drawing/2014/main" id="{94B861EA-272A-967B-9C6F-BA1442E3FE52}"/>
              </a:ext>
            </a:extLst>
          </p:cNvPr>
          <p:cNvSpPr>
            <a:spLocks noChangeArrowheads="1"/>
          </p:cNvSpPr>
          <p:nvPr/>
        </p:nvSpPr>
        <p:spPr bwMode="auto">
          <a:xfrm>
            <a:off x="2315890" y="642034"/>
            <a:ext cx="9876110" cy="6215965"/>
          </a:xfrm>
          <a:prstGeom prst="rect">
            <a:avLst/>
          </a:prstGeom>
          <a:solidFill>
            <a:srgbClr val="FA3262">
              <a:alpha val="83136"/>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GB" altLang="fr-FR"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12677" name="Text Box 5">
            <a:extLst>
              <a:ext uri="{FF2B5EF4-FFF2-40B4-BE49-F238E27FC236}">
                <a16:creationId xmlns:a16="http://schemas.microsoft.com/office/drawing/2014/main" id="{7508DA34-27AC-E477-CE8F-FC525F1A831A}"/>
              </a:ext>
            </a:extLst>
          </p:cNvPr>
          <p:cNvSpPr txBox="1">
            <a:spLocks noChangeArrowheads="1"/>
          </p:cNvSpPr>
          <p:nvPr/>
        </p:nvSpPr>
        <p:spPr bwMode="auto">
          <a:xfrm>
            <a:off x="2315891" y="627748"/>
            <a:ext cx="98761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lnSpc>
                <a:spcPct val="100000"/>
              </a:lnSpc>
              <a:spcBef>
                <a:spcPct val="50000"/>
              </a:spcBef>
              <a:spcAft>
                <a:spcPct val="0"/>
              </a:spcAft>
              <a:buClrTx/>
              <a:buSzTx/>
              <a:buFontTx/>
              <a:buNone/>
              <a:tabLst/>
              <a:defRPr/>
            </a:pPr>
            <a:r>
              <a:rPr kumimoji="0" lang="en-GB" altLang="fr-FR" sz="32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ORGANISATION</a:t>
            </a: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837891" y="1366510"/>
            <a:ext cx="8281988"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2400" b="1" i="0" u="none" strike="noStrike" kern="1200" cap="none" spc="0" normalizeH="0" baseline="0" noProof="0">
                <a:ln>
                  <a:noFill/>
                </a:ln>
                <a:solidFill>
                  <a:prstClr val="white"/>
                </a:solidFill>
                <a:effectLst/>
                <a:uLnTx/>
                <a:uFillTx/>
                <a:latin typeface="Garamond" panose="02020404030301010803" pitchFamily="18" charset="0"/>
              </a:rPr>
              <a:t>Durée : 14 </a:t>
            </a:r>
            <a:r>
              <a:rPr kumimoji="0" lang="en-GB" altLang="fr-FR" sz="2400" b="1" i="0" u="none" strike="noStrike" kern="1200" cap="none" spc="0" normalizeH="0" baseline="0" noProof="0" err="1">
                <a:ln>
                  <a:noFill/>
                </a:ln>
                <a:solidFill>
                  <a:prstClr val="white"/>
                </a:solidFill>
                <a:effectLst/>
                <a:uLnTx/>
                <a:uFillTx/>
                <a:latin typeface="Garamond" panose="02020404030301010803" pitchFamily="18" charset="0"/>
              </a:rPr>
              <a:t>heures</a:t>
            </a:r>
            <a:r>
              <a:rPr kumimoji="0" lang="en-GB" altLang="fr-FR" sz="2400" b="1" i="0" u="none" strike="noStrike" kern="1200" cap="none" spc="0" normalizeH="0" baseline="0" noProof="0">
                <a:ln>
                  <a:noFill/>
                </a:ln>
                <a:solidFill>
                  <a:prstClr val="white"/>
                </a:solidFill>
                <a:effectLst/>
                <a:uLnTx/>
                <a:uFillTx/>
                <a:latin typeface="Garamond" panose="02020404030301010803" pitchFamily="18" charset="0"/>
              </a:rPr>
              <a:t> </a:t>
            </a:r>
            <a:r>
              <a:rPr kumimoji="0" lang="en-GB" altLang="fr-FR" sz="2400" b="1" i="0" u="none" strike="noStrike" kern="1200" cap="none" spc="0" normalizeH="0" baseline="0" noProof="0" err="1">
                <a:ln>
                  <a:noFill/>
                </a:ln>
                <a:solidFill>
                  <a:prstClr val="white"/>
                </a:solidFill>
                <a:effectLst/>
                <a:uLnTx/>
                <a:uFillTx/>
                <a:latin typeface="Garamond" panose="02020404030301010803" pitchFamily="18" charset="0"/>
              </a:rPr>
              <a:t>en</a:t>
            </a:r>
            <a:r>
              <a:rPr kumimoji="0" lang="en-GB" altLang="fr-FR" sz="2400" b="1" i="0" u="none" strike="noStrike" kern="1200" cap="none" spc="0" normalizeH="0" baseline="0" noProof="0">
                <a:ln>
                  <a:noFill/>
                </a:ln>
                <a:solidFill>
                  <a:prstClr val="white"/>
                </a:solidFill>
                <a:effectLst/>
                <a:uLnTx/>
                <a:uFillTx/>
                <a:latin typeface="Garamond" panose="02020404030301010803" pitchFamily="18" charset="0"/>
              </a:rPr>
              <a:t> 4 sessions de 3,5 </a:t>
            </a:r>
            <a:r>
              <a:rPr kumimoji="0" lang="en-GB" altLang="fr-FR" sz="2400" b="1" i="0" u="none" strike="noStrike" kern="1200" cap="none" spc="0" normalizeH="0" baseline="0" noProof="0" err="1">
                <a:ln>
                  <a:noFill/>
                </a:ln>
                <a:solidFill>
                  <a:prstClr val="white"/>
                </a:solidFill>
                <a:effectLst/>
                <a:uLnTx/>
                <a:uFillTx/>
                <a:latin typeface="Garamond" panose="02020404030301010803" pitchFamily="18" charset="0"/>
              </a:rPr>
              <a:t>heures</a:t>
            </a:r>
            <a:endParaRPr kumimoji="0" lang="en-GB" altLang="fr-FR" sz="2400" b="1" i="0" u="none" strike="noStrike" kern="1200" cap="none" spc="0" normalizeH="0" baseline="0" noProof="0">
              <a:ln>
                <a:noFill/>
              </a:ln>
              <a:solidFill>
                <a:prstClr val="white"/>
              </a:solidFill>
              <a:effectLst/>
              <a:uLnTx/>
              <a:uFillTx/>
              <a:latin typeface="Garamond" panose="02020404030301010803" pitchFamily="18" charset="0"/>
            </a:endParaRPr>
          </a:p>
          <a:p>
            <a:pPr marL="0" marR="0" lvl="0" indent="0" defTabSz="457200" rtl="0" eaLnBrk="0" fontAlgn="base" latinLnBrk="0" hangingPunct="0">
              <a:spcBef>
                <a:spcPct val="50000"/>
              </a:spcBef>
              <a:spcAft>
                <a:spcPct val="0"/>
              </a:spcAft>
              <a:buClrTx/>
              <a:buSzTx/>
              <a:buFontTx/>
              <a:buNone/>
              <a:tabLst/>
              <a:defRPr/>
            </a:pPr>
            <a:r>
              <a:rPr lang="en-GB" altLang="fr-FR" sz="2400" b="1" err="1">
                <a:solidFill>
                  <a:prstClr val="white"/>
                </a:solidFill>
                <a:latin typeface="Garamond" panose="02020404030301010803" pitchFamily="18" charset="0"/>
              </a:rPr>
              <a:t>Horaires</a:t>
            </a:r>
            <a:r>
              <a:rPr lang="en-GB" altLang="fr-FR" sz="2400" b="1">
                <a:solidFill>
                  <a:prstClr val="white"/>
                </a:solidFill>
                <a:latin typeface="Garamond" panose="02020404030301010803" pitchFamily="18" charset="0"/>
              </a:rPr>
              <a:t> : 09h00 à 12h30 et 13h30 à 17h00</a:t>
            </a:r>
          </a:p>
          <a:p>
            <a:pPr marL="0" marR="0" lvl="0" indent="0" defTabSz="457200" rtl="0" eaLnBrk="0" fontAlgn="base" latinLnBrk="0" hangingPunct="0">
              <a:spcBef>
                <a:spcPct val="50000"/>
              </a:spcBef>
              <a:spcAft>
                <a:spcPct val="0"/>
              </a:spcAft>
              <a:buClrTx/>
              <a:buSzTx/>
              <a:buFontTx/>
              <a:buNone/>
              <a:tabLst/>
              <a:defRPr/>
            </a:pPr>
            <a:r>
              <a:rPr lang="en-GB" altLang="fr-FR" sz="2400" b="1">
                <a:solidFill>
                  <a:prstClr val="white"/>
                </a:solidFill>
                <a:latin typeface="Garamond" panose="02020404030301010803" pitchFamily="18" charset="0"/>
              </a:rPr>
              <a:t>Pause(s) : milieu de matinée et milieu </a:t>
            </a:r>
            <a:r>
              <a:rPr lang="en-GB" altLang="fr-FR" sz="2400" b="1" err="1">
                <a:solidFill>
                  <a:prstClr val="white"/>
                </a:solidFill>
                <a:latin typeface="Garamond" panose="02020404030301010803" pitchFamily="18" charset="0"/>
              </a:rPr>
              <a:t>d’après</a:t>
            </a:r>
            <a:r>
              <a:rPr lang="en-GB" altLang="fr-FR" sz="2400" b="1">
                <a:solidFill>
                  <a:prstClr val="white"/>
                </a:solidFill>
                <a:latin typeface="Garamond" panose="02020404030301010803" pitchFamily="18" charset="0"/>
              </a:rPr>
              <a:t>-midi</a:t>
            </a:r>
          </a:p>
          <a:p>
            <a:pPr marL="0" marR="0" lvl="0" indent="0" defTabSz="457200" rtl="0" eaLnBrk="0" fontAlgn="base" latinLnBrk="0" hangingPunct="0">
              <a:spcBef>
                <a:spcPct val="50000"/>
              </a:spcBef>
              <a:spcAft>
                <a:spcPct val="0"/>
              </a:spcAft>
              <a:buClrTx/>
              <a:buSzTx/>
              <a:buFontTx/>
              <a:buNone/>
              <a:tabLst/>
              <a:defRPr/>
            </a:pPr>
            <a:r>
              <a:rPr lang="en-GB" altLang="fr-FR" sz="2400" b="1">
                <a:solidFill>
                  <a:prstClr val="white"/>
                </a:solidFill>
                <a:latin typeface="Garamond" panose="02020404030301010803" pitchFamily="18" charset="0"/>
              </a:rPr>
              <a:t>Déjeuner : </a:t>
            </a:r>
            <a:r>
              <a:rPr lang="en-GB" altLang="fr-FR" sz="2400" b="1" err="1">
                <a:solidFill>
                  <a:prstClr val="white"/>
                </a:solidFill>
                <a:latin typeface="Garamond" panose="02020404030301010803" pitchFamily="18" charset="0"/>
              </a:rPr>
              <a:t>Tiré</a:t>
            </a:r>
            <a:r>
              <a:rPr lang="en-GB" altLang="fr-FR" sz="2400" b="1">
                <a:solidFill>
                  <a:prstClr val="white"/>
                </a:solidFill>
                <a:latin typeface="Garamond" panose="02020404030301010803" pitchFamily="18" charset="0"/>
              </a:rPr>
              <a:t> du sac / Plateau </a:t>
            </a:r>
            <a:r>
              <a:rPr lang="en-GB" altLang="fr-FR" sz="2400" b="1" err="1">
                <a:solidFill>
                  <a:prstClr val="white"/>
                </a:solidFill>
                <a:latin typeface="Garamond" panose="02020404030301010803" pitchFamily="18" charset="0"/>
              </a:rPr>
              <a:t>repas</a:t>
            </a:r>
            <a:r>
              <a:rPr lang="en-GB" altLang="fr-FR" sz="2400" b="1">
                <a:solidFill>
                  <a:prstClr val="white"/>
                </a:solidFill>
                <a:latin typeface="Garamond" panose="02020404030301010803" pitchFamily="18" charset="0"/>
              </a:rPr>
              <a:t> / Restaurant</a:t>
            </a:r>
          </a:p>
          <a:p>
            <a:pPr marL="0" marR="0" lvl="0" indent="0" defTabSz="457200" rtl="0" eaLnBrk="0" fontAlgn="base" latinLnBrk="0" hangingPunct="0">
              <a:spcBef>
                <a:spcPct val="50000"/>
              </a:spcBef>
              <a:spcAft>
                <a:spcPct val="0"/>
              </a:spcAft>
              <a:buClrTx/>
              <a:buSzTx/>
              <a:buFontTx/>
              <a:buNone/>
              <a:tabLst/>
              <a:defRPr/>
            </a:pPr>
            <a:r>
              <a:rPr lang="en-GB" altLang="fr-FR" sz="2400" b="1">
                <a:solidFill>
                  <a:prstClr val="white"/>
                </a:solidFill>
                <a:latin typeface="Garamond" panose="02020404030301010803" pitchFamily="18" charset="0"/>
              </a:rPr>
              <a:t>Evaluations : </a:t>
            </a:r>
          </a:p>
          <a:p>
            <a:pPr marL="0" marR="0" lvl="0" indent="0" defTabSz="457200" rtl="0" eaLnBrk="0" fontAlgn="base" latinLnBrk="0" hangingPunct="0">
              <a:spcBef>
                <a:spcPct val="50000"/>
              </a:spcBef>
              <a:spcAft>
                <a:spcPct val="0"/>
              </a:spcAft>
              <a:buClrTx/>
              <a:buSzTx/>
              <a:buFontTx/>
              <a:buNone/>
              <a:tabLst/>
              <a:defRPr/>
            </a:pPr>
            <a:r>
              <a:rPr lang="en-GB" altLang="fr-FR" sz="2400" b="1">
                <a:solidFill>
                  <a:prstClr val="white"/>
                </a:solidFill>
                <a:latin typeface="Garamond" panose="02020404030301010803" pitchFamily="18" charset="0"/>
              </a:rPr>
              <a:t>		- Test </a:t>
            </a:r>
            <a:r>
              <a:rPr lang="en-GB" altLang="fr-FR" sz="2400" b="1" err="1">
                <a:solidFill>
                  <a:prstClr val="white"/>
                </a:solidFill>
                <a:latin typeface="Garamond" panose="02020404030301010803" pitchFamily="18" charset="0"/>
              </a:rPr>
              <a:t>d’entrée</a:t>
            </a:r>
            <a:endParaRPr lang="en-GB" altLang="fr-FR" sz="2400" b="1">
              <a:solidFill>
                <a:prstClr val="white"/>
              </a:solidFill>
              <a:latin typeface="Garamond" panose="02020404030301010803" pitchFamily="18" charset="0"/>
            </a:endParaRPr>
          </a:p>
          <a:p>
            <a:pPr lvl="0" defTabSz="457200" eaLnBrk="0" fontAlgn="base" hangingPunct="0">
              <a:spcBef>
                <a:spcPct val="50000"/>
              </a:spcBef>
              <a:spcAft>
                <a:spcPct val="0"/>
              </a:spcAft>
              <a:defRPr/>
            </a:pPr>
            <a:r>
              <a:rPr lang="en-GB" altLang="fr-FR" sz="2400" b="1">
                <a:solidFill>
                  <a:prstClr val="white"/>
                </a:solidFill>
                <a:latin typeface="Garamond" panose="02020404030301010803" pitchFamily="18" charset="0"/>
              </a:rPr>
              <a:t>           - Tests </a:t>
            </a:r>
            <a:r>
              <a:rPr lang="en-GB" altLang="fr-FR" sz="2400" b="1" err="1">
                <a:solidFill>
                  <a:prstClr val="white"/>
                </a:solidFill>
                <a:latin typeface="Garamond" panose="02020404030301010803" pitchFamily="18" charset="0"/>
              </a:rPr>
              <a:t>intermédiaires</a:t>
            </a:r>
            <a:endParaRPr lang="en-GB" altLang="fr-FR" sz="2400" b="1">
              <a:solidFill>
                <a:prstClr val="white"/>
              </a:solidFill>
              <a:latin typeface="Garamond" panose="02020404030301010803" pitchFamily="18" charset="0"/>
            </a:endParaRPr>
          </a:p>
          <a:p>
            <a:pPr lvl="0" defTabSz="457200" eaLnBrk="0" fontAlgn="base" hangingPunct="0">
              <a:spcBef>
                <a:spcPct val="50000"/>
              </a:spcBef>
              <a:spcAft>
                <a:spcPct val="0"/>
              </a:spcAft>
              <a:defRPr/>
            </a:pPr>
            <a:r>
              <a:rPr lang="en-GB" altLang="fr-FR" sz="2400" b="1">
                <a:solidFill>
                  <a:prstClr val="white"/>
                </a:solidFill>
                <a:latin typeface="Garamond" panose="02020404030301010803" pitchFamily="18" charset="0"/>
              </a:rPr>
              <a:t>           - Test fin (à </a:t>
            </a:r>
            <a:r>
              <a:rPr lang="en-GB" altLang="fr-FR" sz="2400" b="1" err="1">
                <a:solidFill>
                  <a:prstClr val="white"/>
                </a:solidFill>
                <a:latin typeface="Garamond" panose="02020404030301010803" pitchFamily="18" charset="0"/>
              </a:rPr>
              <a:t>chaud</a:t>
            </a:r>
            <a:r>
              <a:rPr lang="en-GB" altLang="fr-FR" sz="2400" b="1">
                <a:solidFill>
                  <a:prstClr val="white"/>
                </a:solidFill>
                <a:latin typeface="Garamond" panose="02020404030301010803" pitchFamily="18" charset="0"/>
              </a:rPr>
              <a:t>)</a:t>
            </a:r>
          </a:p>
          <a:p>
            <a:pPr lvl="0" defTabSz="457200" eaLnBrk="0" fontAlgn="base" hangingPunct="0">
              <a:spcBef>
                <a:spcPct val="50000"/>
              </a:spcBef>
              <a:spcAft>
                <a:spcPct val="0"/>
              </a:spcAft>
              <a:defRPr/>
            </a:pPr>
            <a:r>
              <a:rPr kumimoji="0" lang="en-GB" altLang="fr-FR" sz="2400" b="1" i="0" u="none" strike="noStrike" kern="1200" cap="none" spc="0" normalizeH="0" baseline="0" noProof="0">
                <a:ln>
                  <a:noFill/>
                </a:ln>
                <a:solidFill>
                  <a:prstClr val="white"/>
                </a:solidFill>
                <a:effectLst/>
                <a:uLnTx/>
                <a:uFillTx/>
                <a:latin typeface="Garamond" panose="02020404030301010803" pitchFamily="18" charset="0"/>
              </a:rPr>
              <a:t>           -  </a:t>
            </a:r>
            <a:r>
              <a:rPr kumimoji="0" lang="en-GB" altLang="fr-FR" sz="2400" b="1" i="0" u="none" strike="noStrike" kern="1200" cap="none" spc="0" normalizeH="0" baseline="0" noProof="0" err="1">
                <a:ln>
                  <a:noFill/>
                </a:ln>
                <a:solidFill>
                  <a:prstClr val="white"/>
                </a:solidFill>
                <a:effectLst/>
                <a:uLnTx/>
                <a:uFillTx/>
                <a:latin typeface="Garamond" panose="02020404030301010803" pitchFamily="18" charset="0"/>
              </a:rPr>
              <a:t>Enquête</a:t>
            </a:r>
            <a:r>
              <a:rPr kumimoji="0" lang="en-GB" altLang="fr-FR" sz="2400" b="1" i="0" u="none" strike="noStrike" kern="1200" cap="none" spc="0" normalizeH="0" baseline="0" noProof="0">
                <a:ln>
                  <a:noFill/>
                </a:ln>
                <a:solidFill>
                  <a:prstClr val="white"/>
                </a:solidFill>
                <a:effectLst/>
                <a:uLnTx/>
                <a:uFillTx/>
                <a:latin typeface="Garamond" panose="02020404030301010803" pitchFamily="18" charset="0"/>
              </a:rPr>
              <a:t> satisfaction</a:t>
            </a:r>
          </a:p>
        </p:txBody>
      </p:sp>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pic>
        <p:nvPicPr>
          <p:cNvPr id="5" name="Picture 4" descr="Colored organizers on shelves">
            <a:extLst>
              <a:ext uri="{FF2B5EF4-FFF2-40B4-BE49-F238E27FC236}">
                <a16:creationId xmlns:a16="http://schemas.microsoft.com/office/drawing/2014/main" id="{49E35A7E-84EC-8865-7948-E5D7E2A94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349262" y="2349261"/>
            <a:ext cx="7014415" cy="2315889"/>
          </a:xfrm>
          <a:prstGeom prst="rect">
            <a:avLst/>
          </a:prstGeom>
        </p:spPr>
      </p:pic>
      <p:sp>
        <p:nvSpPr>
          <p:cNvPr id="6" name="Slide Number Placeholder 5">
            <a:extLst>
              <a:ext uri="{FF2B5EF4-FFF2-40B4-BE49-F238E27FC236}">
                <a16:creationId xmlns:a16="http://schemas.microsoft.com/office/drawing/2014/main" id="{D232D26D-8BFC-A3E0-4158-B95D82F5ED47}"/>
              </a:ext>
            </a:extLst>
          </p:cNvPr>
          <p:cNvSpPr>
            <a:spLocks noGrp="1"/>
          </p:cNvSpPr>
          <p:nvPr>
            <p:ph type="sldNum" sz="quarter" idx="12"/>
          </p:nvPr>
        </p:nvSpPr>
        <p:spPr/>
        <p:txBody>
          <a:bodyPr/>
          <a:lstStyle/>
          <a:p>
            <a:pPr>
              <a:defRPr/>
            </a:pPr>
            <a:fld id="{60956841-A5C9-48A9-9178-E8725E2324B8}" type="slidenum">
              <a:rPr lang="fr-FR" altLang="fr-FR" smtClean="0"/>
              <a:pPr>
                <a:defRPr/>
              </a:pPr>
              <a:t>5</a:t>
            </a:fld>
            <a:endParaRPr lang="fr-FR" altLang="fr-FR"/>
          </a:p>
        </p:txBody>
      </p:sp>
      <p:sp>
        <p:nvSpPr>
          <p:cNvPr id="8" name="TextBox 7">
            <a:extLst>
              <a:ext uri="{FF2B5EF4-FFF2-40B4-BE49-F238E27FC236}">
                <a16:creationId xmlns:a16="http://schemas.microsoft.com/office/drawing/2014/main" id="{7B52C70E-9C06-DCD4-037E-6EC23F6646FB}"/>
              </a:ext>
            </a:extLst>
          </p:cNvPr>
          <p:cNvSpPr txBox="1"/>
          <p:nvPr/>
        </p:nvSpPr>
        <p:spPr>
          <a:xfrm>
            <a:off x="2315890" y="-4296"/>
            <a:ext cx="9876110" cy="646331"/>
          </a:xfrm>
          <a:prstGeom prst="rect">
            <a:avLst/>
          </a:prstGeom>
          <a:noFill/>
        </p:spPr>
        <p:txBody>
          <a:bodyPr wrap="square">
            <a:spAutoFit/>
          </a:bodyPr>
          <a:lstStyle/>
          <a:p>
            <a:pPr algn="ctr"/>
            <a:r>
              <a:rPr lang="fr-FR" sz="3600" b="1"/>
              <a:t>FORMATION TUTEUR</a:t>
            </a:r>
            <a:endParaRPr lang="fr-FR" sz="3600"/>
          </a:p>
        </p:txBody>
      </p:sp>
    </p:spTree>
    <p:extLst>
      <p:ext uri="{BB962C8B-B14F-4D97-AF65-F5344CB8AC3E}">
        <p14:creationId xmlns:p14="http://schemas.microsoft.com/office/powerpoint/2010/main" val="3632080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2677"/>
                                        </p:tgtEl>
                                        <p:attrNameLst>
                                          <p:attrName>style.visibility</p:attrName>
                                        </p:attrNameLst>
                                      </p:cBhvr>
                                      <p:to>
                                        <p:strVal val="visible"/>
                                      </p:to>
                                    </p:set>
                                    <p:animEffect transition="in" filter="fade">
                                      <p:cBhvr>
                                        <p:cTn id="7" dur="500"/>
                                        <p:tgtEl>
                                          <p:spTgt spid="412677"/>
                                        </p:tgtEl>
                                      </p:cBhvr>
                                    </p:animEffect>
                                  </p:childTnLst>
                                </p:cTn>
                              </p:par>
                              <p:par>
                                <p:cTn id="8" presetID="10" presetClass="entr" presetSubtype="0" fill="hold" nodeType="withEffect">
                                  <p:stCondLst>
                                    <p:cond delay="0"/>
                                  </p:stCondLst>
                                  <p:childTnLst>
                                    <p:set>
                                      <p:cBhvr>
                                        <p:cTn id="9" dur="1" fill="hold">
                                          <p:stCondLst>
                                            <p:cond delay="0"/>
                                          </p:stCondLst>
                                        </p:cTn>
                                        <p:tgtEl>
                                          <p:spTgt spid="412674"/>
                                        </p:tgtEl>
                                        <p:attrNameLst>
                                          <p:attrName>style.visibility</p:attrName>
                                        </p:attrNameLst>
                                      </p:cBhvr>
                                      <p:to>
                                        <p:strVal val="visible"/>
                                      </p:to>
                                    </p:set>
                                    <p:animEffect transition="in" filter="fade">
                                      <p:cBhvr>
                                        <p:cTn id="10" dur="500"/>
                                        <p:tgtEl>
                                          <p:spTgt spid="41267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additive="base">
                                        <p:cTn id="1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 calcmode="lin" valueType="num">
                                      <p:cBhvr additive="base">
                                        <p:cTn id="2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 calcmode="lin" valueType="num">
                                      <p:cBhvr additive="base">
                                        <p:cTn id="2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 calcmode="lin" valueType="num">
                                      <p:cBhvr additive="base">
                                        <p:cTn id="3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anim calcmode="lin" valueType="num">
                                      <p:cBhvr additive="base">
                                        <p:cTn id="3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2" presetClass="entr" presetSubtype="4" fill="hold" nodeType="afterEffect">
                                  <p:stCondLst>
                                    <p:cond delay="0"/>
                                  </p:stCondLst>
                                  <p:childTnLst>
                                    <p:set>
                                      <p:cBhvr>
                                        <p:cTn id="43" dur="1" fill="hold">
                                          <p:stCondLst>
                                            <p:cond delay="0"/>
                                          </p:stCondLst>
                                        </p:cTn>
                                        <p:tgtEl>
                                          <p:spTgt spid="7">
                                            <p:txEl>
                                              <p:pRg st="5" end="5"/>
                                            </p:txEl>
                                          </p:spTgt>
                                        </p:tgtEl>
                                        <p:attrNameLst>
                                          <p:attrName>style.visibility</p:attrName>
                                        </p:attrNameLst>
                                      </p:cBhvr>
                                      <p:to>
                                        <p:strVal val="visible"/>
                                      </p:to>
                                    </p:set>
                                    <p:anim calcmode="lin" valueType="num">
                                      <p:cBhvr additive="base">
                                        <p:cTn id="44"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par>
                          <p:cTn id="46" fill="hold">
                            <p:stCondLst>
                              <p:cond delay="1000"/>
                            </p:stCondLst>
                            <p:childTnLst>
                              <p:par>
                                <p:cTn id="47" presetID="2" presetClass="entr" presetSubtype="4" fill="hold" nodeType="afterEffect">
                                  <p:stCondLst>
                                    <p:cond delay="0"/>
                                  </p:stCondLst>
                                  <p:childTnLst>
                                    <p:set>
                                      <p:cBhvr>
                                        <p:cTn id="48" dur="1" fill="hold">
                                          <p:stCondLst>
                                            <p:cond delay="0"/>
                                          </p:stCondLst>
                                        </p:cTn>
                                        <p:tgtEl>
                                          <p:spTgt spid="7">
                                            <p:txEl>
                                              <p:pRg st="6" end="6"/>
                                            </p:txEl>
                                          </p:spTgt>
                                        </p:tgtEl>
                                        <p:attrNameLst>
                                          <p:attrName>style.visibility</p:attrName>
                                        </p:attrNameLst>
                                      </p:cBhvr>
                                      <p:to>
                                        <p:strVal val="visible"/>
                                      </p:to>
                                    </p:set>
                                    <p:anim calcmode="lin" valueType="num">
                                      <p:cBhvr additive="base">
                                        <p:cTn id="49"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par>
                          <p:cTn id="51" fill="hold">
                            <p:stCondLst>
                              <p:cond delay="1500"/>
                            </p:stCondLst>
                            <p:childTnLst>
                              <p:par>
                                <p:cTn id="52" presetID="2" presetClass="entr" presetSubtype="4" fill="hold" nodeType="afterEffect">
                                  <p:stCondLst>
                                    <p:cond delay="0"/>
                                  </p:stCondLst>
                                  <p:childTnLst>
                                    <p:set>
                                      <p:cBhvr>
                                        <p:cTn id="53" dur="1" fill="hold">
                                          <p:stCondLst>
                                            <p:cond delay="0"/>
                                          </p:stCondLst>
                                        </p:cTn>
                                        <p:tgtEl>
                                          <p:spTgt spid="7">
                                            <p:txEl>
                                              <p:pRg st="7" end="7"/>
                                            </p:txEl>
                                          </p:spTgt>
                                        </p:tgtEl>
                                        <p:attrNameLst>
                                          <p:attrName>style.visibility</p:attrName>
                                        </p:attrNameLst>
                                      </p:cBhvr>
                                      <p:to>
                                        <p:strVal val="visible"/>
                                      </p:to>
                                    </p:set>
                                    <p:anim calcmode="lin" valueType="num">
                                      <p:cBhvr additive="base">
                                        <p:cTn id="54"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par>
                          <p:cTn id="56" fill="hold">
                            <p:stCondLst>
                              <p:cond delay="2000"/>
                            </p:stCondLst>
                            <p:childTnLst>
                              <p:par>
                                <p:cTn id="57" presetID="2" presetClass="entr" presetSubtype="4" fill="hold" nodeType="afterEffect">
                                  <p:stCondLst>
                                    <p:cond delay="0"/>
                                  </p:stCondLst>
                                  <p:childTnLst>
                                    <p:set>
                                      <p:cBhvr>
                                        <p:cTn id="58" dur="1" fill="hold">
                                          <p:stCondLst>
                                            <p:cond delay="0"/>
                                          </p:stCondLst>
                                        </p:cTn>
                                        <p:tgtEl>
                                          <p:spTgt spid="7">
                                            <p:txEl>
                                              <p:pRg st="8" end="8"/>
                                            </p:txEl>
                                          </p:spTgt>
                                        </p:tgtEl>
                                        <p:attrNameLst>
                                          <p:attrName>style.visibility</p:attrName>
                                        </p:attrNameLst>
                                      </p:cBhvr>
                                      <p:to>
                                        <p:strVal val="visible"/>
                                      </p:to>
                                    </p:set>
                                    <p:anim calcmode="lin" valueType="num">
                                      <p:cBhvr additive="base">
                                        <p:cTn id="59"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4" grpId="0" animBg="1"/>
      <p:bldP spid="412677"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2</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lang="en-GB" altLang="fr-FR" sz="3200" b="1" err="1">
                <a:solidFill>
                  <a:schemeClr val="bg1"/>
                </a:solidFill>
                <a:latin typeface="Garamond" panose="02020404030301010803" pitchFamily="18" charset="0"/>
              </a:rPr>
              <a:t>Partie</a:t>
            </a:r>
            <a:r>
              <a:rPr lang="en-GB" altLang="fr-FR" sz="3200" b="1">
                <a:solidFill>
                  <a:schemeClr val="bg1"/>
                </a:solidFill>
                <a:latin typeface="Garamond" panose="02020404030301010803" pitchFamily="18" charset="0"/>
              </a:rPr>
              <a:t> 2 Les </a:t>
            </a:r>
            <a:r>
              <a:rPr lang="en-GB" altLang="fr-FR" sz="3200" b="1" err="1">
                <a:solidFill>
                  <a:schemeClr val="bg1"/>
                </a:solidFill>
                <a:latin typeface="Garamond" panose="02020404030301010803" pitchFamily="18" charset="0"/>
              </a:rPr>
              <a:t>besoins</a:t>
            </a:r>
            <a:r>
              <a:rPr lang="en-GB" altLang="fr-FR" sz="3200" b="1">
                <a:solidFill>
                  <a:schemeClr val="bg1"/>
                </a:solidFill>
                <a:latin typeface="Garamond" panose="02020404030301010803" pitchFamily="18" charset="0"/>
              </a:rPr>
              <a:t> et </a:t>
            </a:r>
            <a:r>
              <a:rPr lang="en-GB" altLang="fr-FR" sz="3200" b="1" err="1">
                <a:solidFill>
                  <a:schemeClr val="bg1"/>
                </a:solidFill>
                <a:latin typeface="Garamond" panose="02020404030301010803" pitchFamily="18" charset="0"/>
              </a:rPr>
              <a:t>attentes</a:t>
            </a:r>
            <a:r>
              <a:rPr lang="en-GB" altLang="fr-FR" sz="3200" b="1">
                <a:solidFill>
                  <a:schemeClr val="bg1"/>
                </a:solidFill>
                <a:latin typeface="Garamond" panose="02020404030301010803" pitchFamily="18" charset="0"/>
              </a:rPr>
              <a:t> des </a:t>
            </a:r>
            <a:r>
              <a:rPr lang="en-GB" altLang="fr-FR" sz="3200" b="1" err="1">
                <a:solidFill>
                  <a:schemeClr val="bg1"/>
                </a:solidFill>
                <a:latin typeface="Garamond" panose="02020404030301010803" pitchFamily="18" charset="0"/>
              </a:rPr>
              <a:t>tutoré</a:t>
            </a:r>
            <a:r>
              <a:rPr lang="en-GB" altLang="fr-FR" sz="3200" b="1">
                <a:solidFill>
                  <a:schemeClr val="bg1"/>
                </a:solidFill>
                <a:latin typeface="Garamond" panose="02020404030301010803" pitchFamily="18" charset="0"/>
              </a:rPr>
              <a:t>(e)s</a:t>
            </a:r>
            <a:endPar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12" name="Picture 11" descr="White jigsaw puzzle and one final piece being added">
            <a:extLst>
              <a:ext uri="{FF2B5EF4-FFF2-40B4-BE49-F238E27FC236}">
                <a16:creationId xmlns:a16="http://schemas.microsoft.com/office/drawing/2014/main" id="{7565B34F-914A-534E-34D6-E9421FF074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57" y="2769322"/>
            <a:ext cx="2076521" cy="1375333"/>
          </a:xfrm>
          <a:prstGeom prst="rect">
            <a:avLst/>
          </a:prstGeom>
        </p:spPr>
      </p:pic>
      <p:sp>
        <p:nvSpPr>
          <p:cNvPr id="14" name="TextBox 13">
            <a:extLst>
              <a:ext uri="{FF2B5EF4-FFF2-40B4-BE49-F238E27FC236}">
                <a16:creationId xmlns:a16="http://schemas.microsoft.com/office/drawing/2014/main" id="{C2552E3F-BBF8-E251-CE72-DC6DCE4E467B}"/>
              </a:ext>
            </a:extLst>
          </p:cNvPr>
          <p:cNvSpPr txBox="1"/>
          <p:nvPr/>
        </p:nvSpPr>
        <p:spPr>
          <a:xfrm>
            <a:off x="2315890" y="2062704"/>
            <a:ext cx="8611061" cy="954107"/>
          </a:xfrm>
          <a:prstGeom prst="rect">
            <a:avLst/>
          </a:prstGeom>
          <a:noFill/>
        </p:spPr>
        <p:txBody>
          <a:bodyPr wrap="square">
            <a:spAutoFit/>
          </a:bodyPr>
          <a:lstStyle/>
          <a:p>
            <a:r>
              <a:rPr lang="fr-FR" sz="1400">
                <a:solidFill>
                  <a:schemeClr val="bg1"/>
                </a:solidFill>
                <a:latin typeface="Daytona" panose="020B0604030500040204" pitchFamily="34" charset="0"/>
              </a:rPr>
              <a:t>Les besoins et attentes d'un tutoré peuvent être variés et spécifiques à chaque individu, mais ils incluent généralement plusieurs aspects essentiels. </a:t>
            </a:r>
          </a:p>
          <a:p>
            <a:endParaRPr lang="fr-FR" sz="1400">
              <a:solidFill>
                <a:schemeClr val="bg1"/>
              </a:solidFill>
              <a:latin typeface="Daytona" panose="020B0604030500040204" pitchFamily="34" charset="0"/>
            </a:endParaRPr>
          </a:p>
          <a:p>
            <a:r>
              <a:rPr lang="fr-FR" sz="1400">
                <a:solidFill>
                  <a:schemeClr val="bg1"/>
                </a:solidFill>
                <a:latin typeface="Daytona" panose="020B0604030500040204" pitchFamily="34" charset="0"/>
              </a:rPr>
              <a:t>Enumérer les principaux besoins et attentes d'un tutoré.</a:t>
            </a:r>
          </a:p>
        </p:txBody>
      </p:sp>
      <p:pic>
        <p:nvPicPr>
          <p:cNvPr id="15" name="Picture 14">
            <a:extLst>
              <a:ext uri="{FF2B5EF4-FFF2-40B4-BE49-F238E27FC236}">
                <a16:creationId xmlns:a16="http://schemas.microsoft.com/office/drawing/2014/main" id="{97084611-777E-DAB9-1DA5-2325CC798976}"/>
              </a:ext>
            </a:extLst>
          </p:cNvPr>
          <p:cNvPicPr>
            <a:picLocks noChangeAspect="1"/>
          </p:cNvPicPr>
          <p:nvPr/>
        </p:nvPicPr>
        <p:blipFill>
          <a:blip r:embed="rId6"/>
          <a:stretch>
            <a:fillRect/>
          </a:stretch>
        </p:blipFill>
        <p:spPr>
          <a:xfrm>
            <a:off x="567616" y="5027361"/>
            <a:ext cx="1175002" cy="1175002"/>
          </a:xfrm>
          <a:prstGeom prst="rect">
            <a:avLst/>
          </a:prstGeom>
        </p:spPr>
      </p:pic>
      <p:sp>
        <p:nvSpPr>
          <p:cNvPr id="6" name="TextBox 5">
            <a:extLst>
              <a:ext uri="{FF2B5EF4-FFF2-40B4-BE49-F238E27FC236}">
                <a16:creationId xmlns:a16="http://schemas.microsoft.com/office/drawing/2014/main" id="{1C36B003-DA1D-D1D9-033F-2689C033EF8E}"/>
              </a:ext>
            </a:extLst>
          </p:cNvPr>
          <p:cNvSpPr txBox="1"/>
          <p:nvPr/>
        </p:nvSpPr>
        <p:spPr>
          <a:xfrm>
            <a:off x="2800349" y="3220357"/>
            <a:ext cx="8126601" cy="3539430"/>
          </a:xfrm>
          <a:prstGeom prst="rect">
            <a:avLst/>
          </a:prstGeom>
          <a:noFill/>
        </p:spPr>
        <p:txBody>
          <a:bodyPr wrap="square">
            <a:spAutoFit/>
          </a:bodyPr>
          <a:lstStyle/>
          <a:p>
            <a:r>
              <a:rPr lang="fr-FR" sz="2800" b="1">
                <a:solidFill>
                  <a:schemeClr val="bg1"/>
                </a:solidFill>
                <a:latin typeface="Daytona" panose="020B0604030500040204" pitchFamily="34" charset="0"/>
              </a:rPr>
              <a:t>5. Développement Professionnel :</a:t>
            </a:r>
          </a:p>
          <a:p>
            <a:endParaRPr lang="fr-FR" sz="2800">
              <a:solidFill>
                <a:schemeClr val="bg1"/>
              </a:solidFill>
              <a:latin typeface="Daytona" panose="020B0604030500040204" pitchFamily="34" charset="0"/>
            </a:endParaRPr>
          </a:p>
          <a:p>
            <a:pPr marL="742950" lvl="1" indent="-285750">
              <a:buFont typeface="+mj-lt"/>
              <a:buAutoNum type="arabicPeriod"/>
            </a:pPr>
            <a:r>
              <a:rPr lang="fr-FR" sz="2800">
                <a:solidFill>
                  <a:schemeClr val="bg1"/>
                </a:solidFill>
                <a:latin typeface="Daytona" panose="020B0604030500040204" pitchFamily="34" charset="0"/>
              </a:rPr>
              <a:t>Compréhension des attentes et des normes professionnelles.</a:t>
            </a:r>
          </a:p>
          <a:p>
            <a:pPr marL="742950" lvl="1" indent="-285750">
              <a:buFont typeface="+mj-lt"/>
              <a:buAutoNum type="arabicPeriod"/>
            </a:pPr>
            <a:endParaRPr lang="fr-FR" sz="2800">
              <a:solidFill>
                <a:schemeClr val="bg1"/>
              </a:solidFill>
              <a:latin typeface="Daytona" panose="020B0604030500040204" pitchFamily="34" charset="0"/>
            </a:endParaRPr>
          </a:p>
          <a:p>
            <a:pPr marL="742950" lvl="1" indent="-285750">
              <a:buFont typeface="+mj-lt"/>
              <a:buAutoNum type="arabicPeriod"/>
            </a:pPr>
            <a:r>
              <a:rPr lang="fr-FR" sz="2800">
                <a:solidFill>
                  <a:schemeClr val="bg1"/>
                </a:solidFill>
                <a:latin typeface="Daytona" panose="020B0604030500040204" pitchFamily="34" charset="0"/>
              </a:rPr>
              <a:t>Aide à la préparation pour des stages, des entretiens et l'entrée sur le marché du travail.</a:t>
            </a:r>
          </a:p>
        </p:txBody>
      </p:sp>
      <p:sp>
        <p:nvSpPr>
          <p:cNvPr id="5" name="Frame 4">
            <a:extLst>
              <a:ext uri="{FF2B5EF4-FFF2-40B4-BE49-F238E27FC236}">
                <a16:creationId xmlns:a16="http://schemas.microsoft.com/office/drawing/2014/main" id="{442AE1A8-01F5-C509-F922-F2748E8F46E4}"/>
              </a:ext>
            </a:extLst>
          </p:cNvPr>
          <p:cNvSpPr/>
          <p:nvPr/>
        </p:nvSpPr>
        <p:spPr>
          <a:xfrm>
            <a:off x="4434839" y="1102588"/>
            <a:ext cx="1508761" cy="756570"/>
          </a:xfrm>
          <a:prstGeom prst="fram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990785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2</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lang="en-GB" altLang="fr-FR" sz="3200" b="1" err="1">
                <a:solidFill>
                  <a:schemeClr val="bg1"/>
                </a:solidFill>
                <a:latin typeface="Garamond" panose="02020404030301010803" pitchFamily="18" charset="0"/>
              </a:rPr>
              <a:t>Partie</a:t>
            </a:r>
            <a:r>
              <a:rPr lang="en-GB" altLang="fr-FR" sz="3200" b="1">
                <a:solidFill>
                  <a:schemeClr val="bg1"/>
                </a:solidFill>
                <a:latin typeface="Garamond" panose="02020404030301010803" pitchFamily="18" charset="0"/>
              </a:rPr>
              <a:t> 2 Les </a:t>
            </a:r>
            <a:r>
              <a:rPr lang="en-GB" altLang="fr-FR" sz="3200" b="1" err="1">
                <a:solidFill>
                  <a:schemeClr val="bg1"/>
                </a:solidFill>
                <a:latin typeface="Garamond" panose="02020404030301010803" pitchFamily="18" charset="0"/>
              </a:rPr>
              <a:t>besoins</a:t>
            </a:r>
            <a:r>
              <a:rPr lang="en-GB" altLang="fr-FR" sz="3200" b="1">
                <a:solidFill>
                  <a:schemeClr val="bg1"/>
                </a:solidFill>
                <a:latin typeface="Garamond" panose="02020404030301010803" pitchFamily="18" charset="0"/>
              </a:rPr>
              <a:t> et </a:t>
            </a:r>
            <a:r>
              <a:rPr lang="en-GB" altLang="fr-FR" sz="3200" b="1" err="1">
                <a:solidFill>
                  <a:schemeClr val="bg1"/>
                </a:solidFill>
                <a:latin typeface="Garamond" panose="02020404030301010803" pitchFamily="18" charset="0"/>
              </a:rPr>
              <a:t>attentes</a:t>
            </a:r>
            <a:r>
              <a:rPr lang="en-GB" altLang="fr-FR" sz="3200" b="1">
                <a:solidFill>
                  <a:schemeClr val="bg1"/>
                </a:solidFill>
                <a:latin typeface="Garamond" panose="02020404030301010803" pitchFamily="18" charset="0"/>
              </a:rPr>
              <a:t> des </a:t>
            </a:r>
            <a:r>
              <a:rPr lang="en-GB" altLang="fr-FR" sz="3200" b="1" err="1">
                <a:solidFill>
                  <a:schemeClr val="bg1"/>
                </a:solidFill>
                <a:latin typeface="Garamond" panose="02020404030301010803" pitchFamily="18" charset="0"/>
              </a:rPr>
              <a:t>tutoré</a:t>
            </a:r>
            <a:r>
              <a:rPr lang="en-GB" altLang="fr-FR" sz="3200" b="1">
                <a:solidFill>
                  <a:schemeClr val="bg1"/>
                </a:solidFill>
                <a:latin typeface="Garamond" panose="02020404030301010803" pitchFamily="18" charset="0"/>
              </a:rPr>
              <a:t>(e)s</a:t>
            </a:r>
            <a:endPar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12" name="Picture 11" descr="White jigsaw puzzle and one final piece being added">
            <a:extLst>
              <a:ext uri="{FF2B5EF4-FFF2-40B4-BE49-F238E27FC236}">
                <a16:creationId xmlns:a16="http://schemas.microsoft.com/office/drawing/2014/main" id="{7565B34F-914A-534E-34D6-E9421FF074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57" y="2769322"/>
            <a:ext cx="2076521" cy="1375333"/>
          </a:xfrm>
          <a:prstGeom prst="rect">
            <a:avLst/>
          </a:prstGeom>
        </p:spPr>
      </p:pic>
      <p:sp>
        <p:nvSpPr>
          <p:cNvPr id="14" name="TextBox 13">
            <a:extLst>
              <a:ext uri="{FF2B5EF4-FFF2-40B4-BE49-F238E27FC236}">
                <a16:creationId xmlns:a16="http://schemas.microsoft.com/office/drawing/2014/main" id="{C2552E3F-BBF8-E251-CE72-DC6DCE4E467B}"/>
              </a:ext>
            </a:extLst>
          </p:cNvPr>
          <p:cNvSpPr txBox="1"/>
          <p:nvPr/>
        </p:nvSpPr>
        <p:spPr>
          <a:xfrm>
            <a:off x="2315890" y="2062704"/>
            <a:ext cx="8611061" cy="954107"/>
          </a:xfrm>
          <a:prstGeom prst="rect">
            <a:avLst/>
          </a:prstGeom>
          <a:noFill/>
        </p:spPr>
        <p:txBody>
          <a:bodyPr wrap="square">
            <a:spAutoFit/>
          </a:bodyPr>
          <a:lstStyle/>
          <a:p>
            <a:r>
              <a:rPr lang="fr-FR" sz="1400">
                <a:solidFill>
                  <a:schemeClr val="bg1"/>
                </a:solidFill>
                <a:latin typeface="Daytona" panose="020B0604030500040204" pitchFamily="34" charset="0"/>
              </a:rPr>
              <a:t>Les besoins et attentes d'un tutoré peuvent être variés et spécifiques à chaque individu, mais ils incluent généralement plusieurs aspects essentiels. </a:t>
            </a:r>
          </a:p>
          <a:p>
            <a:endParaRPr lang="fr-FR" sz="1400">
              <a:solidFill>
                <a:schemeClr val="bg1"/>
              </a:solidFill>
              <a:latin typeface="Daytona" panose="020B0604030500040204" pitchFamily="34" charset="0"/>
            </a:endParaRPr>
          </a:p>
          <a:p>
            <a:r>
              <a:rPr lang="fr-FR" sz="1400">
                <a:solidFill>
                  <a:schemeClr val="bg1"/>
                </a:solidFill>
                <a:latin typeface="Daytona" panose="020B0604030500040204" pitchFamily="34" charset="0"/>
              </a:rPr>
              <a:t>Enumérer les principaux besoins et attentes d'un tutoré.</a:t>
            </a:r>
          </a:p>
        </p:txBody>
      </p:sp>
      <p:pic>
        <p:nvPicPr>
          <p:cNvPr id="15" name="Picture 14">
            <a:extLst>
              <a:ext uri="{FF2B5EF4-FFF2-40B4-BE49-F238E27FC236}">
                <a16:creationId xmlns:a16="http://schemas.microsoft.com/office/drawing/2014/main" id="{97084611-777E-DAB9-1DA5-2325CC798976}"/>
              </a:ext>
            </a:extLst>
          </p:cNvPr>
          <p:cNvPicPr>
            <a:picLocks noChangeAspect="1"/>
          </p:cNvPicPr>
          <p:nvPr/>
        </p:nvPicPr>
        <p:blipFill>
          <a:blip r:embed="rId6"/>
          <a:stretch>
            <a:fillRect/>
          </a:stretch>
        </p:blipFill>
        <p:spPr>
          <a:xfrm>
            <a:off x="567616" y="5027361"/>
            <a:ext cx="1175002" cy="1175002"/>
          </a:xfrm>
          <a:prstGeom prst="rect">
            <a:avLst/>
          </a:prstGeom>
        </p:spPr>
      </p:pic>
      <p:sp>
        <p:nvSpPr>
          <p:cNvPr id="6" name="TextBox 5">
            <a:extLst>
              <a:ext uri="{FF2B5EF4-FFF2-40B4-BE49-F238E27FC236}">
                <a16:creationId xmlns:a16="http://schemas.microsoft.com/office/drawing/2014/main" id="{1C36B003-DA1D-D1D9-033F-2689C033EF8E}"/>
              </a:ext>
            </a:extLst>
          </p:cNvPr>
          <p:cNvSpPr txBox="1"/>
          <p:nvPr/>
        </p:nvSpPr>
        <p:spPr>
          <a:xfrm>
            <a:off x="2800349" y="3220357"/>
            <a:ext cx="8126601" cy="3108543"/>
          </a:xfrm>
          <a:prstGeom prst="rect">
            <a:avLst/>
          </a:prstGeom>
          <a:noFill/>
        </p:spPr>
        <p:txBody>
          <a:bodyPr wrap="square">
            <a:spAutoFit/>
          </a:bodyPr>
          <a:lstStyle/>
          <a:p>
            <a:r>
              <a:rPr lang="fr-FR" sz="2800" b="1">
                <a:solidFill>
                  <a:schemeClr val="bg1"/>
                </a:solidFill>
                <a:latin typeface="Daytona" panose="020B0604030500040204" pitchFamily="34" charset="0"/>
              </a:rPr>
              <a:t>6. Rétroaction Constructive :</a:t>
            </a:r>
          </a:p>
          <a:p>
            <a:endParaRPr lang="fr-FR" sz="2800">
              <a:solidFill>
                <a:schemeClr val="bg1"/>
              </a:solidFill>
              <a:latin typeface="Daytona" panose="020B0604030500040204" pitchFamily="34" charset="0"/>
            </a:endParaRPr>
          </a:p>
          <a:p>
            <a:pPr marL="742950" lvl="1" indent="-285750">
              <a:buFont typeface="+mj-lt"/>
              <a:buAutoNum type="arabicPeriod"/>
            </a:pPr>
            <a:r>
              <a:rPr lang="fr-FR" sz="2800">
                <a:solidFill>
                  <a:schemeClr val="bg1"/>
                </a:solidFill>
                <a:latin typeface="Daytona" panose="020B0604030500040204" pitchFamily="34" charset="0"/>
              </a:rPr>
              <a:t>Évaluation et commentaires sur le travail et les performances.</a:t>
            </a:r>
          </a:p>
          <a:p>
            <a:pPr marL="742950" lvl="1" indent="-285750">
              <a:buFont typeface="+mj-lt"/>
              <a:buAutoNum type="arabicPeriod"/>
            </a:pPr>
            <a:endParaRPr lang="fr-FR" sz="2800">
              <a:solidFill>
                <a:schemeClr val="bg1"/>
              </a:solidFill>
              <a:latin typeface="Daytona" panose="020B0604030500040204" pitchFamily="34" charset="0"/>
            </a:endParaRPr>
          </a:p>
          <a:p>
            <a:pPr marL="742950" lvl="1" indent="-285750">
              <a:buFont typeface="+mj-lt"/>
              <a:buAutoNum type="arabicPeriod"/>
            </a:pPr>
            <a:r>
              <a:rPr lang="fr-FR" sz="2800">
                <a:solidFill>
                  <a:schemeClr val="bg1"/>
                </a:solidFill>
                <a:latin typeface="Daytona" panose="020B0604030500040204" pitchFamily="34" charset="0"/>
              </a:rPr>
              <a:t>Identification des points forts et des domaines à améliorer.</a:t>
            </a:r>
          </a:p>
        </p:txBody>
      </p:sp>
      <p:sp>
        <p:nvSpPr>
          <p:cNvPr id="5" name="Frame 4">
            <a:extLst>
              <a:ext uri="{FF2B5EF4-FFF2-40B4-BE49-F238E27FC236}">
                <a16:creationId xmlns:a16="http://schemas.microsoft.com/office/drawing/2014/main" id="{AD40C5AD-399E-27B9-B328-ECACB99821B2}"/>
              </a:ext>
            </a:extLst>
          </p:cNvPr>
          <p:cNvSpPr/>
          <p:nvPr/>
        </p:nvSpPr>
        <p:spPr>
          <a:xfrm>
            <a:off x="4434839" y="1102588"/>
            <a:ext cx="1508761" cy="756570"/>
          </a:xfrm>
          <a:prstGeom prst="fram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00703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2</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lang="en-GB" altLang="fr-FR" sz="3200" b="1" err="1">
                <a:solidFill>
                  <a:schemeClr val="bg1"/>
                </a:solidFill>
                <a:latin typeface="Garamond" panose="02020404030301010803" pitchFamily="18" charset="0"/>
              </a:rPr>
              <a:t>Partie</a:t>
            </a:r>
            <a:r>
              <a:rPr lang="en-GB" altLang="fr-FR" sz="3200" b="1">
                <a:solidFill>
                  <a:schemeClr val="bg1"/>
                </a:solidFill>
                <a:latin typeface="Garamond" panose="02020404030301010803" pitchFamily="18" charset="0"/>
              </a:rPr>
              <a:t> 2 Les </a:t>
            </a:r>
            <a:r>
              <a:rPr lang="en-GB" altLang="fr-FR" sz="3200" b="1" err="1">
                <a:solidFill>
                  <a:schemeClr val="bg1"/>
                </a:solidFill>
                <a:latin typeface="Garamond" panose="02020404030301010803" pitchFamily="18" charset="0"/>
              </a:rPr>
              <a:t>besoins</a:t>
            </a:r>
            <a:r>
              <a:rPr lang="en-GB" altLang="fr-FR" sz="3200" b="1">
                <a:solidFill>
                  <a:schemeClr val="bg1"/>
                </a:solidFill>
                <a:latin typeface="Garamond" panose="02020404030301010803" pitchFamily="18" charset="0"/>
              </a:rPr>
              <a:t> et </a:t>
            </a:r>
            <a:r>
              <a:rPr lang="en-GB" altLang="fr-FR" sz="3200" b="1" err="1">
                <a:solidFill>
                  <a:schemeClr val="bg1"/>
                </a:solidFill>
                <a:latin typeface="Garamond" panose="02020404030301010803" pitchFamily="18" charset="0"/>
              </a:rPr>
              <a:t>attentes</a:t>
            </a:r>
            <a:r>
              <a:rPr lang="en-GB" altLang="fr-FR" sz="3200" b="1">
                <a:solidFill>
                  <a:schemeClr val="bg1"/>
                </a:solidFill>
                <a:latin typeface="Garamond" panose="02020404030301010803" pitchFamily="18" charset="0"/>
              </a:rPr>
              <a:t> des </a:t>
            </a:r>
            <a:r>
              <a:rPr lang="en-GB" altLang="fr-FR" sz="3200" b="1" err="1">
                <a:solidFill>
                  <a:schemeClr val="bg1"/>
                </a:solidFill>
                <a:latin typeface="Garamond" panose="02020404030301010803" pitchFamily="18" charset="0"/>
              </a:rPr>
              <a:t>tutoré</a:t>
            </a:r>
            <a:r>
              <a:rPr lang="en-GB" altLang="fr-FR" sz="3200" b="1">
                <a:solidFill>
                  <a:schemeClr val="bg1"/>
                </a:solidFill>
                <a:latin typeface="Garamond" panose="02020404030301010803" pitchFamily="18" charset="0"/>
              </a:rPr>
              <a:t>(e)s</a:t>
            </a:r>
            <a:endPar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12" name="Picture 11" descr="White jigsaw puzzle and one final piece being added">
            <a:extLst>
              <a:ext uri="{FF2B5EF4-FFF2-40B4-BE49-F238E27FC236}">
                <a16:creationId xmlns:a16="http://schemas.microsoft.com/office/drawing/2014/main" id="{7565B34F-914A-534E-34D6-E9421FF074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57" y="2769322"/>
            <a:ext cx="2076521" cy="1375333"/>
          </a:xfrm>
          <a:prstGeom prst="rect">
            <a:avLst/>
          </a:prstGeom>
        </p:spPr>
      </p:pic>
      <p:sp>
        <p:nvSpPr>
          <p:cNvPr id="14" name="TextBox 13">
            <a:extLst>
              <a:ext uri="{FF2B5EF4-FFF2-40B4-BE49-F238E27FC236}">
                <a16:creationId xmlns:a16="http://schemas.microsoft.com/office/drawing/2014/main" id="{C2552E3F-BBF8-E251-CE72-DC6DCE4E467B}"/>
              </a:ext>
            </a:extLst>
          </p:cNvPr>
          <p:cNvSpPr txBox="1"/>
          <p:nvPr/>
        </p:nvSpPr>
        <p:spPr>
          <a:xfrm>
            <a:off x="2315890" y="2062704"/>
            <a:ext cx="8611061" cy="954107"/>
          </a:xfrm>
          <a:prstGeom prst="rect">
            <a:avLst/>
          </a:prstGeom>
          <a:noFill/>
        </p:spPr>
        <p:txBody>
          <a:bodyPr wrap="square">
            <a:spAutoFit/>
          </a:bodyPr>
          <a:lstStyle/>
          <a:p>
            <a:r>
              <a:rPr lang="fr-FR" sz="1400">
                <a:solidFill>
                  <a:schemeClr val="bg1"/>
                </a:solidFill>
                <a:latin typeface="Daytona" panose="020B0604030500040204" pitchFamily="34" charset="0"/>
              </a:rPr>
              <a:t>Les besoins et attentes d'un tutoré peuvent être variés et spécifiques à chaque individu, mais ils incluent généralement plusieurs aspects essentiels. </a:t>
            </a:r>
          </a:p>
          <a:p>
            <a:endParaRPr lang="fr-FR" sz="1400">
              <a:solidFill>
                <a:schemeClr val="bg1"/>
              </a:solidFill>
              <a:latin typeface="Daytona" panose="020B0604030500040204" pitchFamily="34" charset="0"/>
            </a:endParaRPr>
          </a:p>
          <a:p>
            <a:r>
              <a:rPr lang="fr-FR" sz="1400">
                <a:solidFill>
                  <a:schemeClr val="bg1"/>
                </a:solidFill>
                <a:latin typeface="Daytona" panose="020B0604030500040204" pitchFamily="34" charset="0"/>
              </a:rPr>
              <a:t>Enumérer les principaux besoins et attentes d'un tutoré.</a:t>
            </a:r>
          </a:p>
        </p:txBody>
      </p:sp>
      <p:pic>
        <p:nvPicPr>
          <p:cNvPr id="15" name="Picture 14">
            <a:extLst>
              <a:ext uri="{FF2B5EF4-FFF2-40B4-BE49-F238E27FC236}">
                <a16:creationId xmlns:a16="http://schemas.microsoft.com/office/drawing/2014/main" id="{97084611-777E-DAB9-1DA5-2325CC798976}"/>
              </a:ext>
            </a:extLst>
          </p:cNvPr>
          <p:cNvPicPr>
            <a:picLocks noChangeAspect="1"/>
          </p:cNvPicPr>
          <p:nvPr/>
        </p:nvPicPr>
        <p:blipFill>
          <a:blip r:embed="rId6"/>
          <a:stretch>
            <a:fillRect/>
          </a:stretch>
        </p:blipFill>
        <p:spPr>
          <a:xfrm>
            <a:off x="567616" y="5027361"/>
            <a:ext cx="1175002" cy="1175002"/>
          </a:xfrm>
          <a:prstGeom prst="rect">
            <a:avLst/>
          </a:prstGeom>
        </p:spPr>
      </p:pic>
      <p:sp>
        <p:nvSpPr>
          <p:cNvPr id="5" name="Frame 4">
            <a:extLst>
              <a:ext uri="{FF2B5EF4-FFF2-40B4-BE49-F238E27FC236}">
                <a16:creationId xmlns:a16="http://schemas.microsoft.com/office/drawing/2014/main" id="{AD40C5AD-399E-27B9-B328-ECACB99821B2}"/>
              </a:ext>
            </a:extLst>
          </p:cNvPr>
          <p:cNvSpPr/>
          <p:nvPr/>
        </p:nvSpPr>
        <p:spPr>
          <a:xfrm>
            <a:off x="6263640" y="1133068"/>
            <a:ext cx="1539240" cy="756570"/>
          </a:xfrm>
          <a:prstGeom prst="fram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TextBox 10">
            <a:extLst>
              <a:ext uri="{FF2B5EF4-FFF2-40B4-BE49-F238E27FC236}">
                <a16:creationId xmlns:a16="http://schemas.microsoft.com/office/drawing/2014/main" id="{97B1A4F8-C4AF-4BFD-F6E4-B134C64BC4F5}"/>
              </a:ext>
            </a:extLst>
          </p:cNvPr>
          <p:cNvSpPr txBox="1"/>
          <p:nvPr/>
        </p:nvSpPr>
        <p:spPr>
          <a:xfrm>
            <a:off x="2520850" y="3238649"/>
            <a:ext cx="9103534" cy="18189595"/>
          </a:xfrm>
          <a:prstGeom prst="rect">
            <a:avLst/>
          </a:prstGeom>
          <a:noFill/>
        </p:spPr>
        <p:txBody>
          <a:bodyPr wrap="square">
            <a:spAutoFit/>
          </a:bodyPr>
          <a:lstStyle/>
          <a:p>
            <a:pPr>
              <a:buFont typeface="+mj-lt"/>
              <a:buAutoNum type="arabicPeriod"/>
            </a:pPr>
            <a:r>
              <a:rPr lang="fr-FR" sz="2800" b="1">
                <a:solidFill>
                  <a:schemeClr val="bg1"/>
                </a:solidFill>
                <a:latin typeface="Daytona" panose="020B0604030500040204" pitchFamily="34" charset="0"/>
              </a:rPr>
              <a:t>Disponibilité et Accessibilité :</a:t>
            </a:r>
          </a:p>
          <a:p>
            <a:pPr>
              <a:buFont typeface="+mj-lt"/>
              <a:buAutoNum type="arabicPeriod"/>
            </a:pPr>
            <a:endParaRPr lang="fr-FR" sz="2800">
              <a:solidFill>
                <a:schemeClr val="bg1"/>
              </a:solidFill>
              <a:latin typeface="Daytona" panose="020B0604030500040204" pitchFamily="34" charset="0"/>
            </a:endParaRPr>
          </a:p>
          <a:p>
            <a:pPr marL="742950" lvl="1" indent="-285750">
              <a:buFont typeface="+mj-lt"/>
              <a:buAutoNum type="arabicPeriod"/>
            </a:pPr>
            <a:r>
              <a:rPr lang="fr-FR" sz="2800">
                <a:solidFill>
                  <a:schemeClr val="bg1"/>
                </a:solidFill>
                <a:latin typeface="Daytona" panose="020B0604030500040204" pitchFamily="34" charset="0"/>
              </a:rPr>
              <a:t>Accessibilité du tuteur pour des questions et des clarifications.</a:t>
            </a:r>
          </a:p>
          <a:p>
            <a:pPr marL="742950" lvl="1" indent="-285750">
              <a:buFont typeface="+mj-lt"/>
              <a:buAutoNum type="arabicPeriod"/>
            </a:pPr>
            <a:endParaRPr lang="fr-FR" sz="2800">
              <a:solidFill>
                <a:schemeClr val="bg1"/>
              </a:solidFill>
              <a:latin typeface="Daytona" panose="020B0604030500040204" pitchFamily="34" charset="0"/>
            </a:endParaRPr>
          </a:p>
          <a:p>
            <a:pPr marL="742950" lvl="1" indent="-285750">
              <a:buFont typeface="+mj-lt"/>
              <a:buAutoNum type="arabicPeriod"/>
            </a:pPr>
            <a:r>
              <a:rPr lang="fr-FR" sz="2800">
                <a:solidFill>
                  <a:schemeClr val="bg1"/>
                </a:solidFill>
                <a:latin typeface="Daytona" panose="020B0604030500040204" pitchFamily="34" charset="0"/>
              </a:rPr>
              <a:t>Disponibilité pour des sessions régulières et planifiées.</a:t>
            </a:r>
          </a:p>
          <a:p>
            <a:pPr marL="742950" lvl="1" indent="-285750">
              <a:buFont typeface="+mj-lt"/>
              <a:buAutoNum type="arabicPeriod"/>
            </a:pPr>
            <a:endParaRPr lang="fr-FR" sz="2800">
              <a:solidFill>
                <a:schemeClr val="bg1"/>
              </a:solidFill>
              <a:latin typeface="Daytona" panose="020B0604030500040204" pitchFamily="34" charset="0"/>
            </a:endParaRPr>
          </a:p>
          <a:p>
            <a:pPr marL="742950" lvl="1" indent="-285750">
              <a:buFont typeface="+mj-lt"/>
              <a:buAutoNum type="arabicPeriod"/>
            </a:pPr>
            <a:endParaRPr lang="fr-FR" sz="2800">
              <a:solidFill>
                <a:schemeClr val="bg1"/>
              </a:solidFill>
              <a:latin typeface="Daytona" panose="020B0604030500040204" pitchFamily="34" charset="0"/>
            </a:endParaRPr>
          </a:p>
          <a:p>
            <a:pPr marL="742950" lvl="1" indent="-285750">
              <a:buFont typeface="+mj-lt"/>
              <a:buAutoNum type="arabicPeriod"/>
            </a:pPr>
            <a:endParaRPr lang="fr-FR" sz="2800">
              <a:solidFill>
                <a:schemeClr val="bg1"/>
              </a:solidFill>
              <a:latin typeface="Daytona" panose="020B0604030500040204" pitchFamily="34" charset="0"/>
            </a:endParaRPr>
          </a:p>
          <a:p>
            <a:pPr marL="742950" lvl="1" indent="-285750">
              <a:buFont typeface="+mj-lt"/>
              <a:buAutoNum type="arabicPeriod"/>
            </a:pPr>
            <a:endParaRPr lang="fr-FR" sz="2800">
              <a:solidFill>
                <a:schemeClr val="bg1"/>
              </a:solidFill>
              <a:latin typeface="Daytona" panose="020B0604030500040204" pitchFamily="34" charset="0"/>
            </a:endParaRPr>
          </a:p>
          <a:p>
            <a:pPr marL="742950" lvl="1" indent="-285750">
              <a:buFont typeface="+mj-lt"/>
              <a:buAutoNum type="arabicPeriod"/>
            </a:pPr>
            <a:endParaRPr lang="fr-FR" sz="2800">
              <a:solidFill>
                <a:schemeClr val="bg1"/>
              </a:solidFill>
              <a:latin typeface="Daytona" panose="020B0604030500040204" pitchFamily="34" charset="0"/>
            </a:endParaRPr>
          </a:p>
          <a:p>
            <a:pPr>
              <a:buFont typeface="+mj-lt"/>
              <a:buAutoNum type="arabicPeriod"/>
            </a:pPr>
            <a:r>
              <a:rPr lang="fr-FR" sz="2800" b="1">
                <a:solidFill>
                  <a:schemeClr val="bg1"/>
                </a:solidFill>
                <a:latin typeface="Daytona" panose="020B0604030500040204" pitchFamily="34" charset="0"/>
              </a:rPr>
              <a:t>Clarté et Structure :</a:t>
            </a:r>
            <a:endParaRPr lang="fr-FR" sz="2800">
              <a:solidFill>
                <a:schemeClr val="bg1"/>
              </a:solidFill>
              <a:latin typeface="Daytona" panose="020B0604030500040204" pitchFamily="34" charset="0"/>
            </a:endParaRPr>
          </a:p>
          <a:p>
            <a:pPr marL="742950" lvl="1" indent="-285750">
              <a:buFont typeface="+mj-lt"/>
              <a:buAutoNum type="arabicPeriod"/>
            </a:pPr>
            <a:r>
              <a:rPr lang="fr-FR" sz="2800">
                <a:solidFill>
                  <a:schemeClr val="bg1"/>
                </a:solidFill>
                <a:latin typeface="Daytona" panose="020B0604030500040204" pitchFamily="34" charset="0"/>
              </a:rPr>
              <a:t>Explications claires et structurées des concepts difficiles.</a:t>
            </a:r>
          </a:p>
          <a:p>
            <a:pPr marL="742950" lvl="1" indent="-285750">
              <a:buFont typeface="+mj-lt"/>
              <a:buAutoNum type="arabicPeriod"/>
            </a:pPr>
            <a:r>
              <a:rPr lang="fr-FR" sz="2800">
                <a:solidFill>
                  <a:schemeClr val="bg1"/>
                </a:solidFill>
                <a:latin typeface="Daytona" panose="020B0604030500040204" pitchFamily="34" charset="0"/>
              </a:rPr>
              <a:t>Plans de travail bien définis et objectifs clairs.</a:t>
            </a:r>
          </a:p>
          <a:p>
            <a:pPr>
              <a:buFont typeface="+mj-lt"/>
              <a:buAutoNum type="arabicPeriod"/>
            </a:pPr>
            <a:r>
              <a:rPr lang="fr-FR" sz="2800" b="1">
                <a:solidFill>
                  <a:schemeClr val="bg1"/>
                </a:solidFill>
                <a:latin typeface="Daytona" panose="020B0604030500040204" pitchFamily="34" charset="0"/>
              </a:rPr>
              <a:t>Personnalisation de l'Enseignement :</a:t>
            </a:r>
            <a:endParaRPr lang="fr-FR" sz="2800">
              <a:solidFill>
                <a:schemeClr val="bg1"/>
              </a:solidFill>
              <a:latin typeface="Daytona" panose="020B0604030500040204" pitchFamily="34" charset="0"/>
            </a:endParaRPr>
          </a:p>
          <a:p>
            <a:pPr marL="742950" lvl="1" indent="-285750">
              <a:buFont typeface="+mj-lt"/>
              <a:buAutoNum type="arabicPeriod"/>
            </a:pPr>
            <a:r>
              <a:rPr lang="fr-FR" sz="2800">
                <a:solidFill>
                  <a:schemeClr val="bg1"/>
                </a:solidFill>
                <a:latin typeface="Daytona" panose="020B0604030500040204" pitchFamily="34" charset="0"/>
              </a:rPr>
              <a:t>Adaptation de l'enseignement aux besoins spécifiques du tutoré.</a:t>
            </a:r>
          </a:p>
          <a:p>
            <a:pPr marL="742950" lvl="1" indent="-285750">
              <a:buFont typeface="+mj-lt"/>
              <a:buAutoNum type="arabicPeriod"/>
            </a:pPr>
            <a:r>
              <a:rPr lang="fr-FR" sz="2800">
                <a:solidFill>
                  <a:schemeClr val="bg1"/>
                </a:solidFill>
                <a:latin typeface="Daytona" panose="020B0604030500040204" pitchFamily="34" charset="0"/>
              </a:rPr>
              <a:t>Utilisation de méthodes d'enseignement variées et adaptées au style d'apprentissage du tutoré.</a:t>
            </a:r>
          </a:p>
          <a:p>
            <a:pPr>
              <a:buFont typeface="+mj-lt"/>
              <a:buAutoNum type="arabicPeriod"/>
            </a:pPr>
            <a:r>
              <a:rPr lang="fr-FR" sz="2800" b="1">
                <a:solidFill>
                  <a:schemeClr val="bg1"/>
                </a:solidFill>
                <a:latin typeface="Daytona" panose="020B0604030500040204" pitchFamily="34" charset="0"/>
              </a:rPr>
              <a:t>Patience et Empathie :</a:t>
            </a:r>
            <a:endParaRPr lang="fr-FR" sz="2800">
              <a:solidFill>
                <a:schemeClr val="bg1"/>
              </a:solidFill>
              <a:latin typeface="Daytona" panose="020B0604030500040204" pitchFamily="34" charset="0"/>
            </a:endParaRPr>
          </a:p>
          <a:p>
            <a:pPr marL="742950" lvl="1" indent="-285750">
              <a:buFont typeface="+mj-lt"/>
              <a:buAutoNum type="arabicPeriod"/>
            </a:pPr>
            <a:r>
              <a:rPr lang="fr-FR" sz="2800">
                <a:solidFill>
                  <a:schemeClr val="bg1"/>
                </a:solidFill>
                <a:latin typeface="Daytona" panose="020B0604030500040204" pitchFamily="34" charset="0"/>
              </a:rPr>
              <a:t>Patience face aux difficultés d'apprentissage du tutoré.</a:t>
            </a:r>
          </a:p>
          <a:p>
            <a:pPr marL="742950" lvl="1" indent="-285750">
              <a:buFont typeface="+mj-lt"/>
              <a:buAutoNum type="arabicPeriod"/>
            </a:pPr>
            <a:r>
              <a:rPr lang="fr-FR" sz="2800">
                <a:solidFill>
                  <a:schemeClr val="bg1"/>
                </a:solidFill>
                <a:latin typeface="Daytona" panose="020B0604030500040204" pitchFamily="34" charset="0"/>
              </a:rPr>
              <a:t>Empathie pour comprendre les défis personnels et académiques.</a:t>
            </a:r>
          </a:p>
          <a:p>
            <a:pPr>
              <a:buFont typeface="+mj-lt"/>
              <a:buAutoNum type="arabicPeriod"/>
            </a:pPr>
            <a:r>
              <a:rPr lang="fr-FR" sz="2800" b="1">
                <a:solidFill>
                  <a:schemeClr val="bg1"/>
                </a:solidFill>
                <a:latin typeface="Daytona" panose="020B0604030500040204" pitchFamily="34" charset="0"/>
              </a:rPr>
              <a:t>Professionnalisme et Expertise :</a:t>
            </a:r>
            <a:endParaRPr lang="fr-FR" sz="2800">
              <a:solidFill>
                <a:schemeClr val="bg1"/>
              </a:solidFill>
              <a:latin typeface="Daytona" panose="020B0604030500040204" pitchFamily="34" charset="0"/>
            </a:endParaRPr>
          </a:p>
          <a:p>
            <a:pPr marL="742950" lvl="1" indent="-285750">
              <a:buFont typeface="+mj-lt"/>
              <a:buAutoNum type="arabicPeriod"/>
            </a:pPr>
            <a:r>
              <a:rPr lang="fr-FR" sz="2800">
                <a:solidFill>
                  <a:schemeClr val="bg1"/>
                </a:solidFill>
                <a:latin typeface="Daytona" panose="020B0604030500040204" pitchFamily="34" charset="0"/>
              </a:rPr>
              <a:t>Expertise du tuteur dans le domaine d'études.</a:t>
            </a:r>
          </a:p>
          <a:p>
            <a:pPr marL="742950" lvl="1" indent="-285750">
              <a:buFont typeface="+mj-lt"/>
              <a:buAutoNum type="arabicPeriod"/>
            </a:pPr>
            <a:r>
              <a:rPr lang="fr-FR" sz="2800">
                <a:solidFill>
                  <a:schemeClr val="bg1"/>
                </a:solidFill>
                <a:latin typeface="Daytona" panose="020B0604030500040204" pitchFamily="34" charset="0"/>
              </a:rPr>
              <a:t>Professionnalisme dans l'approche et le comportement.</a:t>
            </a:r>
          </a:p>
          <a:p>
            <a:pPr>
              <a:buFont typeface="+mj-lt"/>
              <a:buAutoNum type="arabicPeriod"/>
            </a:pPr>
            <a:r>
              <a:rPr lang="fr-FR" sz="2800" b="1">
                <a:solidFill>
                  <a:schemeClr val="bg1"/>
                </a:solidFill>
                <a:latin typeface="Daytona" panose="020B0604030500040204" pitchFamily="34" charset="0"/>
              </a:rPr>
              <a:t>Encouragement de l'Autonomie :</a:t>
            </a:r>
            <a:endParaRPr lang="fr-FR" sz="2800">
              <a:solidFill>
                <a:schemeClr val="bg1"/>
              </a:solidFill>
              <a:latin typeface="Daytona" panose="020B0604030500040204" pitchFamily="34" charset="0"/>
            </a:endParaRPr>
          </a:p>
          <a:p>
            <a:pPr marL="742950" lvl="1" indent="-285750">
              <a:buFont typeface="+mj-lt"/>
              <a:buAutoNum type="arabicPeriod"/>
            </a:pPr>
            <a:r>
              <a:rPr lang="fr-FR" sz="2800">
                <a:solidFill>
                  <a:schemeClr val="bg1"/>
                </a:solidFill>
                <a:latin typeface="Daytona" panose="020B0604030500040204" pitchFamily="34" charset="0"/>
              </a:rPr>
              <a:t>Encouragement à développer des compétences d'auto-apprentissage.</a:t>
            </a:r>
          </a:p>
          <a:p>
            <a:pPr marL="742950" lvl="1" indent="-285750">
              <a:buFont typeface="+mj-lt"/>
              <a:buAutoNum type="arabicPeriod"/>
            </a:pPr>
            <a:r>
              <a:rPr lang="fr-FR" sz="2800">
                <a:solidFill>
                  <a:schemeClr val="bg1"/>
                </a:solidFill>
                <a:latin typeface="Daytona" panose="020B0604030500040204" pitchFamily="34" charset="0"/>
              </a:rPr>
              <a:t>Favoriser l'autonomie et la responsabilité dans les études.</a:t>
            </a:r>
          </a:p>
          <a:p>
            <a:r>
              <a:rPr lang="fr-FR" sz="2800">
                <a:solidFill>
                  <a:schemeClr val="bg1"/>
                </a:solidFill>
                <a:latin typeface="Daytona" panose="020B0604030500040204" pitchFamily="34" charset="0"/>
              </a:rPr>
              <a:t>En résumé, les tutoré(e)s recherchent un soutien académique et moral qui leur permette de réussir leurs études et de se préparer à leur future carrière. Ils attendent également une relation de tutorat basée sur la confiance, la clarté et le respect mutuel.</a:t>
            </a:r>
          </a:p>
        </p:txBody>
      </p:sp>
    </p:spTree>
    <p:extLst>
      <p:ext uri="{BB962C8B-B14F-4D97-AF65-F5344CB8AC3E}">
        <p14:creationId xmlns:p14="http://schemas.microsoft.com/office/powerpoint/2010/main" val="752060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2</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lang="en-GB" altLang="fr-FR" sz="3200" b="1" err="1">
                <a:solidFill>
                  <a:schemeClr val="bg1"/>
                </a:solidFill>
                <a:latin typeface="Garamond" panose="02020404030301010803" pitchFamily="18" charset="0"/>
              </a:rPr>
              <a:t>Partie</a:t>
            </a:r>
            <a:r>
              <a:rPr lang="en-GB" altLang="fr-FR" sz="3200" b="1">
                <a:solidFill>
                  <a:schemeClr val="bg1"/>
                </a:solidFill>
                <a:latin typeface="Garamond" panose="02020404030301010803" pitchFamily="18" charset="0"/>
              </a:rPr>
              <a:t> 2 Les </a:t>
            </a:r>
            <a:r>
              <a:rPr lang="en-GB" altLang="fr-FR" sz="3200" b="1" err="1">
                <a:solidFill>
                  <a:schemeClr val="bg1"/>
                </a:solidFill>
                <a:latin typeface="Garamond" panose="02020404030301010803" pitchFamily="18" charset="0"/>
              </a:rPr>
              <a:t>besoins</a:t>
            </a:r>
            <a:r>
              <a:rPr lang="en-GB" altLang="fr-FR" sz="3200" b="1">
                <a:solidFill>
                  <a:schemeClr val="bg1"/>
                </a:solidFill>
                <a:latin typeface="Garamond" panose="02020404030301010803" pitchFamily="18" charset="0"/>
              </a:rPr>
              <a:t> et </a:t>
            </a:r>
            <a:r>
              <a:rPr lang="en-GB" altLang="fr-FR" sz="3200" b="1" err="1">
                <a:solidFill>
                  <a:schemeClr val="bg1"/>
                </a:solidFill>
                <a:latin typeface="Garamond" panose="02020404030301010803" pitchFamily="18" charset="0"/>
              </a:rPr>
              <a:t>attentes</a:t>
            </a:r>
            <a:r>
              <a:rPr lang="en-GB" altLang="fr-FR" sz="3200" b="1">
                <a:solidFill>
                  <a:schemeClr val="bg1"/>
                </a:solidFill>
                <a:latin typeface="Garamond" panose="02020404030301010803" pitchFamily="18" charset="0"/>
              </a:rPr>
              <a:t> des </a:t>
            </a:r>
            <a:r>
              <a:rPr lang="en-GB" altLang="fr-FR" sz="3200" b="1" err="1">
                <a:solidFill>
                  <a:schemeClr val="bg1"/>
                </a:solidFill>
                <a:latin typeface="Garamond" panose="02020404030301010803" pitchFamily="18" charset="0"/>
              </a:rPr>
              <a:t>tutoré</a:t>
            </a:r>
            <a:r>
              <a:rPr lang="en-GB" altLang="fr-FR" sz="3200" b="1">
                <a:solidFill>
                  <a:schemeClr val="bg1"/>
                </a:solidFill>
                <a:latin typeface="Garamond" panose="02020404030301010803" pitchFamily="18" charset="0"/>
              </a:rPr>
              <a:t>(e)s</a:t>
            </a:r>
            <a:endPar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12" name="Picture 11" descr="White jigsaw puzzle and one final piece being added">
            <a:extLst>
              <a:ext uri="{FF2B5EF4-FFF2-40B4-BE49-F238E27FC236}">
                <a16:creationId xmlns:a16="http://schemas.microsoft.com/office/drawing/2014/main" id="{7565B34F-914A-534E-34D6-E9421FF074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57" y="2769322"/>
            <a:ext cx="2076521" cy="1375333"/>
          </a:xfrm>
          <a:prstGeom prst="rect">
            <a:avLst/>
          </a:prstGeom>
        </p:spPr>
      </p:pic>
      <p:sp>
        <p:nvSpPr>
          <p:cNvPr id="14" name="TextBox 13">
            <a:extLst>
              <a:ext uri="{FF2B5EF4-FFF2-40B4-BE49-F238E27FC236}">
                <a16:creationId xmlns:a16="http://schemas.microsoft.com/office/drawing/2014/main" id="{C2552E3F-BBF8-E251-CE72-DC6DCE4E467B}"/>
              </a:ext>
            </a:extLst>
          </p:cNvPr>
          <p:cNvSpPr txBox="1"/>
          <p:nvPr/>
        </p:nvSpPr>
        <p:spPr>
          <a:xfrm>
            <a:off x="2315890" y="2062704"/>
            <a:ext cx="8611061" cy="954107"/>
          </a:xfrm>
          <a:prstGeom prst="rect">
            <a:avLst/>
          </a:prstGeom>
          <a:noFill/>
        </p:spPr>
        <p:txBody>
          <a:bodyPr wrap="square">
            <a:spAutoFit/>
          </a:bodyPr>
          <a:lstStyle/>
          <a:p>
            <a:r>
              <a:rPr lang="fr-FR" sz="1400">
                <a:solidFill>
                  <a:schemeClr val="bg1"/>
                </a:solidFill>
                <a:latin typeface="Daytona" panose="020B0604030500040204" pitchFamily="34" charset="0"/>
              </a:rPr>
              <a:t>Les besoins et attentes d'un tutoré peuvent être variés et spécifiques à chaque individu, mais ils incluent généralement plusieurs aspects essentiels. </a:t>
            </a:r>
          </a:p>
          <a:p>
            <a:endParaRPr lang="fr-FR" sz="1400">
              <a:solidFill>
                <a:schemeClr val="bg1"/>
              </a:solidFill>
              <a:latin typeface="Daytona" panose="020B0604030500040204" pitchFamily="34" charset="0"/>
            </a:endParaRPr>
          </a:p>
          <a:p>
            <a:r>
              <a:rPr lang="fr-FR" sz="1400">
                <a:solidFill>
                  <a:schemeClr val="bg1"/>
                </a:solidFill>
                <a:latin typeface="Daytona" panose="020B0604030500040204" pitchFamily="34" charset="0"/>
              </a:rPr>
              <a:t>Enumérer les principaux besoins et attentes d'un tutoré.</a:t>
            </a:r>
          </a:p>
        </p:txBody>
      </p:sp>
      <p:pic>
        <p:nvPicPr>
          <p:cNvPr id="15" name="Picture 14">
            <a:extLst>
              <a:ext uri="{FF2B5EF4-FFF2-40B4-BE49-F238E27FC236}">
                <a16:creationId xmlns:a16="http://schemas.microsoft.com/office/drawing/2014/main" id="{97084611-777E-DAB9-1DA5-2325CC798976}"/>
              </a:ext>
            </a:extLst>
          </p:cNvPr>
          <p:cNvPicPr>
            <a:picLocks noChangeAspect="1"/>
          </p:cNvPicPr>
          <p:nvPr/>
        </p:nvPicPr>
        <p:blipFill>
          <a:blip r:embed="rId6"/>
          <a:stretch>
            <a:fillRect/>
          </a:stretch>
        </p:blipFill>
        <p:spPr>
          <a:xfrm>
            <a:off x="567616" y="5027361"/>
            <a:ext cx="1175002" cy="1175002"/>
          </a:xfrm>
          <a:prstGeom prst="rect">
            <a:avLst/>
          </a:prstGeom>
        </p:spPr>
      </p:pic>
      <p:sp>
        <p:nvSpPr>
          <p:cNvPr id="5" name="Frame 4">
            <a:extLst>
              <a:ext uri="{FF2B5EF4-FFF2-40B4-BE49-F238E27FC236}">
                <a16:creationId xmlns:a16="http://schemas.microsoft.com/office/drawing/2014/main" id="{AD40C5AD-399E-27B9-B328-ECACB99821B2}"/>
              </a:ext>
            </a:extLst>
          </p:cNvPr>
          <p:cNvSpPr/>
          <p:nvPr/>
        </p:nvSpPr>
        <p:spPr>
          <a:xfrm>
            <a:off x="6263640" y="1133068"/>
            <a:ext cx="1539240" cy="756570"/>
          </a:xfrm>
          <a:prstGeom prst="fram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TextBox 10">
            <a:extLst>
              <a:ext uri="{FF2B5EF4-FFF2-40B4-BE49-F238E27FC236}">
                <a16:creationId xmlns:a16="http://schemas.microsoft.com/office/drawing/2014/main" id="{97B1A4F8-C4AF-4BFD-F6E4-B134C64BC4F5}"/>
              </a:ext>
            </a:extLst>
          </p:cNvPr>
          <p:cNvSpPr txBox="1"/>
          <p:nvPr/>
        </p:nvSpPr>
        <p:spPr>
          <a:xfrm>
            <a:off x="2520850" y="3238649"/>
            <a:ext cx="9103534" cy="12588061"/>
          </a:xfrm>
          <a:prstGeom prst="rect">
            <a:avLst/>
          </a:prstGeom>
          <a:noFill/>
        </p:spPr>
        <p:txBody>
          <a:bodyPr wrap="square">
            <a:spAutoFit/>
          </a:bodyPr>
          <a:lstStyle/>
          <a:p>
            <a:r>
              <a:rPr lang="fr-FR" sz="2800" b="1">
                <a:solidFill>
                  <a:schemeClr val="bg1"/>
                </a:solidFill>
                <a:latin typeface="Daytona" panose="020B0604030500040204" pitchFamily="34" charset="0"/>
              </a:rPr>
              <a:t>3. Personnalisation de l'Enseignement :</a:t>
            </a:r>
          </a:p>
          <a:p>
            <a:endParaRPr lang="fr-FR" sz="2800">
              <a:solidFill>
                <a:schemeClr val="bg1"/>
              </a:solidFill>
              <a:latin typeface="Daytona" panose="020B0604030500040204" pitchFamily="34" charset="0"/>
            </a:endParaRPr>
          </a:p>
          <a:p>
            <a:pPr marL="742950" lvl="1" indent="-285750">
              <a:buFont typeface="+mj-lt"/>
              <a:buAutoNum type="arabicPeriod"/>
            </a:pPr>
            <a:r>
              <a:rPr lang="fr-FR" sz="2800">
                <a:solidFill>
                  <a:schemeClr val="bg1"/>
                </a:solidFill>
                <a:latin typeface="Daytona" panose="020B0604030500040204" pitchFamily="34" charset="0"/>
              </a:rPr>
              <a:t>Adaptation de l'enseignement aux besoins spécifiques du tutoré.</a:t>
            </a:r>
          </a:p>
          <a:p>
            <a:pPr marL="742950" lvl="1" indent="-285750">
              <a:buFont typeface="+mj-lt"/>
              <a:buAutoNum type="arabicPeriod"/>
            </a:pPr>
            <a:endParaRPr lang="fr-FR" sz="2800">
              <a:solidFill>
                <a:schemeClr val="bg1"/>
              </a:solidFill>
              <a:latin typeface="Daytona" panose="020B0604030500040204" pitchFamily="34" charset="0"/>
            </a:endParaRPr>
          </a:p>
          <a:p>
            <a:pPr marL="742950" lvl="1" indent="-285750">
              <a:buFont typeface="+mj-lt"/>
              <a:buAutoNum type="arabicPeriod"/>
            </a:pPr>
            <a:r>
              <a:rPr lang="fr-FR" sz="2800">
                <a:solidFill>
                  <a:schemeClr val="bg1"/>
                </a:solidFill>
                <a:latin typeface="Daytona" panose="020B0604030500040204" pitchFamily="34" charset="0"/>
              </a:rPr>
              <a:t>Utilisation de méthodes d'enseignement variées et adaptées au style d'apprentissage du tutoré.</a:t>
            </a:r>
          </a:p>
          <a:p>
            <a:pPr marL="742950" lvl="1" indent="-285750">
              <a:buFont typeface="+mj-lt"/>
              <a:buAutoNum type="arabicPeriod"/>
            </a:pPr>
            <a:endParaRPr lang="fr-FR" sz="2800">
              <a:solidFill>
                <a:schemeClr val="bg1"/>
              </a:solidFill>
              <a:latin typeface="Daytona" panose="020B0604030500040204" pitchFamily="34" charset="0"/>
            </a:endParaRPr>
          </a:p>
          <a:p>
            <a:pPr>
              <a:buFont typeface="+mj-lt"/>
              <a:buAutoNum type="arabicPeriod"/>
            </a:pPr>
            <a:r>
              <a:rPr lang="fr-FR" sz="2800" b="1">
                <a:solidFill>
                  <a:schemeClr val="bg1"/>
                </a:solidFill>
                <a:latin typeface="Daytona" panose="020B0604030500040204" pitchFamily="34" charset="0"/>
              </a:rPr>
              <a:t>Patience et Empathie :</a:t>
            </a:r>
            <a:endParaRPr lang="fr-FR" sz="2800">
              <a:solidFill>
                <a:schemeClr val="bg1"/>
              </a:solidFill>
              <a:latin typeface="Daytona" panose="020B0604030500040204" pitchFamily="34" charset="0"/>
            </a:endParaRPr>
          </a:p>
          <a:p>
            <a:pPr marL="742950" lvl="1" indent="-285750">
              <a:buFont typeface="+mj-lt"/>
              <a:buAutoNum type="arabicPeriod"/>
            </a:pPr>
            <a:r>
              <a:rPr lang="fr-FR" sz="2800">
                <a:solidFill>
                  <a:schemeClr val="bg1"/>
                </a:solidFill>
                <a:latin typeface="Daytona" panose="020B0604030500040204" pitchFamily="34" charset="0"/>
              </a:rPr>
              <a:t>Patience face aux difficultés d'apprentissage du tutoré.</a:t>
            </a:r>
          </a:p>
          <a:p>
            <a:pPr marL="742950" lvl="1" indent="-285750">
              <a:buFont typeface="+mj-lt"/>
              <a:buAutoNum type="arabicPeriod"/>
            </a:pPr>
            <a:r>
              <a:rPr lang="fr-FR" sz="2800">
                <a:solidFill>
                  <a:schemeClr val="bg1"/>
                </a:solidFill>
                <a:latin typeface="Daytona" panose="020B0604030500040204" pitchFamily="34" charset="0"/>
              </a:rPr>
              <a:t>Empathie pour comprendre les défis personnels et académiques.</a:t>
            </a:r>
          </a:p>
          <a:p>
            <a:pPr>
              <a:buFont typeface="+mj-lt"/>
              <a:buAutoNum type="arabicPeriod"/>
            </a:pPr>
            <a:r>
              <a:rPr lang="fr-FR" sz="2800" b="1">
                <a:solidFill>
                  <a:schemeClr val="bg1"/>
                </a:solidFill>
                <a:latin typeface="Daytona" panose="020B0604030500040204" pitchFamily="34" charset="0"/>
              </a:rPr>
              <a:t>Professionnalisme et Expertise :</a:t>
            </a:r>
            <a:endParaRPr lang="fr-FR" sz="2800">
              <a:solidFill>
                <a:schemeClr val="bg1"/>
              </a:solidFill>
              <a:latin typeface="Daytona" panose="020B0604030500040204" pitchFamily="34" charset="0"/>
            </a:endParaRPr>
          </a:p>
          <a:p>
            <a:pPr marL="742950" lvl="1" indent="-285750">
              <a:buFont typeface="+mj-lt"/>
              <a:buAutoNum type="arabicPeriod"/>
            </a:pPr>
            <a:r>
              <a:rPr lang="fr-FR" sz="2800">
                <a:solidFill>
                  <a:schemeClr val="bg1"/>
                </a:solidFill>
                <a:latin typeface="Daytona" panose="020B0604030500040204" pitchFamily="34" charset="0"/>
              </a:rPr>
              <a:t>Expertise du tuteur dans le domaine d'études.</a:t>
            </a:r>
          </a:p>
          <a:p>
            <a:pPr marL="742950" lvl="1" indent="-285750">
              <a:buFont typeface="+mj-lt"/>
              <a:buAutoNum type="arabicPeriod"/>
            </a:pPr>
            <a:r>
              <a:rPr lang="fr-FR" sz="2800">
                <a:solidFill>
                  <a:schemeClr val="bg1"/>
                </a:solidFill>
                <a:latin typeface="Daytona" panose="020B0604030500040204" pitchFamily="34" charset="0"/>
              </a:rPr>
              <a:t>Professionnalisme dans l'approche et le comportement.</a:t>
            </a:r>
          </a:p>
          <a:p>
            <a:pPr>
              <a:buFont typeface="+mj-lt"/>
              <a:buAutoNum type="arabicPeriod"/>
            </a:pPr>
            <a:r>
              <a:rPr lang="fr-FR" sz="2800" b="1">
                <a:solidFill>
                  <a:schemeClr val="bg1"/>
                </a:solidFill>
                <a:latin typeface="Daytona" panose="020B0604030500040204" pitchFamily="34" charset="0"/>
              </a:rPr>
              <a:t>Encouragement de l'Autonomie :</a:t>
            </a:r>
            <a:endParaRPr lang="fr-FR" sz="2800">
              <a:solidFill>
                <a:schemeClr val="bg1"/>
              </a:solidFill>
              <a:latin typeface="Daytona" panose="020B0604030500040204" pitchFamily="34" charset="0"/>
            </a:endParaRPr>
          </a:p>
          <a:p>
            <a:pPr marL="742950" lvl="1" indent="-285750">
              <a:buFont typeface="+mj-lt"/>
              <a:buAutoNum type="arabicPeriod"/>
            </a:pPr>
            <a:r>
              <a:rPr lang="fr-FR" sz="2800">
                <a:solidFill>
                  <a:schemeClr val="bg1"/>
                </a:solidFill>
                <a:latin typeface="Daytona" panose="020B0604030500040204" pitchFamily="34" charset="0"/>
              </a:rPr>
              <a:t>Encouragement à développer des compétences d'auto-apprentissage.</a:t>
            </a:r>
          </a:p>
          <a:p>
            <a:pPr marL="742950" lvl="1" indent="-285750">
              <a:buFont typeface="+mj-lt"/>
              <a:buAutoNum type="arabicPeriod"/>
            </a:pPr>
            <a:r>
              <a:rPr lang="fr-FR" sz="2800">
                <a:solidFill>
                  <a:schemeClr val="bg1"/>
                </a:solidFill>
                <a:latin typeface="Daytona" panose="020B0604030500040204" pitchFamily="34" charset="0"/>
              </a:rPr>
              <a:t>Favoriser l'autonomie et la responsabilité dans les études.</a:t>
            </a:r>
          </a:p>
          <a:p>
            <a:r>
              <a:rPr lang="fr-FR" sz="2800">
                <a:solidFill>
                  <a:schemeClr val="bg1"/>
                </a:solidFill>
                <a:latin typeface="Daytona" panose="020B0604030500040204" pitchFamily="34" charset="0"/>
              </a:rPr>
              <a:t>En résumé, les tutoré(e)s recherchent un soutien académique et moral qui leur permette de réussir leurs études et de se préparer à leur future carrière. Ils attendent également une relation de tutorat basée sur la confiance, la clarté et le respect mutuel.</a:t>
            </a:r>
          </a:p>
        </p:txBody>
      </p:sp>
    </p:spTree>
    <p:extLst>
      <p:ext uri="{BB962C8B-B14F-4D97-AF65-F5344CB8AC3E}">
        <p14:creationId xmlns:p14="http://schemas.microsoft.com/office/powerpoint/2010/main" val="1848811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2</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lang="en-GB" altLang="fr-FR" sz="3200" b="1" err="1">
                <a:solidFill>
                  <a:schemeClr val="bg1"/>
                </a:solidFill>
                <a:latin typeface="Garamond" panose="02020404030301010803" pitchFamily="18" charset="0"/>
              </a:rPr>
              <a:t>Partie</a:t>
            </a:r>
            <a:r>
              <a:rPr lang="en-GB" altLang="fr-FR" sz="3200" b="1">
                <a:solidFill>
                  <a:schemeClr val="bg1"/>
                </a:solidFill>
                <a:latin typeface="Garamond" panose="02020404030301010803" pitchFamily="18" charset="0"/>
              </a:rPr>
              <a:t> 2 Les </a:t>
            </a:r>
            <a:r>
              <a:rPr lang="en-GB" altLang="fr-FR" sz="3200" b="1" err="1">
                <a:solidFill>
                  <a:schemeClr val="bg1"/>
                </a:solidFill>
                <a:latin typeface="Garamond" panose="02020404030301010803" pitchFamily="18" charset="0"/>
              </a:rPr>
              <a:t>besoins</a:t>
            </a:r>
            <a:r>
              <a:rPr lang="en-GB" altLang="fr-FR" sz="3200" b="1">
                <a:solidFill>
                  <a:schemeClr val="bg1"/>
                </a:solidFill>
                <a:latin typeface="Garamond" panose="02020404030301010803" pitchFamily="18" charset="0"/>
              </a:rPr>
              <a:t> et </a:t>
            </a:r>
            <a:r>
              <a:rPr lang="en-GB" altLang="fr-FR" sz="3200" b="1" err="1">
                <a:solidFill>
                  <a:schemeClr val="bg1"/>
                </a:solidFill>
                <a:latin typeface="Garamond" panose="02020404030301010803" pitchFamily="18" charset="0"/>
              </a:rPr>
              <a:t>attentes</a:t>
            </a:r>
            <a:r>
              <a:rPr lang="en-GB" altLang="fr-FR" sz="3200" b="1">
                <a:solidFill>
                  <a:schemeClr val="bg1"/>
                </a:solidFill>
                <a:latin typeface="Garamond" panose="02020404030301010803" pitchFamily="18" charset="0"/>
              </a:rPr>
              <a:t> des </a:t>
            </a:r>
            <a:r>
              <a:rPr lang="en-GB" altLang="fr-FR" sz="3200" b="1" err="1">
                <a:solidFill>
                  <a:schemeClr val="bg1"/>
                </a:solidFill>
                <a:latin typeface="Garamond" panose="02020404030301010803" pitchFamily="18" charset="0"/>
              </a:rPr>
              <a:t>tutoré</a:t>
            </a:r>
            <a:r>
              <a:rPr lang="en-GB" altLang="fr-FR" sz="3200" b="1">
                <a:solidFill>
                  <a:schemeClr val="bg1"/>
                </a:solidFill>
                <a:latin typeface="Garamond" panose="02020404030301010803" pitchFamily="18" charset="0"/>
              </a:rPr>
              <a:t>(e)s</a:t>
            </a:r>
            <a:endPar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12" name="Picture 11" descr="White jigsaw puzzle and one final piece being added">
            <a:extLst>
              <a:ext uri="{FF2B5EF4-FFF2-40B4-BE49-F238E27FC236}">
                <a16:creationId xmlns:a16="http://schemas.microsoft.com/office/drawing/2014/main" id="{7565B34F-914A-534E-34D6-E9421FF074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57" y="2769322"/>
            <a:ext cx="2076521" cy="1375333"/>
          </a:xfrm>
          <a:prstGeom prst="rect">
            <a:avLst/>
          </a:prstGeom>
        </p:spPr>
      </p:pic>
      <p:sp>
        <p:nvSpPr>
          <p:cNvPr id="14" name="TextBox 13">
            <a:extLst>
              <a:ext uri="{FF2B5EF4-FFF2-40B4-BE49-F238E27FC236}">
                <a16:creationId xmlns:a16="http://schemas.microsoft.com/office/drawing/2014/main" id="{C2552E3F-BBF8-E251-CE72-DC6DCE4E467B}"/>
              </a:ext>
            </a:extLst>
          </p:cNvPr>
          <p:cNvSpPr txBox="1"/>
          <p:nvPr/>
        </p:nvSpPr>
        <p:spPr>
          <a:xfrm>
            <a:off x="2315890" y="2062704"/>
            <a:ext cx="8611061" cy="954107"/>
          </a:xfrm>
          <a:prstGeom prst="rect">
            <a:avLst/>
          </a:prstGeom>
          <a:noFill/>
        </p:spPr>
        <p:txBody>
          <a:bodyPr wrap="square">
            <a:spAutoFit/>
          </a:bodyPr>
          <a:lstStyle/>
          <a:p>
            <a:r>
              <a:rPr lang="fr-FR" sz="1400">
                <a:solidFill>
                  <a:schemeClr val="bg1"/>
                </a:solidFill>
                <a:latin typeface="Daytona" panose="020B0604030500040204" pitchFamily="34" charset="0"/>
              </a:rPr>
              <a:t>Les besoins et attentes d'un tutoré peuvent être variés et spécifiques à chaque individu, mais ils incluent généralement plusieurs aspects essentiels. </a:t>
            </a:r>
          </a:p>
          <a:p>
            <a:endParaRPr lang="fr-FR" sz="1400">
              <a:solidFill>
                <a:schemeClr val="bg1"/>
              </a:solidFill>
              <a:latin typeface="Daytona" panose="020B0604030500040204" pitchFamily="34" charset="0"/>
            </a:endParaRPr>
          </a:p>
          <a:p>
            <a:r>
              <a:rPr lang="fr-FR" sz="1400">
                <a:solidFill>
                  <a:schemeClr val="bg1"/>
                </a:solidFill>
                <a:latin typeface="Daytona" panose="020B0604030500040204" pitchFamily="34" charset="0"/>
              </a:rPr>
              <a:t>Enumérer les principaux besoins et attentes d'un tutoré.</a:t>
            </a:r>
          </a:p>
        </p:txBody>
      </p:sp>
      <p:pic>
        <p:nvPicPr>
          <p:cNvPr id="15" name="Picture 14">
            <a:extLst>
              <a:ext uri="{FF2B5EF4-FFF2-40B4-BE49-F238E27FC236}">
                <a16:creationId xmlns:a16="http://schemas.microsoft.com/office/drawing/2014/main" id="{97084611-777E-DAB9-1DA5-2325CC798976}"/>
              </a:ext>
            </a:extLst>
          </p:cNvPr>
          <p:cNvPicPr>
            <a:picLocks noChangeAspect="1"/>
          </p:cNvPicPr>
          <p:nvPr/>
        </p:nvPicPr>
        <p:blipFill>
          <a:blip r:embed="rId6"/>
          <a:stretch>
            <a:fillRect/>
          </a:stretch>
        </p:blipFill>
        <p:spPr>
          <a:xfrm>
            <a:off x="567616" y="5027361"/>
            <a:ext cx="1175002" cy="1175002"/>
          </a:xfrm>
          <a:prstGeom prst="rect">
            <a:avLst/>
          </a:prstGeom>
        </p:spPr>
      </p:pic>
      <p:sp>
        <p:nvSpPr>
          <p:cNvPr id="5" name="Frame 4">
            <a:extLst>
              <a:ext uri="{FF2B5EF4-FFF2-40B4-BE49-F238E27FC236}">
                <a16:creationId xmlns:a16="http://schemas.microsoft.com/office/drawing/2014/main" id="{AD40C5AD-399E-27B9-B328-ECACB99821B2}"/>
              </a:ext>
            </a:extLst>
          </p:cNvPr>
          <p:cNvSpPr/>
          <p:nvPr/>
        </p:nvSpPr>
        <p:spPr>
          <a:xfrm>
            <a:off x="6263640" y="1133068"/>
            <a:ext cx="1539240" cy="756570"/>
          </a:xfrm>
          <a:prstGeom prst="fram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TextBox 10">
            <a:extLst>
              <a:ext uri="{FF2B5EF4-FFF2-40B4-BE49-F238E27FC236}">
                <a16:creationId xmlns:a16="http://schemas.microsoft.com/office/drawing/2014/main" id="{97B1A4F8-C4AF-4BFD-F6E4-B134C64BC4F5}"/>
              </a:ext>
            </a:extLst>
          </p:cNvPr>
          <p:cNvSpPr txBox="1"/>
          <p:nvPr/>
        </p:nvSpPr>
        <p:spPr>
          <a:xfrm>
            <a:off x="2520850" y="3238649"/>
            <a:ext cx="9103534" cy="10433625"/>
          </a:xfrm>
          <a:prstGeom prst="rect">
            <a:avLst/>
          </a:prstGeom>
          <a:noFill/>
        </p:spPr>
        <p:txBody>
          <a:bodyPr wrap="square">
            <a:spAutoFit/>
          </a:bodyPr>
          <a:lstStyle/>
          <a:p>
            <a:r>
              <a:rPr lang="fr-FR" sz="2800" b="1">
                <a:solidFill>
                  <a:schemeClr val="bg1"/>
                </a:solidFill>
                <a:latin typeface="Daytona" panose="020B0604030500040204" pitchFamily="34" charset="0"/>
              </a:rPr>
              <a:t>4. Patience et Empathie :</a:t>
            </a:r>
          </a:p>
          <a:p>
            <a:endParaRPr lang="fr-FR" sz="2800">
              <a:solidFill>
                <a:schemeClr val="bg1"/>
              </a:solidFill>
              <a:latin typeface="Daytona" panose="020B0604030500040204" pitchFamily="34" charset="0"/>
            </a:endParaRPr>
          </a:p>
          <a:p>
            <a:pPr marL="742950" lvl="1" indent="-285750">
              <a:buFont typeface="+mj-lt"/>
              <a:buAutoNum type="arabicPeriod"/>
            </a:pPr>
            <a:r>
              <a:rPr lang="fr-FR" sz="2800">
                <a:solidFill>
                  <a:schemeClr val="bg1"/>
                </a:solidFill>
                <a:latin typeface="Daytona" panose="020B0604030500040204" pitchFamily="34" charset="0"/>
              </a:rPr>
              <a:t>Patience face aux difficultés d'apprentissage du tutoré.</a:t>
            </a:r>
          </a:p>
          <a:p>
            <a:pPr marL="742950" lvl="1" indent="-285750">
              <a:buFont typeface="+mj-lt"/>
              <a:buAutoNum type="arabicPeriod"/>
            </a:pPr>
            <a:endParaRPr lang="fr-FR" sz="2800">
              <a:solidFill>
                <a:schemeClr val="bg1"/>
              </a:solidFill>
              <a:latin typeface="Daytona" panose="020B0604030500040204" pitchFamily="34" charset="0"/>
            </a:endParaRPr>
          </a:p>
          <a:p>
            <a:pPr marL="742950" lvl="1" indent="-285750">
              <a:buFont typeface="+mj-lt"/>
              <a:buAutoNum type="arabicPeriod"/>
            </a:pPr>
            <a:r>
              <a:rPr lang="fr-FR" sz="2800">
                <a:solidFill>
                  <a:schemeClr val="bg1"/>
                </a:solidFill>
                <a:latin typeface="Daytona" panose="020B0604030500040204" pitchFamily="34" charset="0"/>
              </a:rPr>
              <a:t>Empathie pour comprendre les défis personnels et académiques.</a:t>
            </a:r>
          </a:p>
          <a:p>
            <a:pPr marL="742950" lvl="1" indent="-285750">
              <a:buFont typeface="+mj-lt"/>
              <a:buAutoNum type="arabicPeriod"/>
            </a:pPr>
            <a:endParaRPr lang="fr-FR" sz="2800">
              <a:solidFill>
                <a:schemeClr val="bg1"/>
              </a:solidFill>
              <a:latin typeface="Daytona" panose="020B0604030500040204" pitchFamily="34" charset="0"/>
            </a:endParaRPr>
          </a:p>
          <a:p>
            <a:pPr marL="742950" lvl="1" indent="-285750">
              <a:buFont typeface="+mj-lt"/>
              <a:buAutoNum type="arabicPeriod"/>
            </a:pPr>
            <a:endParaRPr lang="fr-FR" sz="2800">
              <a:solidFill>
                <a:schemeClr val="bg1"/>
              </a:solidFill>
              <a:latin typeface="Daytona" panose="020B0604030500040204" pitchFamily="34" charset="0"/>
            </a:endParaRPr>
          </a:p>
          <a:p>
            <a:pPr>
              <a:buFont typeface="+mj-lt"/>
              <a:buAutoNum type="arabicPeriod"/>
            </a:pPr>
            <a:r>
              <a:rPr lang="fr-FR" sz="2800" b="1">
                <a:solidFill>
                  <a:schemeClr val="bg1"/>
                </a:solidFill>
                <a:latin typeface="Daytona" panose="020B0604030500040204" pitchFamily="34" charset="0"/>
              </a:rPr>
              <a:t>Professionnalisme et Expertise :</a:t>
            </a:r>
            <a:endParaRPr lang="fr-FR" sz="2800">
              <a:solidFill>
                <a:schemeClr val="bg1"/>
              </a:solidFill>
              <a:latin typeface="Daytona" panose="020B0604030500040204" pitchFamily="34" charset="0"/>
            </a:endParaRPr>
          </a:p>
          <a:p>
            <a:pPr marL="742950" lvl="1" indent="-285750">
              <a:buFont typeface="+mj-lt"/>
              <a:buAutoNum type="arabicPeriod"/>
            </a:pPr>
            <a:r>
              <a:rPr lang="fr-FR" sz="2800">
                <a:solidFill>
                  <a:schemeClr val="bg1"/>
                </a:solidFill>
                <a:latin typeface="Daytona" panose="020B0604030500040204" pitchFamily="34" charset="0"/>
              </a:rPr>
              <a:t>Expertise du tuteur dans le domaine d'études.</a:t>
            </a:r>
          </a:p>
          <a:p>
            <a:pPr marL="742950" lvl="1" indent="-285750">
              <a:buFont typeface="+mj-lt"/>
              <a:buAutoNum type="arabicPeriod"/>
            </a:pPr>
            <a:r>
              <a:rPr lang="fr-FR" sz="2800">
                <a:solidFill>
                  <a:schemeClr val="bg1"/>
                </a:solidFill>
                <a:latin typeface="Daytona" panose="020B0604030500040204" pitchFamily="34" charset="0"/>
              </a:rPr>
              <a:t>Professionnalisme dans l'approche et le comportement.</a:t>
            </a:r>
          </a:p>
          <a:p>
            <a:pPr>
              <a:buFont typeface="+mj-lt"/>
              <a:buAutoNum type="arabicPeriod"/>
            </a:pPr>
            <a:r>
              <a:rPr lang="fr-FR" sz="2800" b="1">
                <a:solidFill>
                  <a:schemeClr val="bg1"/>
                </a:solidFill>
                <a:latin typeface="Daytona" panose="020B0604030500040204" pitchFamily="34" charset="0"/>
              </a:rPr>
              <a:t>Encouragement de l'Autonomie :</a:t>
            </a:r>
            <a:endParaRPr lang="fr-FR" sz="2800">
              <a:solidFill>
                <a:schemeClr val="bg1"/>
              </a:solidFill>
              <a:latin typeface="Daytona" panose="020B0604030500040204" pitchFamily="34" charset="0"/>
            </a:endParaRPr>
          </a:p>
          <a:p>
            <a:pPr marL="742950" lvl="1" indent="-285750">
              <a:buFont typeface="+mj-lt"/>
              <a:buAutoNum type="arabicPeriod"/>
            </a:pPr>
            <a:r>
              <a:rPr lang="fr-FR" sz="2800">
                <a:solidFill>
                  <a:schemeClr val="bg1"/>
                </a:solidFill>
                <a:latin typeface="Daytona" panose="020B0604030500040204" pitchFamily="34" charset="0"/>
              </a:rPr>
              <a:t>Encouragement à développer des compétences d'auto-apprentissage.</a:t>
            </a:r>
          </a:p>
          <a:p>
            <a:pPr marL="742950" lvl="1" indent="-285750">
              <a:buFont typeface="+mj-lt"/>
              <a:buAutoNum type="arabicPeriod"/>
            </a:pPr>
            <a:r>
              <a:rPr lang="fr-FR" sz="2800">
                <a:solidFill>
                  <a:schemeClr val="bg1"/>
                </a:solidFill>
                <a:latin typeface="Daytona" panose="020B0604030500040204" pitchFamily="34" charset="0"/>
              </a:rPr>
              <a:t>Favoriser l'autonomie et la responsabilité dans les études.</a:t>
            </a:r>
          </a:p>
          <a:p>
            <a:r>
              <a:rPr lang="fr-FR" sz="2800">
                <a:solidFill>
                  <a:schemeClr val="bg1"/>
                </a:solidFill>
                <a:latin typeface="Daytona" panose="020B0604030500040204" pitchFamily="34" charset="0"/>
              </a:rPr>
              <a:t>En résumé, les tutoré(e)s recherchent un soutien académique et moral qui leur permette de réussir leurs études et de se préparer à leur future carrière. Ils attendent également une relation de tutorat basée sur la confiance, la clarté et le respect mutuel.</a:t>
            </a:r>
          </a:p>
        </p:txBody>
      </p:sp>
    </p:spTree>
    <p:extLst>
      <p:ext uri="{BB962C8B-B14F-4D97-AF65-F5344CB8AC3E}">
        <p14:creationId xmlns:p14="http://schemas.microsoft.com/office/powerpoint/2010/main" val="2359292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2</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lang="en-GB" altLang="fr-FR" sz="3200" b="1" err="1">
                <a:solidFill>
                  <a:schemeClr val="bg1"/>
                </a:solidFill>
                <a:latin typeface="Garamond" panose="02020404030301010803" pitchFamily="18" charset="0"/>
              </a:rPr>
              <a:t>Partie</a:t>
            </a:r>
            <a:r>
              <a:rPr lang="en-GB" altLang="fr-FR" sz="3200" b="1">
                <a:solidFill>
                  <a:schemeClr val="bg1"/>
                </a:solidFill>
                <a:latin typeface="Garamond" panose="02020404030301010803" pitchFamily="18" charset="0"/>
              </a:rPr>
              <a:t> 2 Les </a:t>
            </a:r>
            <a:r>
              <a:rPr lang="en-GB" altLang="fr-FR" sz="3200" b="1" err="1">
                <a:solidFill>
                  <a:schemeClr val="bg1"/>
                </a:solidFill>
                <a:latin typeface="Garamond" panose="02020404030301010803" pitchFamily="18" charset="0"/>
              </a:rPr>
              <a:t>besoins</a:t>
            </a:r>
            <a:r>
              <a:rPr lang="en-GB" altLang="fr-FR" sz="3200" b="1">
                <a:solidFill>
                  <a:schemeClr val="bg1"/>
                </a:solidFill>
                <a:latin typeface="Garamond" panose="02020404030301010803" pitchFamily="18" charset="0"/>
              </a:rPr>
              <a:t> et </a:t>
            </a:r>
            <a:r>
              <a:rPr lang="en-GB" altLang="fr-FR" sz="3200" b="1" err="1">
                <a:solidFill>
                  <a:schemeClr val="bg1"/>
                </a:solidFill>
                <a:latin typeface="Garamond" panose="02020404030301010803" pitchFamily="18" charset="0"/>
              </a:rPr>
              <a:t>attentes</a:t>
            </a:r>
            <a:r>
              <a:rPr lang="en-GB" altLang="fr-FR" sz="3200" b="1">
                <a:solidFill>
                  <a:schemeClr val="bg1"/>
                </a:solidFill>
                <a:latin typeface="Garamond" panose="02020404030301010803" pitchFamily="18" charset="0"/>
              </a:rPr>
              <a:t> des </a:t>
            </a:r>
            <a:r>
              <a:rPr lang="en-GB" altLang="fr-FR" sz="3200" b="1" err="1">
                <a:solidFill>
                  <a:schemeClr val="bg1"/>
                </a:solidFill>
                <a:latin typeface="Garamond" panose="02020404030301010803" pitchFamily="18" charset="0"/>
              </a:rPr>
              <a:t>tutoré</a:t>
            </a:r>
            <a:r>
              <a:rPr lang="en-GB" altLang="fr-FR" sz="3200" b="1">
                <a:solidFill>
                  <a:schemeClr val="bg1"/>
                </a:solidFill>
                <a:latin typeface="Garamond" panose="02020404030301010803" pitchFamily="18" charset="0"/>
              </a:rPr>
              <a:t>(e)s</a:t>
            </a:r>
            <a:endPar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12" name="Picture 11" descr="White jigsaw puzzle and one final piece being added">
            <a:extLst>
              <a:ext uri="{FF2B5EF4-FFF2-40B4-BE49-F238E27FC236}">
                <a16:creationId xmlns:a16="http://schemas.microsoft.com/office/drawing/2014/main" id="{7565B34F-914A-534E-34D6-E9421FF074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57" y="2769322"/>
            <a:ext cx="2076521" cy="1375333"/>
          </a:xfrm>
          <a:prstGeom prst="rect">
            <a:avLst/>
          </a:prstGeom>
        </p:spPr>
      </p:pic>
      <p:sp>
        <p:nvSpPr>
          <p:cNvPr id="14" name="TextBox 13">
            <a:extLst>
              <a:ext uri="{FF2B5EF4-FFF2-40B4-BE49-F238E27FC236}">
                <a16:creationId xmlns:a16="http://schemas.microsoft.com/office/drawing/2014/main" id="{C2552E3F-BBF8-E251-CE72-DC6DCE4E467B}"/>
              </a:ext>
            </a:extLst>
          </p:cNvPr>
          <p:cNvSpPr txBox="1"/>
          <p:nvPr/>
        </p:nvSpPr>
        <p:spPr>
          <a:xfrm>
            <a:off x="2315890" y="2062704"/>
            <a:ext cx="8611061" cy="954107"/>
          </a:xfrm>
          <a:prstGeom prst="rect">
            <a:avLst/>
          </a:prstGeom>
          <a:noFill/>
        </p:spPr>
        <p:txBody>
          <a:bodyPr wrap="square">
            <a:spAutoFit/>
          </a:bodyPr>
          <a:lstStyle/>
          <a:p>
            <a:r>
              <a:rPr lang="fr-FR" sz="1400">
                <a:solidFill>
                  <a:schemeClr val="bg1"/>
                </a:solidFill>
                <a:latin typeface="Daytona" panose="020B0604030500040204" pitchFamily="34" charset="0"/>
              </a:rPr>
              <a:t>Les besoins et attentes d'un tutoré peuvent être variés et spécifiques à chaque individu, mais ils incluent généralement plusieurs aspects essentiels. </a:t>
            </a:r>
          </a:p>
          <a:p>
            <a:endParaRPr lang="fr-FR" sz="1400">
              <a:solidFill>
                <a:schemeClr val="bg1"/>
              </a:solidFill>
              <a:latin typeface="Daytona" panose="020B0604030500040204" pitchFamily="34" charset="0"/>
            </a:endParaRPr>
          </a:p>
          <a:p>
            <a:r>
              <a:rPr lang="fr-FR" sz="1400">
                <a:solidFill>
                  <a:schemeClr val="bg1"/>
                </a:solidFill>
                <a:latin typeface="Daytona" panose="020B0604030500040204" pitchFamily="34" charset="0"/>
              </a:rPr>
              <a:t>Enumérer les principaux besoins et attentes d'un tutoré.</a:t>
            </a:r>
          </a:p>
        </p:txBody>
      </p:sp>
      <p:pic>
        <p:nvPicPr>
          <p:cNvPr id="15" name="Picture 14">
            <a:extLst>
              <a:ext uri="{FF2B5EF4-FFF2-40B4-BE49-F238E27FC236}">
                <a16:creationId xmlns:a16="http://schemas.microsoft.com/office/drawing/2014/main" id="{97084611-777E-DAB9-1DA5-2325CC798976}"/>
              </a:ext>
            </a:extLst>
          </p:cNvPr>
          <p:cNvPicPr>
            <a:picLocks noChangeAspect="1"/>
          </p:cNvPicPr>
          <p:nvPr/>
        </p:nvPicPr>
        <p:blipFill>
          <a:blip r:embed="rId6"/>
          <a:stretch>
            <a:fillRect/>
          </a:stretch>
        </p:blipFill>
        <p:spPr>
          <a:xfrm>
            <a:off x="567616" y="5027361"/>
            <a:ext cx="1175002" cy="1175002"/>
          </a:xfrm>
          <a:prstGeom prst="rect">
            <a:avLst/>
          </a:prstGeom>
        </p:spPr>
      </p:pic>
      <p:sp>
        <p:nvSpPr>
          <p:cNvPr id="5" name="Frame 4">
            <a:extLst>
              <a:ext uri="{FF2B5EF4-FFF2-40B4-BE49-F238E27FC236}">
                <a16:creationId xmlns:a16="http://schemas.microsoft.com/office/drawing/2014/main" id="{AD40C5AD-399E-27B9-B328-ECACB99821B2}"/>
              </a:ext>
            </a:extLst>
          </p:cNvPr>
          <p:cNvSpPr/>
          <p:nvPr/>
        </p:nvSpPr>
        <p:spPr>
          <a:xfrm>
            <a:off x="6263640" y="1133068"/>
            <a:ext cx="1539240" cy="756570"/>
          </a:xfrm>
          <a:prstGeom prst="fram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TextBox 10">
            <a:extLst>
              <a:ext uri="{FF2B5EF4-FFF2-40B4-BE49-F238E27FC236}">
                <a16:creationId xmlns:a16="http://schemas.microsoft.com/office/drawing/2014/main" id="{97B1A4F8-C4AF-4BFD-F6E4-B134C64BC4F5}"/>
              </a:ext>
            </a:extLst>
          </p:cNvPr>
          <p:cNvSpPr txBox="1"/>
          <p:nvPr/>
        </p:nvSpPr>
        <p:spPr>
          <a:xfrm>
            <a:off x="2520850" y="3238649"/>
            <a:ext cx="9103534" cy="9140964"/>
          </a:xfrm>
          <a:prstGeom prst="rect">
            <a:avLst/>
          </a:prstGeom>
          <a:noFill/>
        </p:spPr>
        <p:txBody>
          <a:bodyPr wrap="square">
            <a:spAutoFit/>
          </a:bodyPr>
          <a:lstStyle/>
          <a:p>
            <a:r>
              <a:rPr lang="fr-FR" sz="2800" b="1">
                <a:solidFill>
                  <a:schemeClr val="bg1"/>
                </a:solidFill>
                <a:latin typeface="Daytona" panose="020B0604030500040204" pitchFamily="34" charset="0"/>
              </a:rPr>
              <a:t>5. Professionnalisme et Expertise :</a:t>
            </a:r>
          </a:p>
          <a:p>
            <a:endParaRPr lang="fr-FR" sz="2800">
              <a:solidFill>
                <a:schemeClr val="bg1"/>
              </a:solidFill>
              <a:latin typeface="Daytona" panose="020B0604030500040204" pitchFamily="34" charset="0"/>
            </a:endParaRPr>
          </a:p>
          <a:p>
            <a:pPr marL="742950" lvl="1" indent="-285750">
              <a:buFont typeface="+mj-lt"/>
              <a:buAutoNum type="arabicPeriod"/>
            </a:pPr>
            <a:r>
              <a:rPr lang="fr-FR" sz="2800">
                <a:solidFill>
                  <a:schemeClr val="bg1"/>
                </a:solidFill>
                <a:latin typeface="Daytona" panose="020B0604030500040204" pitchFamily="34" charset="0"/>
              </a:rPr>
              <a:t>Expertise du tuteur dans le domaine d'études.</a:t>
            </a:r>
          </a:p>
          <a:p>
            <a:pPr marL="742950" lvl="1" indent="-285750">
              <a:buFont typeface="+mj-lt"/>
              <a:buAutoNum type="arabicPeriod"/>
            </a:pPr>
            <a:endParaRPr lang="fr-FR" sz="2800">
              <a:solidFill>
                <a:schemeClr val="bg1"/>
              </a:solidFill>
              <a:latin typeface="Daytona" panose="020B0604030500040204" pitchFamily="34" charset="0"/>
            </a:endParaRPr>
          </a:p>
          <a:p>
            <a:pPr marL="742950" lvl="1" indent="-285750">
              <a:buFont typeface="+mj-lt"/>
              <a:buAutoNum type="arabicPeriod"/>
            </a:pPr>
            <a:r>
              <a:rPr lang="fr-FR" sz="2800">
                <a:solidFill>
                  <a:schemeClr val="bg1"/>
                </a:solidFill>
                <a:latin typeface="Daytona" panose="020B0604030500040204" pitchFamily="34" charset="0"/>
              </a:rPr>
              <a:t>Professionnalisme dans l'approche et le comportement.</a:t>
            </a:r>
          </a:p>
          <a:p>
            <a:pPr>
              <a:buFont typeface="+mj-lt"/>
              <a:buAutoNum type="arabicPeriod"/>
            </a:pPr>
            <a:endParaRPr lang="fr-FR" sz="2800" b="1">
              <a:solidFill>
                <a:schemeClr val="bg1"/>
              </a:solidFill>
              <a:latin typeface="Daytona" panose="020B0604030500040204" pitchFamily="34" charset="0"/>
            </a:endParaRPr>
          </a:p>
          <a:p>
            <a:pPr>
              <a:buFont typeface="+mj-lt"/>
              <a:buAutoNum type="arabicPeriod"/>
            </a:pPr>
            <a:endParaRPr lang="fr-FR" sz="2800" b="1">
              <a:solidFill>
                <a:schemeClr val="bg1"/>
              </a:solidFill>
              <a:latin typeface="Daytona" panose="020B0604030500040204" pitchFamily="34" charset="0"/>
            </a:endParaRPr>
          </a:p>
          <a:p>
            <a:pPr>
              <a:buFont typeface="+mj-lt"/>
              <a:buAutoNum type="arabicPeriod"/>
            </a:pPr>
            <a:endParaRPr lang="fr-FR" sz="2800" b="1">
              <a:solidFill>
                <a:schemeClr val="bg1"/>
              </a:solidFill>
              <a:latin typeface="Daytona" panose="020B0604030500040204" pitchFamily="34" charset="0"/>
            </a:endParaRPr>
          </a:p>
          <a:p>
            <a:pPr>
              <a:buFont typeface="+mj-lt"/>
              <a:buAutoNum type="arabicPeriod"/>
            </a:pPr>
            <a:endParaRPr lang="fr-FR" sz="2800" b="1">
              <a:solidFill>
                <a:schemeClr val="bg1"/>
              </a:solidFill>
              <a:latin typeface="Daytona" panose="020B0604030500040204" pitchFamily="34" charset="0"/>
            </a:endParaRPr>
          </a:p>
          <a:p>
            <a:r>
              <a:rPr lang="fr-FR" sz="2800" b="1">
                <a:solidFill>
                  <a:schemeClr val="bg1"/>
                </a:solidFill>
                <a:latin typeface="Daytona" panose="020B0604030500040204" pitchFamily="34" charset="0"/>
              </a:rPr>
              <a:t>Encouragement de l'Autonomie :</a:t>
            </a:r>
            <a:endParaRPr lang="fr-FR" sz="2800">
              <a:solidFill>
                <a:schemeClr val="bg1"/>
              </a:solidFill>
              <a:latin typeface="Daytona" panose="020B0604030500040204" pitchFamily="34" charset="0"/>
            </a:endParaRPr>
          </a:p>
          <a:p>
            <a:pPr marL="742950" lvl="1" indent="-285750">
              <a:buFont typeface="+mj-lt"/>
              <a:buAutoNum type="arabicPeriod"/>
            </a:pPr>
            <a:r>
              <a:rPr lang="fr-FR" sz="2800">
                <a:solidFill>
                  <a:schemeClr val="bg1"/>
                </a:solidFill>
                <a:latin typeface="Daytona" panose="020B0604030500040204" pitchFamily="34" charset="0"/>
              </a:rPr>
              <a:t>Encouragement à développer des compétences d'auto-apprentissage.</a:t>
            </a:r>
          </a:p>
          <a:p>
            <a:pPr marL="742950" lvl="1" indent="-285750">
              <a:buFont typeface="+mj-lt"/>
              <a:buAutoNum type="arabicPeriod"/>
            </a:pPr>
            <a:r>
              <a:rPr lang="fr-FR" sz="2800">
                <a:solidFill>
                  <a:schemeClr val="bg1"/>
                </a:solidFill>
                <a:latin typeface="Daytona" panose="020B0604030500040204" pitchFamily="34" charset="0"/>
              </a:rPr>
              <a:t>Favoriser l'autonomie et la responsabilité dans les études.</a:t>
            </a:r>
          </a:p>
          <a:p>
            <a:r>
              <a:rPr lang="fr-FR" sz="2800">
                <a:solidFill>
                  <a:schemeClr val="bg1"/>
                </a:solidFill>
                <a:latin typeface="Daytona" panose="020B0604030500040204" pitchFamily="34" charset="0"/>
              </a:rPr>
              <a:t>En résumé, les tutoré(e)s recherchent un soutien académique et moral qui leur permette de réussir leurs études et de se préparer à leur future carrière. Ils attendent également une relation de tutorat basée sur la confiance, la clarté et le respect mutuel.</a:t>
            </a:r>
          </a:p>
        </p:txBody>
      </p:sp>
    </p:spTree>
    <p:extLst>
      <p:ext uri="{BB962C8B-B14F-4D97-AF65-F5344CB8AC3E}">
        <p14:creationId xmlns:p14="http://schemas.microsoft.com/office/powerpoint/2010/main" val="2054021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2</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lang="en-GB" altLang="fr-FR" sz="3200" b="1" err="1">
                <a:solidFill>
                  <a:schemeClr val="bg1"/>
                </a:solidFill>
                <a:latin typeface="Garamond" panose="02020404030301010803" pitchFamily="18" charset="0"/>
              </a:rPr>
              <a:t>Partie</a:t>
            </a:r>
            <a:r>
              <a:rPr lang="en-GB" altLang="fr-FR" sz="3200" b="1">
                <a:solidFill>
                  <a:schemeClr val="bg1"/>
                </a:solidFill>
                <a:latin typeface="Garamond" panose="02020404030301010803" pitchFamily="18" charset="0"/>
              </a:rPr>
              <a:t> 2 Les </a:t>
            </a:r>
            <a:r>
              <a:rPr lang="en-GB" altLang="fr-FR" sz="3200" b="1" err="1">
                <a:solidFill>
                  <a:schemeClr val="bg1"/>
                </a:solidFill>
                <a:latin typeface="Garamond" panose="02020404030301010803" pitchFamily="18" charset="0"/>
              </a:rPr>
              <a:t>besoins</a:t>
            </a:r>
            <a:r>
              <a:rPr lang="en-GB" altLang="fr-FR" sz="3200" b="1">
                <a:solidFill>
                  <a:schemeClr val="bg1"/>
                </a:solidFill>
                <a:latin typeface="Garamond" panose="02020404030301010803" pitchFamily="18" charset="0"/>
              </a:rPr>
              <a:t> et </a:t>
            </a:r>
            <a:r>
              <a:rPr lang="en-GB" altLang="fr-FR" sz="3200" b="1" err="1">
                <a:solidFill>
                  <a:schemeClr val="bg1"/>
                </a:solidFill>
                <a:latin typeface="Garamond" panose="02020404030301010803" pitchFamily="18" charset="0"/>
              </a:rPr>
              <a:t>attentes</a:t>
            </a:r>
            <a:r>
              <a:rPr lang="en-GB" altLang="fr-FR" sz="3200" b="1">
                <a:solidFill>
                  <a:schemeClr val="bg1"/>
                </a:solidFill>
                <a:latin typeface="Garamond" panose="02020404030301010803" pitchFamily="18" charset="0"/>
              </a:rPr>
              <a:t> des </a:t>
            </a:r>
            <a:r>
              <a:rPr lang="en-GB" altLang="fr-FR" sz="3200" b="1" err="1">
                <a:solidFill>
                  <a:schemeClr val="bg1"/>
                </a:solidFill>
                <a:latin typeface="Garamond" panose="02020404030301010803" pitchFamily="18" charset="0"/>
              </a:rPr>
              <a:t>tutoré</a:t>
            </a:r>
            <a:r>
              <a:rPr lang="en-GB" altLang="fr-FR" sz="3200" b="1">
                <a:solidFill>
                  <a:schemeClr val="bg1"/>
                </a:solidFill>
                <a:latin typeface="Garamond" panose="02020404030301010803" pitchFamily="18" charset="0"/>
              </a:rPr>
              <a:t>(e)s</a:t>
            </a:r>
            <a:endPar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12" name="Picture 11" descr="White jigsaw puzzle and one final piece being added">
            <a:extLst>
              <a:ext uri="{FF2B5EF4-FFF2-40B4-BE49-F238E27FC236}">
                <a16:creationId xmlns:a16="http://schemas.microsoft.com/office/drawing/2014/main" id="{7565B34F-914A-534E-34D6-E9421FF074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57" y="2769322"/>
            <a:ext cx="2076521" cy="1375333"/>
          </a:xfrm>
          <a:prstGeom prst="rect">
            <a:avLst/>
          </a:prstGeom>
        </p:spPr>
      </p:pic>
      <p:sp>
        <p:nvSpPr>
          <p:cNvPr id="14" name="TextBox 13">
            <a:extLst>
              <a:ext uri="{FF2B5EF4-FFF2-40B4-BE49-F238E27FC236}">
                <a16:creationId xmlns:a16="http://schemas.microsoft.com/office/drawing/2014/main" id="{C2552E3F-BBF8-E251-CE72-DC6DCE4E467B}"/>
              </a:ext>
            </a:extLst>
          </p:cNvPr>
          <p:cNvSpPr txBox="1"/>
          <p:nvPr/>
        </p:nvSpPr>
        <p:spPr>
          <a:xfrm>
            <a:off x="2315890" y="2062704"/>
            <a:ext cx="8611061" cy="954107"/>
          </a:xfrm>
          <a:prstGeom prst="rect">
            <a:avLst/>
          </a:prstGeom>
          <a:noFill/>
        </p:spPr>
        <p:txBody>
          <a:bodyPr wrap="square">
            <a:spAutoFit/>
          </a:bodyPr>
          <a:lstStyle/>
          <a:p>
            <a:r>
              <a:rPr lang="fr-FR" sz="1400">
                <a:solidFill>
                  <a:schemeClr val="bg1"/>
                </a:solidFill>
                <a:latin typeface="Daytona" panose="020B0604030500040204" pitchFamily="34" charset="0"/>
              </a:rPr>
              <a:t>Les besoins et attentes d'un tutoré peuvent être variés et spécifiques à chaque individu, mais ils incluent généralement plusieurs aspects essentiels. </a:t>
            </a:r>
          </a:p>
          <a:p>
            <a:endParaRPr lang="fr-FR" sz="1400">
              <a:solidFill>
                <a:schemeClr val="bg1"/>
              </a:solidFill>
              <a:latin typeface="Daytona" panose="020B0604030500040204" pitchFamily="34" charset="0"/>
            </a:endParaRPr>
          </a:p>
          <a:p>
            <a:r>
              <a:rPr lang="fr-FR" sz="1400">
                <a:solidFill>
                  <a:schemeClr val="bg1"/>
                </a:solidFill>
                <a:latin typeface="Daytona" panose="020B0604030500040204" pitchFamily="34" charset="0"/>
              </a:rPr>
              <a:t>Enumérer les principaux besoins et attentes d'un tutoré.</a:t>
            </a:r>
          </a:p>
        </p:txBody>
      </p:sp>
      <p:pic>
        <p:nvPicPr>
          <p:cNvPr id="15" name="Picture 14">
            <a:extLst>
              <a:ext uri="{FF2B5EF4-FFF2-40B4-BE49-F238E27FC236}">
                <a16:creationId xmlns:a16="http://schemas.microsoft.com/office/drawing/2014/main" id="{97084611-777E-DAB9-1DA5-2325CC798976}"/>
              </a:ext>
            </a:extLst>
          </p:cNvPr>
          <p:cNvPicPr>
            <a:picLocks noChangeAspect="1"/>
          </p:cNvPicPr>
          <p:nvPr/>
        </p:nvPicPr>
        <p:blipFill>
          <a:blip r:embed="rId6"/>
          <a:stretch>
            <a:fillRect/>
          </a:stretch>
        </p:blipFill>
        <p:spPr>
          <a:xfrm>
            <a:off x="567616" y="5027361"/>
            <a:ext cx="1175002" cy="1175002"/>
          </a:xfrm>
          <a:prstGeom prst="rect">
            <a:avLst/>
          </a:prstGeom>
        </p:spPr>
      </p:pic>
      <p:sp>
        <p:nvSpPr>
          <p:cNvPr id="5" name="Frame 4">
            <a:extLst>
              <a:ext uri="{FF2B5EF4-FFF2-40B4-BE49-F238E27FC236}">
                <a16:creationId xmlns:a16="http://schemas.microsoft.com/office/drawing/2014/main" id="{AD40C5AD-399E-27B9-B328-ECACB99821B2}"/>
              </a:ext>
            </a:extLst>
          </p:cNvPr>
          <p:cNvSpPr/>
          <p:nvPr/>
        </p:nvSpPr>
        <p:spPr>
          <a:xfrm>
            <a:off x="6263640" y="1133068"/>
            <a:ext cx="1539240" cy="756570"/>
          </a:xfrm>
          <a:prstGeom prst="fram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TextBox 10">
            <a:extLst>
              <a:ext uri="{FF2B5EF4-FFF2-40B4-BE49-F238E27FC236}">
                <a16:creationId xmlns:a16="http://schemas.microsoft.com/office/drawing/2014/main" id="{97B1A4F8-C4AF-4BFD-F6E4-B134C64BC4F5}"/>
              </a:ext>
            </a:extLst>
          </p:cNvPr>
          <p:cNvSpPr txBox="1"/>
          <p:nvPr/>
        </p:nvSpPr>
        <p:spPr>
          <a:xfrm>
            <a:off x="2520850" y="3238649"/>
            <a:ext cx="9103534" cy="6555641"/>
          </a:xfrm>
          <a:prstGeom prst="rect">
            <a:avLst/>
          </a:prstGeom>
          <a:noFill/>
        </p:spPr>
        <p:txBody>
          <a:bodyPr wrap="square">
            <a:spAutoFit/>
          </a:bodyPr>
          <a:lstStyle/>
          <a:p>
            <a:r>
              <a:rPr lang="fr-FR" sz="2800" b="1">
                <a:solidFill>
                  <a:schemeClr val="bg1"/>
                </a:solidFill>
                <a:latin typeface="Daytona" panose="020B0604030500040204" pitchFamily="34" charset="0"/>
              </a:rPr>
              <a:t>6. Encouragement de l'Autonomie :</a:t>
            </a:r>
          </a:p>
          <a:p>
            <a:endParaRPr lang="fr-FR" sz="2800">
              <a:solidFill>
                <a:schemeClr val="bg1"/>
              </a:solidFill>
              <a:latin typeface="Daytona" panose="020B0604030500040204" pitchFamily="34" charset="0"/>
            </a:endParaRPr>
          </a:p>
          <a:p>
            <a:pPr marL="742950" lvl="1" indent="-285750">
              <a:buFont typeface="+mj-lt"/>
              <a:buAutoNum type="arabicPeriod"/>
            </a:pPr>
            <a:r>
              <a:rPr lang="fr-FR" sz="2800">
                <a:solidFill>
                  <a:schemeClr val="bg1"/>
                </a:solidFill>
                <a:latin typeface="Daytona" panose="020B0604030500040204" pitchFamily="34" charset="0"/>
              </a:rPr>
              <a:t>Encouragement à développer des compétences d'auto-apprentissage.</a:t>
            </a:r>
          </a:p>
          <a:p>
            <a:pPr marL="742950" lvl="1" indent="-285750">
              <a:buFont typeface="+mj-lt"/>
              <a:buAutoNum type="arabicPeriod"/>
            </a:pPr>
            <a:endParaRPr lang="fr-FR" sz="2800">
              <a:solidFill>
                <a:schemeClr val="bg1"/>
              </a:solidFill>
              <a:latin typeface="Daytona" panose="020B0604030500040204" pitchFamily="34" charset="0"/>
            </a:endParaRPr>
          </a:p>
          <a:p>
            <a:pPr marL="742950" lvl="1" indent="-285750">
              <a:buFont typeface="+mj-lt"/>
              <a:buAutoNum type="arabicPeriod"/>
            </a:pPr>
            <a:r>
              <a:rPr lang="fr-FR" sz="2800">
                <a:solidFill>
                  <a:schemeClr val="bg1"/>
                </a:solidFill>
                <a:latin typeface="Daytona" panose="020B0604030500040204" pitchFamily="34" charset="0"/>
              </a:rPr>
              <a:t>Favoriser l'autonomie et la responsabilité dans les études.</a:t>
            </a:r>
          </a:p>
          <a:p>
            <a:pPr marL="742950" lvl="1" indent="-285750">
              <a:buFont typeface="+mj-lt"/>
              <a:buAutoNum type="arabicPeriod"/>
            </a:pPr>
            <a:endParaRPr lang="fr-FR" sz="2800">
              <a:solidFill>
                <a:schemeClr val="bg1"/>
              </a:solidFill>
              <a:latin typeface="Daytona" panose="020B0604030500040204" pitchFamily="34" charset="0"/>
            </a:endParaRPr>
          </a:p>
          <a:p>
            <a:pPr marL="742950" lvl="1" indent="-285750">
              <a:buFont typeface="+mj-lt"/>
              <a:buAutoNum type="arabicPeriod"/>
            </a:pPr>
            <a:endParaRPr lang="fr-FR" sz="2800">
              <a:solidFill>
                <a:schemeClr val="bg1"/>
              </a:solidFill>
              <a:latin typeface="Daytona" panose="020B0604030500040204" pitchFamily="34" charset="0"/>
            </a:endParaRPr>
          </a:p>
          <a:p>
            <a:r>
              <a:rPr lang="fr-FR" sz="2800">
                <a:solidFill>
                  <a:schemeClr val="bg1"/>
                </a:solidFill>
                <a:latin typeface="Daytona" panose="020B0604030500040204" pitchFamily="34" charset="0"/>
              </a:rPr>
              <a:t>En résumé, les tutoré(e)s recherchent un soutien académique et moral qui leur permette de réussir leurs études et de se préparer à leur future carrière. Ils attendent également une relation de tutorat basée sur la confiance, la clarté et le respect mutuel.</a:t>
            </a:r>
          </a:p>
        </p:txBody>
      </p:sp>
    </p:spTree>
    <p:extLst>
      <p:ext uri="{BB962C8B-B14F-4D97-AF65-F5344CB8AC3E}">
        <p14:creationId xmlns:p14="http://schemas.microsoft.com/office/powerpoint/2010/main" val="617567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2</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lang="en-GB" altLang="fr-FR" sz="3200" b="1" err="1">
                <a:solidFill>
                  <a:schemeClr val="bg1"/>
                </a:solidFill>
                <a:latin typeface="Garamond" panose="02020404030301010803" pitchFamily="18" charset="0"/>
              </a:rPr>
              <a:t>Partie</a:t>
            </a:r>
            <a:r>
              <a:rPr lang="en-GB" altLang="fr-FR" sz="3200" b="1">
                <a:solidFill>
                  <a:schemeClr val="bg1"/>
                </a:solidFill>
                <a:latin typeface="Garamond" panose="02020404030301010803" pitchFamily="18" charset="0"/>
              </a:rPr>
              <a:t> 2 Les </a:t>
            </a:r>
            <a:r>
              <a:rPr lang="en-GB" altLang="fr-FR" sz="3200" b="1" err="1">
                <a:solidFill>
                  <a:schemeClr val="bg1"/>
                </a:solidFill>
                <a:latin typeface="Garamond" panose="02020404030301010803" pitchFamily="18" charset="0"/>
              </a:rPr>
              <a:t>besoins</a:t>
            </a:r>
            <a:r>
              <a:rPr lang="en-GB" altLang="fr-FR" sz="3200" b="1">
                <a:solidFill>
                  <a:schemeClr val="bg1"/>
                </a:solidFill>
                <a:latin typeface="Garamond" panose="02020404030301010803" pitchFamily="18" charset="0"/>
              </a:rPr>
              <a:t> et </a:t>
            </a:r>
            <a:r>
              <a:rPr lang="en-GB" altLang="fr-FR" sz="3200" b="1" err="1">
                <a:solidFill>
                  <a:schemeClr val="bg1"/>
                </a:solidFill>
                <a:latin typeface="Garamond" panose="02020404030301010803" pitchFamily="18" charset="0"/>
              </a:rPr>
              <a:t>attentes</a:t>
            </a:r>
            <a:r>
              <a:rPr lang="en-GB" altLang="fr-FR" sz="3200" b="1">
                <a:solidFill>
                  <a:schemeClr val="bg1"/>
                </a:solidFill>
                <a:latin typeface="Garamond" panose="02020404030301010803" pitchFamily="18" charset="0"/>
              </a:rPr>
              <a:t> des </a:t>
            </a:r>
            <a:r>
              <a:rPr lang="en-GB" altLang="fr-FR" sz="3200" b="1" err="1">
                <a:solidFill>
                  <a:schemeClr val="bg1"/>
                </a:solidFill>
                <a:latin typeface="Garamond" panose="02020404030301010803" pitchFamily="18" charset="0"/>
              </a:rPr>
              <a:t>tutoré</a:t>
            </a:r>
            <a:r>
              <a:rPr lang="en-GB" altLang="fr-FR" sz="3200" b="1">
                <a:solidFill>
                  <a:schemeClr val="bg1"/>
                </a:solidFill>
                <a:latin typeface="Garamond" panose="02020404030301010803" pitchFamily="18" charset="0"/>
              </a:rPr>
              <a:t>(e)s</a:t>
            </a:r>
            <a:endPar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12" name="Picture 11" descr="White jigsaw puzzle and one final piece being added">
            <a:extLst>
              <a:ext uri="{FF2B5EF4-FFF2-40B4-BE49-F238E27FC236}">
                <a16:creationId xmlns:a16="http://schemas.microsoft.com/office/drawing/2014/main" id="{7565B34F-914A-534E-34D6-E9421FF074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57" y="2769322"/>
            <a:ext cx="2076521" cy="1375333"/>
          </a:xfrm>
          <a:prstGeom prst="rect">
            <a:avLst/>
          </a:prstGeom>
        </p:spPr>
      </p:pic>
      <p:sp>
        <p:nvSpPr>
          <p:cNvPr id="14" name="TextBox 13">
            <a:extLst>
              <a:ext uri="{FF2B5EF4-FFF2-40B4-BE49-F238E27FC236}">
                <a16:creationId xmlns:a16="http://schemas.microsoft.com/office/drawing/2014/main" id="{C2552E3F-BBF8-E251-CE72-DC6DCE4E467B}"/>
              </a:ext>
            </a:extLst>
          </p:cNvPr>
          <p:cNvSpPr txBox="1"/>
          <p:nvPr/>
        </p:nvSpPr>
        <p:spPr>
          <a:xfrm>
            <a:off x="2315890" y="2062704"/>
            <a:ext cx="8611061" cy="954107"/>
          </a:xfrm>
          <a:prstGeom prst="rect">
            <a:avLst/>
          </a:prstGeom>
          <a:noFill/>
        </p:spPr>
        <p:txBody>
          <a:bodyPr wrap="square">
            <a:spAutoFit/>
          </a:bodyPr>
          <a:lstStyle/>
          <a:p>
            <a:r>
              <a:rPr lang="fr-FR" sz="1400">
                <a:solidFill>
                  <a:schemeClr val="bg1"/>
                </a:solidFill>
                <a:latin typeface="Daytona" panose="020B0604030500040204" pitchFamily="34" charset="0"/>
              </a:rPr>
              <a:t>Les besoins et attentes d'un tutoré peuvent être variés et spécifiques à chaque individu, mais ils incluent généralement plusieurs aspects essentiels. </a:t>
            </a:r>
          </a:p>
          <a:p>
            <a:endParaRPr lang="fr-FR" sz="1400">
              <a:solidFill>
                <a:schemeClr val="bg1"/>
              </a:solidFill>
              <a:latin typeface="Daytona" panose="020B0604030500040204" pitchFamily="34" charset="0"/>
            </a:endParaRPr>
          </a:p>
          <a:p>
            <a:r>
              <a:rPr lang="fr-FR" sz="1400">
                <a:solidFill>
                  <a:schemeClr val="bg1"/>
                </a:solidFill>
                <a:latin typeface="Daytona" panose="020B0604030500040204" pitchFamily="34" charset="0"/>
              </a:rPr>
              <a:t>Enumérer les principaux besoins et attentes d'un tutoré.</a:t>
            </a:r>
          </a:p>
        </p:txBody>
      </p:sp>
      <p:pic>
        <p:nvPicPr>
          <p:cNvPr id="15" name="Picture 14">
            <a:extLst>
              <a:ext uri="{FF2B5EF4-FFF2-40B4-BE49-F238E27FC236}">
                <a16:creationId xmlns:a16="http://schemas.microsoft.com/office/drawing/2014/main" id="{97084611-777E-DAB9-1DA5-2325CC798976}"/>
              </a:ext>
            </a:extLst>
          </p:cNvPr>
          <p:cNvPicPr>
            <a:picLocks noChangeAspect="1"/>
          </p:cNvPicPr>
          <p:nvPr/>
        </p:nvPicPr>
        <p:blipFill>
          <a:blip r:embed="rId6"/>
          <a:stretch>
            <a:fillRect/>
          </a:stretch>
        </p:blipFill>
        <p:spPr>
          <a:xfrm>
            <a:off x="567616" y="5027361"/>
            <a:ext cx="1175002" cy="1175002"/>
          </a:xfrm>
          <a:prstGeom prst="rect">
            <a:avLst/>
          </a:prstGeom>
        </p:spPr>
      </p:pic>
      <p:sp>
        <p:nvSpPr>
          <p:cNvPr id="5" name="Frame 4">
            <a:extLst>
              <a:ext uri="{FF2B5EF4-FFF2-40B4-BE49-F238E27FC236}">
                <a16:creationId xmlns:a16="http://schemas.microsoft.com/office/drawing/2014/main" id="{AD40C5AD-399E-27B9-B328-ECACB99821B2}"/>
              </a:ext>
            </a:extLst>
          </p:cNvPr>
          <p:cNvSpPr/>
          <p:nvPr/>
        </p:nvSpPr>
        <p:spPr>
          <a:xfrm>
            <a:off x="6263640" y="1133068"/>
            <a:ext cx="1539240" cy="756570"/>
          </a:xfrm>
          <a:prstGeom prst="fram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TextBox 10">
            <a:extLst>
              <a:ext uri="{FF2B5EF4-FFF2-40B4-BE49-F238E27FC236}">
                <a16:creationId xmlns:a16="http://schemas.microsoft.com/office/drawing/2014/main" id="{97B1A4F8-C4AF-4BFD-F6E4-B134C64BC4F5}"/>
              </a:ext>
            </a:extLst>
          </p:cNvPr>
          <p:cNvSpPr txBox="1"/>
          <p:nvPr/>
        </p:nvSpPr>
        <p:spPr>
          <a:xfrm>
            <a:off x="2520850" y="3086249"/>
            <a:ext cx="9103534" cy="3539430"/>
          </a:xfrm>
          <a:prstGeom prst="rect">
            <a:avLst/>
          </a:prstGeom>
          <a:noFill/>
        </p:spPr>
        <p:txBody>
          <a:bodyPr wrap="square">
            <a:spAutoFit/>
          </a:bodyPr>
          <a:lstStyle/>
          <a:p>
            <a:r>
              <a:rPr lang="fr-FR" sz="2800">
                <a:solidFill>
                  <a:schemeClr val="bg1"/>
                </a:solidFill>
                <a:latin typeface="Daytona" panose="020B0604030500040204" pitchFamily="34" charset="0"/>
              </a:rPr>
              <a:t>En résumé, les tutoré(e)s recherchent un soutien académique et moral qui leur permette de réussir leurs études et de se préparer à leur future carrière. </a:t>
            </a:r>
          </a:p>
          <a:p>
            <a:endParaRPr lang="fr-FR" sz="2800">
              <a:solidFill>
                <a:schemeClr val="bg1"/>
              </a:solidFill>
              <a:latin typeface="Daytona" panose="020B0604030500040204" pitchFamily="34" charset="0"/>
            </a:endParaRPr>
          </a:p>
          <a:p>
            <a:r>
              <a:rPr lang="fr-FR" sz="2800">
                <a:solidFill>
                  <a:schemeClr val="bg1"/>
                </a:solidFill>
                <a:latin typeface="Daytona" panose="020B0604030500040204" pitchFamily="34" charset="0"/>
              </a:rPr>
              <a:t>Ils attendent également une relation de tutorat basée sur la confiance, la clarté et le respect mutuel.</a:t>
            </a:r>
          </a:p>
        </p:txBody>
      </p:sp>
      <p:sp>
        <p:nvSpPr>
          <p:cNvPr id="6" name="Frame 5">
            <a:extLst>
              <a:ext uri="{FF2B5EF4-FFF2-40B4-BE49-F238E27FC236}">
                <a16:creationId xmlns:a16="http://schemas.microsoft.com/office/drawing/2014/main" id="{E10301C5-CC09-84EE-CEBB-468B8D1787A6}"/>
              </a:ext>
            </a:extLst>
          </p:cNvPr>
          <p:cNvSpPr/>
          <p:nvPr/>
        </p:nvSpPr>
        <p:spPr>
          <a:xfrm>
            <a:off x="4415040" y="1148490"/>
            <a:ext cx="1539240" cy="756570"/>
          </a:xfrm>
          <a:prstGeom prst="fram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599602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9AE97E-7CBC-2AEA-6795-34F550BF4CA0}"/>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D232D26D-8BFC-A3E0-4158-B95D82F5ED47}"/>
              </a:ext>
            </a:extLst>
          </p:cNvPr>
          <p:cNvSpPr>
            <a:spLocks noGrp="1"/>
          </p:cNvSpPr>
          <p:nvPr>
            <p:ph type="sldNum" sz="quarter" idx="12"/>
          </p:nvPr>
        </p:nvSpPr>
        <p:spPr/>
        <p:txBody>
          <a:bodyPr/>
          <a:lstStyle/>
          <a:p>
            <a:pPr>
              <a:defRPr/>
            </a:pPr>
            <a:fld id="{60956841-A5C9-48A9-9178-E8725E2324B8}" type="slidenum">
              <a:rPr lang="fr-FR" altLang="fr-FR" smtClean="0"/>
              <a:pPr>
                <a:defRPr/>
              </a:pPr>
              <a:t>58</a:t>
            </a:fld>
            <a:endParaRPr lang="fr-FR" altLang="fr-FR"/>
          </a:p>
        </p:txBody>
      </p:sp>
      <p:pic>
        <p:nvPicPr>
          <p:cNvPr id="4" name="Picture 3" descr="Colored organizers on shelves">
            <a:hlinkClick r:id="rId4" action="ppaction://hlinksldjump"/>
            <a:extLst>
              <a:ext uri="{FF2B5EF4-FFF2-40B4-BE49-F238E27FC236}">
                <a16:creationId xmlns:a16="http://schemas.microsoft.com/office/drawing/2014/main" id="{709D7688-F33E-1181-C51C-03F5D784CA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2" name="TextBox 1">
            <a:extLst>
              <a:ext uri="{FF2B5EF4-FFF2-40B4-BE49-F238E27FC236}">
                <a16:creationId xmlns:a16="http://schemas.microsoft.com/office/drawing/2014/main" id="{4AF9634F-074E-D362-D19C-B6785681E065}"/>
              </a:ext>
            </a:extLst>
          </p:cNvPr>
          <p:cNvSpPr txBox="1"/>
          <p:nvPr/>
        </p:nvSpPr>
        <p:spPr>
          <a:xfrm>
            <a:off x="3079683" y="1520496"/>
            <a:ext cx="8434538" cy="4198714"/>
          </a:xfrm>
          <a:prstGeom prst="rect">
            <a:avLst/>
          </a:prstGeom>
          <a:solidFill>
            <a:schemeClr val="accent6">
              <a:lumMod val="40000"/>
              <a:lumOff val="60000"/>
            </a:schemeClr>
          </a:solidFill>
        </p:spPr>
        <p:txBody>
          <a:bodyPr wrap="square" rtlCol="0">
            <a:spAutoFit/>
          </a:bodyPr>
          <a:lstStyle/>
          <a:p>
            <a:pPr>
              <a:lnSpc>
                <a:spcPct val="150000"/>
              </a:lnSpc>
            </a:pPr>
            <a:r>
              <a:rPr lang="fr-FR" sz="3200">
                <a:latin typeface="Abadi" panose="020F0502020204030204" pitchFamily="34" charset="0"/>
              </a:rPr>
              <a:t>	Evaluations :</a:t>
            </a:r>
          </a:p>
          <a:p>
            <a:pPr>
              <a:lnSpc>
                <a:spcPct val="150000"/>
              </a:lnSpc>
            </a:pPr>
            <a:r>
              <a:rPr lang="fr-FR" sz="3200">
                <a:latin typeface="Abadi" panose="020F0502020204030204" pitchFamily="34" charset="0"/>
              </a:rPr>
              <a:t>			- Test d’entrée</a:t>
            </a:r>
          </a:p>
          <a:p>
            <a:pPr>
              <a:lnSpc>
                <a:spcPct val="150000"/>
              </a:lnSpc>
            </a:pPr>
            <a:r>
              <a:rPr lang="fr-FR" sz="3200">
                <a:latin typeface="Abadi" panose="020F0502020204030204" pitchFamily="34" charset="0"/>
              </a:rPr>
              <a:t>			- Tests intermédiaires</a:t>
            </a:r>
          </a:p>
          <a:p>
            <a:pPr>
              <a:lnSpc>
                <a:spcPct val="150000"/>
              </a:lnSpc>
            </a:pPr>
            <a:r>
              <a:rPr lang="fr-FR" sz="3200">
                <a:latin typeface="Abadi" panose="020F0502020204030204" pitchFamily="34" charset="0"/>
              </a:rPr>
              <a:t>			- Test de fin (à chaud)</a:t>
            </a:r>
          </a:p>
          <a:p>
            <a:pPr>
              <a:lnSpc>
                <a:spcPct val="150000"/>
              </a:lnSpc>
            </a:pPr>
            <a:r>
              <a:rPr lang="fr-FR" sz="3200">
                <a:latin typeface="Abadi" panose="020F0502020204030204" pitchFamily="34" charset="0"/>
              </a:rPr>
              <a:t>			- Enquête de satisfaction</a:t>
            </a:r>
          </a:p>
          <a:p>
            <a:pPr>
              <a:lnSpc>
                <a:spcPct val="150000"/>
              </a:lnSpc>
            </a:pPr>
            <a:endParaRPr lang="fr-FR">
              <a:latin typeface="Abadi" panose="020F0502020204030204" pitchFamily="34" charset="0"/>
            </a:endParaRPr>
          </a:p>
        </p:txBody>
      </p:sp>
      <p:sp>
        <p:nvSpPr>
          <p:cNvPr id="7" name="Frame 6">
            <a:extLst>
              <a:ext uri="{FF2B5EF4-FFF2-40B4-BE49-F238E27FC236}">
                <a16:creationId xmlns:a16="http://schemas.microsoft.com/office/drawing/2014/main" id="{DA0C071B-6FE0-F4A7-41DE-80874BAB8B60}"/>
              </a:ext>
            </a:extLst>
          </p:cNvPr>
          <p:cNvSpPr/>
          <p:nvPr/>
        </p:nvSpPr>
        <p:spPr>
          <a:xfrm>
            <a:off x="5508057" y="3002345"/>
            <a:ext cx="5609122" cy="847764"/>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3" name="Picture 2" descr="Close-up of person writing">
            <a:extLst>
              <a:ext uri="{FF2B5EF4-FFF2-40B4-BE49-F238E27FC236}">
                <a16:creationId xmlns:a16="http://schemas.microsoft.com/office/drawing/2014/main" id="{BBBB3DE0-DEBD-57EC-E99D-4DDB3A3401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779" y="2454056"/>
            <a:ext cx="4446789" cy="2965724"/>
          </a:xfrm>
          <a:prstGeom prst="rect">
            <a:avLst/>
          </a:prstGeom>
          <a:ln w="76200">
            <a:solidFill>
              <a:schemeClr val="bg1"/>
            </a:solidFill>
          </a:ln>
        </p:spPr>
      </p:pic>
    </p:spTree>
    <p:extLst>
      <p:ext uri="{BB962C8B-B14F-4D97-AF65-F5344CB8AC3E}">
        <p14:creationId xmlns:p14="http://schemas.microsoft.com/office/powerpoint/2010/main" val="3153356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a:extLst>
              <a:ext uri="{FF2B5EF4-FFF2-40B4-BE49-F238E27FC236}">
                <a16:creationId xmlns:a16="http://schemas.microsoft.com/office/drawing/2014/main" id="{94B861EA-272A-967B-9C6F-BA1442E3FE52}"/>
              </a:ext>
            </a:extLst>
          </p:cNvPr>
          <p:cNvSpPr>
            <a:spLocks noChangeArrowheads="1"/>
          </p:cNvSpPr>
          <p:nvPr/>
        </p:nvSpPr>
        <p:spPr bwMode="auto">
          <a:xfrm>
            <a:off x="2315890" y="642034"/>
            <a:ext cx="9876110" cy="6215965"/>
          </a:xfrm>
          <a:prstGeom prst="rect">
            <a:avLst/>
          </a:prstGeom>
          <a:solidFill>
            <a:srgbClr val="FA3262">
              <a:alpha val="83136"/>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GB" altLang="fr-FR"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12677" name="Text Box 5">
            <a:extLst>
              <a:ext uri="{FF2B5EF4-FFF2-40B4-BE49-F238E27FC236}">
                <a16:creationId xmlns:a16="http://schemas.microsoft.com/office/drawing/2014/main" id="{7508DA34-27AC-E477-CE8F-FC525F1A831A}"/>
              </a:ext>
            </a:extLst>
          </p:cNvPr>
          <p:cNvSpPr txBox="1">
            <a:spLocks noChangeArrowheads="1"/>
          </p:cNvSpPr>
          <p:nvPr/>
        </p:nvSpPr>
        <p:spPr bwMode="auto">
          <a:xfrm>
            <a:off x="2315889" y="666800"/>
            <a:ext cx="98761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lnSpc>
                <a:spcPct val="100000"/>
              </a:lnSpc>
              <a:spcBef>
                <a:spcPct val="50000"/>
              </a:spcBef>
              <a:spcAft>
                <a:spcPct val="0"/>
              </a:spcAft>
              <a:buClrTx/>
              <a:buSzTx/>
              <a:buFontTx/>
              <a:buNone/>
              <a:tabLst/>
              <a:defRPr/>
            </a:pPr>
            <a:r>
              <a:rPr kumimoji="0" lang="en-GB" altLang="fr-FR" sz="32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SOMMAIRE</a:t>
            </a: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3337559" y="1716723"/>
            <a:ext cx="7382829"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Partie</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1 Les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enjeux</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du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tutotat</a:t>
            </a:r>
            <a:endPar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endParaRPr>
          </a:p>
          <a:p>
            <a:pPr marL="0" marR="0" lvl="0" indent="0" defTabSz="457200" rtl="0" eaLnBrk="0" fontAlgn="base" latinLnBrk="0" hangingPunct="0">
              <a:spcBef>
                <a:spcPct val="50000"/>
              </a:spcBef>
              <a:spcAft>
                <a:spcPct val="0"/>
              </a:spcAft>
              <a:buClrTx/>
              <a:buSzTx/>
              <a:buFontTx/>
              <a:buNone/>
              <a:tabLst/>
              <a:defRPr/>
            </a:pPr>
            <a:r>
              <a:rPr lang="en-GB" altLang="fr-FR" sz="2800" b="1" err="1">
                <a:solidFill>
                  <a:prstClr val="white"/>
                </a:solidFill>
                <a:latin typeface="Garamond" panose="02020404030301010803" pitchFamily="18" charset="0"/>
              </a:rPr>
              <a:t>Partie</a:t>
            </a:r>
            <a:r>
              <a:rPr lang="en-GB" altLang="fr-FR" sz="2800" b="1">
                <a:solidFill>
                  <a:prstClr val="white"/>
                </a:solidFill>
                <a:latin typeface="Garamond" panose="02020404030301010803" pitchFamily="18" charset="0"/>
              </a:rPr>
              <a:t> 2 Les </a:t>
            </a:r>
            <a:r>
              <a:rPr lang="en-GB" altLang="fr-FR" sz="2800" b="1" err="1">
                <a:solidFill>
                  <a:prstClr val="white"/>
                </a:solidFill>
                <a:latin typeface="Garamond" panose="02020404030301010803" pitchFamily="18" charset="0"/>
              </a:rPr>
              <a:t>besoins</a:t>
            </a:r>
            <a:r>
              <a:rPr lang="en-GB" altLang="fr-FR" sz="2800" b="1">
                <a:solidFill>
                  <a:prstClr val="white"/>
                </a:solidFill>
                <a:latin typeface="Garamond" panose="02020404030301010803" pitchFamily="18" charset="0"/>
              </a:rPr>
              <a:t> et </a:t>
            </a:r>
            <a:r>
              <a:rPr lang="en-GB" altLang="fr-FR" sz="2800" b="1" err="1">
                <a:solidFill>
                  <a:prstClr val="white"/>
                </a:solidFill>
                <a:latin typeface="Garamond" panose="02020404030301010803" pitchFamily="18" charset="0"/>
              </a:rPr>
              <a:t>attentes</a:t>
            </a:r>
            <a:r>
              <a:rPr lang="en-GB" altLang="fr-FR" sz="2800" b="1">
                <a:solidFill>
                  <a:prstClr val="white"/>
                </a:solidFill>
                <a:latin typeface="Garamond" panose="02020404030301010803" pitchFamily="18" charset="0"/>
              </a:rPr>
              <a:t> des </a:t>
            </a:r>
            <a:r>
              <a:rPr lang="en-GB" altLang="fr-FR" sz="2800" b="1" err="1">
                <a:solidFill>
                  <a:prstClr val="white"/>
                </a:solidFill>
                <a:latin typeface="Garamond" panose="02020404030301010803" pitchFamily="18" charset="0"/>
              </a:rPr>
              <a:t>tutoré</a:t>
            </a:r>
            <a:r>
              <a:rPr lang="en-GB" altLang="fr-FR" sz="2800" b="1">
                <a:solidFill>
                  <a:prstClr val="white"/>
                </a:solidFill>
                <a:latin typeface="Garamond" panose="02020404030301010803" pitchFamily="18" charset="0"/>
              </a:rPr>
              <a:t>(e)s</a:t>
            </a:r>
          </a:p>
          <a:p>
            <a:pPr marL="0" marR="0" lvl="0" indent="0" defTabSz="457200" rtl="0" eaLnBrk="0" fontAlgn="base" latinLnBrk="0" hangingPunct="0">
              <a:spcBef>
                <a:spcPct val="50000"/>
              </a:spcBef>
              <a:spcAft>
                <a:spcPct val="0"/>
              </a:spcAft>
              <a:buClrTx/>
              <a:buSzTx/>
              <a:buFontTx/>
              <a:buNone/>
              <a:tabLst/>
              <a:defRPr/>
            </a:pP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Partie</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3 Assumer son role de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tuteur</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tutrice</a:t>
            </a:r>
            <a:endPar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endParaRPr>
          </a:p>
          <a:p>
            <a:pPr marL="0" marR="0" lvl="0" indent="0" defTabSz="457200" rtl="0" eaLnBrk="0" fontAlgn="base" latinLnBrk="0" hangingPunct="0">
              <a:spcBef>
                <a:spcPct val="50000"/>
              </a:spcBef>
              <a:spcAft>
                <a:spcPct val="0"/>
              </a:spcAft>
              <a:buClrTx/>
              <a:buSzTx/>
              <a:buFontTx/>
              <a:buNone/>
              <a:tabLst/>
              <a:defRPr/>
            </a:pPr>
            <a:r>
              <a:rPr lang="en-GB" altLang="fr-FR" sz="2800" b="1" err="1">
                <a:solidFill>
                  <a:prstClr val="white"/>
                </a:solidFill>
                <a:latin typeface="Garamond" panose="02020404030301010803" pitchFamily="18" charset="0"/>
              </a:rPr>
              <a:t>Partie</a:t>
            </a:r>
            <a:r>
              <a:rPr lang="en-GB" altLang="fr-FR" sz="2800" b="1">
                <a:solidFill>
                  <a:prstClr val="white"/>
                </a:solidFill>
                <a:latin typeface="Garamond" panose="02020404030301010803" pitchFamily="18" charset="0"/>
              </a:rPr>
              <a:t> 4 </a:t>
            </a:r>
            <a:r>
              <a:rPr lang="en-GB" altLang="fr-FR" sz="2800" b="1" err="1">
                <a:solidFill>
                  <a:prstClr val="white"/>
                </a:solidFill>
                <a:latin typeface="Garamond" panose="02020404030301010803" pitchFamily="18" charset="0"/>
              </a:rPr>
              <a:t>Accueillir</a:t>
            </a:r>
            <a:r>
              <a:rPr lang="en-GB" altLang="fr-FR" sz="2800" b="1">
                <a:solidFill>
                  <a:prstClr val="white"/>
                </a:solidFill>
                <a:latin typeface="Garamond" panose="02020404030301010803" pitchFamily="18" charset="0"/>
              </a:rPr>
              <a:t> un(e) </a:t>
            </a:r>
            <a:r>
              <a:rPr lang="en-GB" altLang="fr-FR" sz="2800" b="1" err="1">
                <a:solidFill>
                  <a:prstClr val="white"/>
                </a:solidFill>
                <a:latin typeface="Garamond" panose="02020404030301010803" pitchFamily="18" charset="0"/>
              </a:rPr>
              <a:t>tutoré</a:t>
            </a:r>
            <a:r>
              <a:rPr lang="en-GB" altLang="fr-FR" sz="2800" b="1">
                <a:solidFill>
                  <a:prstClr val="white"/>
                </a:solidFill>
                <a:latin typeface="Garamond" panose="02020404030301010803" pitchFamily="18" charset="0"/>
              </a:rPr>
              <a:t>(e)</a:t>
            </a:r>
          </a:p>
          <a:p>
            <a:pPr marL="0" marR="0" lvl="0" indent="0" defTabSz="457200" rtl="0" eaLnBrk="0" fontAlgn="base" latinLnBrk="0" hangingPunct="0">
              <a:spcBef>
                <a:spcPct val="50000"/>
              </a:spcBef>
              <a:spcAft>
                <a:spcPct val="0"/>
              </a:spcAft>
              <a:buClrTx/>
              <a:buSzTx/>
              <a:buFontTx/>
              <a:buNone/>
              <a:tabLst/>
              <a:defRPr/>
            </a:pP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Partie</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5 La transmission du savoir</a:t>
            </a:r>
          </a:p>
          <a:p>
            <a:pPr marL="0" marR="0" lvl="0" indent="0" defTabSz="457200" rtl="0" eaLnBrk="0" fontAlgn="base" latinLnBrk="0" hangingPunct="0">
              <a:spcBef>
                <a:spcPct val="50000"/>
              </a:spcBef>
              <a:spcAft>
                <a:spcPct val="0"/>
              </a:spcAft>
              <a:buClrTx/>
              <a:buSzTx/>
              <a:buFontTx/>
              <a:buNone/>
              <a:tabLst/>
              <a:defRPr/>
            </a:pPr>
            <a:r>
              <a:rPr lang="en-GB" altLang="fr-FR" sz="2800" b="1" err="1">
                <a:solidFill>
                  <a:prstClr val="white"/>
                </a:solidFill>
                <a:latin typeface="Garamond" panose="02020404030301010803" pitchFamily="18" charset="0"/>
              </a:rPr>
              <a:t>Partie</a:t>
            </a:r>
            <a:r>
              <a:rPr lang="en-GB" altLang="fr-FR" sz="2800" b="1">
                <a:solidFill>
                  <a:prstClr val="white"/>
                </a:solidFill>
                <a:latin typeface="Garamond" panose="02020404030301010803" pitchFamily="18" charset="0"/>
              </a:rPr>
              <a:t> 6 </a:t>
            </a:r>
            <a:r>
              <a:rPr lang="en-GB" altLang="fr-FR" sz="2800" b="1" err="1">
                <a:solidFill>
                  <a:prstClr val="white"/>
                </a:solidFill>
                <a:latin typeface="Garamond" panose="02020404030301010803" pitchFamily="18" charset="0"/>
              </a:rPr>
              <a:t>Jalonner</a:t>
            </a:r>
            <a:r>
              <a:rPr lang="en-GB" altLang="fr-FR" sz="2800" b="1">
                <a:solidFill>
                  <a:prstClr val="white"/>
                </a:solidFill>
                <a:latin typeface="Garamond" panose="02020404030301010803" pitchFamily="18" charset="0"/>
              </a:rPr>
              <a:t> le </a:t>
            </a:r>
            <a:r>
              <a:rPr lang="en-GB" altLang="fr-FR" sz="2800" b="1" err="1">
                <a:solidFill>
                  <a:prstClr val="white"/>
                </a:solidFill>
                <a:latin typeface="Garamond" panose="02020404030301010803" pitchFamily="18" charset="0"/>
              </a:rPr>
              <a:t>parcours</a:t>
            </a:r>
            <a:r>
              <a:rPr lang="en-GB" altLang="fr-FR" sz="2800" b="1">
                <a:solidFill>
                  <a:prstClr val="white"/>
                </a:solidFill>
                <a:latin typeface="Garamond" panose="02020404030301010803" pitchFamily="18" charset="0"/>
              </a:rPr>
              <a:t> du (de la) </a:t>
            </a:r>
            <a:r>
              <a:rPr lang="en-GB" altLang="fr-FR" sz="2800" b="1" err="1">
                <a:solidFill>
                  <a:prstClr val="white"/>
                </a:solidFill>
                <a:latin typeface="Garamond" panose="02020404030301010803" pitchFamily="18" charset="0"/>
              </a:rPr>
              <a:t>tutoré</a:t>
            </a:r>
            <a:r>
              <a:rPr lang="en-GB" altLang="fr-FR" sz="2800" b="1">
                <a:solidFill>
                  <a:prstClr val="white"/>
                </a:solidFill>
                <a:latin typeface="Garamond" panose="02020404030301010803" pitchFamily="18" charset="0"/>
              </a:rPr>
              <a:t>(e)</a:t>
            </a:r>
          </a:p>
          <a:p>
            <a:pPr marL="0" marR="0" lvl="0" indent="0" defTabSz="457200" rtl="0" eaLnBrk="0" fontAlgn="base" latinLnBrk="0" hangingPunct="0">
              <a:spcBef>
                <a:spcPct val="50000"/>
              </a:spcBef>
              <a:spcAft>
                <a:spcPct val="0"/>
              </a:spcAft>
              <a:buClrTx/>
              <a:buSzTx/>
              <a:buFontTx/>
              <a:buNone/>
              <a:tabLst/>
              <a:defRPr/>
            </a:pP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Partie</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7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Agir</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avant</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qu’il</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ne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soit</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trop tard</a:t>
            </a:r>
          </a:p>
        </p:txBody>
      </p:sp>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pic>
        <p:nvPicPr>
          <p:cNvPr id="5" name="Picture 4" descr="Colored organizers on shelves">
            <a:extLst>
              <a:ext uri="{FF2B5EF4-FFF2-40B4-BE49-F238E27FC236}">
                <a16:creationId xmlns:a16="http://schemas.microsoft.com/office/drawing/2014/main" id="{49E35A7E-84EC-8865-7948-E5D7E2A94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349262" y="2349261"/>
            <a:ext cx="7014415" cy="2315889"/>
          </a:xfrm>
          <a:prstGeom prst="rect">
            <a:avLst/>
          </a:prstGeom>
        </p:spPr>
      </p:pic>
      <p:sp>
        <p:nvSpPr>
          <p:cNvPr id="6" name="Slide Number Placeholder 5">
            <a:extLst>
              <a:ext uri="{FF2B5EF4-FFF2-40B4-BE49-F238E27FC236}">
                <a16:creationId xmlns:a16="http://schemas.microsoft.com/office/drawing/2014/main" id="{D232D26D-8BFC-A3E0-4158-B95D82F5ED47}"/>
              </a:ext>
            </a:extLst>
          </p:cNvPr>
          <p:cNvSpPr>
            <a:spLocks noGrp="1"/>
          </p:cNvSpPr>
          <p:nvPr>
            <p:ph type="sldNum" sz="quarter" idx="12"/>
          </p:nvPr>
        </p:nvSpPr>
        <p:spPr/>
        <p:txBody>
          <a:bodyPr/>
          <a:lstStyle/>
          <a:p>
            <a:pPr>
              <a:defRPr/>
            </a:pPr>
            <a:fld id="{60956841-A5C9-48A9-9178-E8725E2324B8}" type="slidenum">
              <a:rPr lang="fr-FR" altLang="fr-FR" smtClean="0"/>
              <a:pPr>
                <a:defRPr/>
              </a:pPr>
              <a:t>59</a:t>
            </a:fld>
            <a:endParaRPr lang="fr-FR" altLang="fr-FR"/>
          </a:p>
        </p:txBody>
      </p:sp>
      <p:sp>
        <p:nvSpPr>
          <p:cNvPr id="8" name="TextBox 7">
            <a:extLst>
              <a:ext uri="{FF2B5EF4-FFF2-40B4-BE49-F238E27FC236}">
                <a16:creationId xmlns:a16="http://schemas.microsoft.com/office/drawing/2014/main" id="{7B52C70E-9C06-DCD4-037E-6EC23F6646FB}"/>
              </a:ext>
            </a:extLst>
          </p:cNvPr>
          <p:cNvSpPr txBox="1"/>
          <p:nvPr/>
        </p:nvSpPr>
        <p:spPr>
          <a:xfrm>
            <a:off x="2315890" y="-4296"/>
            <a:ext cx="9876110" cy="646331"/>
          </a:xfrm>
          <a:prstGeom prst="rect">
            <a:avLst/>
          </a:prstGeom>
          <a:no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2" name="Frame 1">
            <a:extLst>
              <a:ext uri="{FF2B5EF4-FFF2-40B4-BE49-F238E27FC236}">
                <a16:creationId xmlns:a16="http://schemas.microsoft.com/office/drawing/2014/main" id="{656CDAE3-DF2F-8DB2-C2EA-30DCB5B3457C}"/>
              </a:ext>
            </a:extLst>
          </p:cNvPr>
          <p:cNvSpPr/>
          <p:nvPr/>
        </p:nvSpPr>
        <p:spPr>
          <a:xfrm>
            <a:off x="3215046" y="2904018"/>
            <a:ext cx="8275111"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TextBox 2">
            <a:extLst>
              <a:ext uri="{FF2B5EF4-FFF2-40B4-BE49-F238E27FC236}">
                <a16:creationId xmlns:a16="http://schemas.microsoft.com/office/drawing/2014/main" id="{81DB6B84-1F2F-FE1C-5A55-1F59D8EF3F43}"/>
              </a:ext>
            </a:extLst>
          </p:cNvPr>
          <p:cNvSpPr txBox="1"/>
          <p:nvPr/>
        </p:nvSpPr>
        <p:spPr>
          <a:xfrm>
            <a:off x="11242391" y="80629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3</a:t>
            </a:r>
          </a:p>
        </p:txBody>
      </p:sp>
    </p:spTree>
    <p:extLst>
      <p:ext uri="{BB962C8B-B14F-4D97-AF65-F5344CB8AC3E}">
        <p14:creationId xmlns:p14="http://schemas.microsoft.com/office/powerpoint/2010/main" val="115380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2677"/>
                                        </p:tgtEl>
                                        <p:attrNameLst>
                                          <p:attrName>style.visibility</p:attrName>
                                        </p:attrNameLst>
                                      </p:cBhvr>
                                      <p:to>
                                        <p:strVal val="visible"/>
                                      </p:to>
                                    </p:set>
                                    <p:animEffect transition="in" filter="fade">
                                      <p:cBhvr>
                                        <p:cTn id="11" dur="1000"/>
                                        <p:tgtEl>
                                          <p:spTgt spid="412677"/>
                                        </p:tgtEl>
                                      </p:cBhvr>
                                    </p:animEffect>
                                  </p:childTnLst>
                                </p:cTn>
                              </p:par>
                              <p:par>
                                <p:cTn id="12" presetID="10" presetClass="entr" presetSubtype="0" fill="hold" nodeType="withEffect">
                                  <p:stCondLst>
                                    <p:cond delay="0"/>
                                  </p:stCondLst>
                                  <p:childTnLst>
                                    <p:set>
                                      <p:cBhvr>
                                        <p:cTn id="13" dur="1" fill="hold">
                                          <p:stCondLst>
                                            <p:cond delay="0"/>
                                          </p:stCondLst>
                                        </p:cTn>
                                        <p:tgtEl>
                                          <p:spTgt spid="412674"/>
                                        </p:tgtEl>
                                        <p:attrNameLst>
                                          <p:attrName>style.visibility</p:attrName>
                                        </p:attrNameLst>
                                      </p:cBhvr>
                                      <p:to>
                                        <p:strVal val="visible"/>
                                      </p:to>
                                    </p:set>
                                    <p:animEffect transition="in" filter="fade">
                                      <p:cBhvr>
                                        <p:cTn id="14" dur="500"/>
                                        <p:tgtEl>
                                          <p:spTgt spid="412674"/>
                                        </p:tgtEl>
                                      </p:cBhvr>
                                    </p:animEffect>
                                  </p:childTnLst>
                                </p:cTn>
                              </p:par>
                              <p:par>
                                <p:cTn id="15" presetID="2" presetClass="entr" presetSubtype="8" fill="hold"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 calcmode="lin" valueType="num">
                                      <p:cBhvr additive="base">
                                        <p:cTn id="21"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7">
                                            <p:txEl>
                                              <p:pRg st="1" end="1"/>
                                            </p:txEl>
                                          </p:spTgt>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 calcmode="lin" valueType="num">
                                      <p:cBhvr additive="base">
                                        <p:cTn id="29"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7">
                                            <p:txEl>
                                              <p:pRg st="3" end="3"/>
                                            </p:txEl>
                                          </p:spTgt>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 calcmode="lin" valueType="num">
                                      <p:cBhvr additive="base">
                                        <p:cTn id="33"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7">
                                            <p:txEl>
                                              <p:pRg st="4" end="4"/>
                                            </p:txEl>
                                          </p:spTgt>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7">
                                            <p:txEl>
                                              <p:pRg st="6" end="6"/>
                                            </p:txEl>
                                          </p:spTgt>
                                        </p:tgtEl>
                                        <p:attrNameLst>
                                          <p:attrName>style.visibility</p:attrName>
                                        </p:attrNameLst>
                                      </p:cBhvr>
                                      <p:to>
                                        <p:strVal val="visible"/>
                                      </p:to>
                                    </p:set>
                                    <p:anim calcmode="lin" valueType="num">
                                      <p:cBhvr additive="base">
                                        <p:cTn id="41" dur="5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circle(in)">
                                      <p:cBhvr>
                                        <p:cTn id="47" dur="2000"/>
                                        <p:tgtEl>
                                          <p:spTgt spid="2"/>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heel(1)">
                                      <p:cBhvr>
                                        <p:cTn id="5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4" grpId="0" animBg="1"/>
      <p:bldP spid="412677" grpId="0"/>
      <p:bldP spid="7" grpId="0"/>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6FFB72-123B-BF95-A746-B77A9AA0C82C}"/>
              </a:ext>
            </a:extLst>
          </p:cNvPr>
          <p:cNvSpPr>
            <a:spLocks noGrp="1"/>
          </p:cNvSpPr>
          <p:nvPr>
            <p:ph type="sldNum" sz="quarter" idx="12"/>
          </p:nvPr>
        </p:nvSpPr>
        <p:spPr/>
        <p:txBody>
          <a:bodyPr/>
          <a:lstStyle/>
          <a:p>
            <a:pPr>
              <a:defRPr/>
            </a:pPr>
            <a:fld id="{61D97671-69CC-4411-8CBE-5761388C83B7}" type="slidenum">
              <a:rPr lang="fr-FR" altLang="fr-FR" smtClean="0"/>
              <a:pPr>
                <a:defRPr/>
              </a:pPr>
              <a:t>6</a:t>
            </a:fld>
            <a:endParaRPr lang="fr-FR" altLang="fr-FR"/>
          </a:p>
        </p:txBody>
      </p:sp>
      <p:pic>
        <p:nvPicPr>
          <p:cNvPr id="8194" name="Picture 2" descr="No photo description available.">
            <a:extLst>
              <a:ext uri="{FF2B5EF4-FFF2-40B4-BE49-F238E27FC236}">
                <a16:creationId xmlns:a16="http://schemas.microsoft.com/office/drawing/2014/main" id="{4E17497E-E391-80AA-76DA-E90BFBBCBE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850" y="0"/>
            <a:ext cx="102743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810604"/>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3</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3 Assumer son role de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tuteur</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tutrice</a:t>
            </a:r>
            <a:endPar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10" name="Picture 9" descr="Young man reading book with woman">
            <a:extLst>
              <a:ext uri="{FF2B5EF4-FFF2-40B4-BE49-F238E27FC236}">
                <a16:creationId xmlns:a16="http://schemas.microsoft.com/office/drawing/2014/main" id="{954904D5-A430-0E48-0389-2F8F16E767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289" y="2769322"/>
            <a:ext cx="2720117" cy="1814709"/>
          </a:xfrm>
          <a:prstGeom prst="rect">
            <a:avLst/>
          </a:prstGeom>
        </p:spPr>
      </p:pic>
      <p:pic>
        <p:nvPicPr>
          <p:cNvPr id="14" name="Picture 13">
            <a:extLst>
              <a:ext uri="{FF2B5EF4-FFF2-40B4-BE49-F238E27FC236}">
                <a16:creationId xmlns:a16="http://schemas.microsoft.com/office/drawing/2014/main" id="{27F14F97-8660-6BBF-725F-BE4A38BCB235}"/>
              </a:ext>
            </a:extLst>
          </p:cNvPr>
          <p:cNvPicPr>
            <a:picLocks noChangeAspect="1"/>
          </p:cNvPicPr>
          <p:nvPr/>
        </p:nvPicPr>
        <p:blipFill>
          <a:blip r:embed="rId6"/>
          <a:stretch>
            <a:fillRect/>
          </a:stretch>
        </p:blipFill>
        <p:spPr>
          <a:xfrm>
            <a:off x="3544459" y="3184134"/>
            <a:ext cx="1814709" cy="1814709"/>
          </a:xfrm>
          <a:prstGeom prst="rect">
            <a:avLst/>
          </a:prstGeom>
        </p:spPr>
      </p:pic>
      <p:pic>
        <p:nvPicPr>
          <p:cNvPr id="16" name="Picture 15">
            <a:extLst>
              <a:ext uri="{FF2B5EF4-FFF2-40B4-BE49-F238E27FC236}">
                <a16:creationId xmlns:a16="http://schemas.microsoft.com/office/drawing/2014/main" id="{2EAFA3B5-A8E9-806E-F0F3-5728396CD4E8}"/>
              </a:ext>
            </a:extLst>
          </p:cNvPr>
          <p:cNvPicPr>
            <a:picLocks noChangeAspect="1"/>
          </p:cNvPicPr>
          <p:nvPr/>
        </p:nvPicPr>
        <p:blipFill>
          <a:blip r:embed="rId7"/>
          <a:stretch>
            <a:fillRect/>
          </a:stretch>
        </p:blipFill>
        <p:spPr>
          <a:xfrm>
            <a:off x="5781476" y="2058866"/>
            <a:ext cx="4994006" cy="4065243"/>
          </a:xfrm>
          <a:prstGeom prst="rect">
            <a:avLst/>
          </a:prstGeom>
        </p:spPr>
      </p:pic>
    </p:spTree>
    <p:extLst>
      <p:ext uri="{BB962C8B-B14F-4D97-AF65-F5344CB8AC3E}">
        <p14:creationId xmlns:p14="http://schemas.microsoft.com/office/powerpoint/2010/main" val="320020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3</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3 Assumer son role de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tuteur</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tutrice</a:t>
            </a:r>
            <a:endPar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10" name="Picture 9" descr="Young man reading book with woman">
            <a:extLst>
              <a:ext uri="{FF2B5EF4-FFF2-40B4-BE49-F238E27FC236}">
                <a16:creationId xmlns:a16="http://schemas.microsoft.com/office/drawing/2014/main" id="{954904D5-A430-0E48-0389-2F8F16E767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57" y="2569657"/>
            <a:ext cx="1904871" cy="1270823"/>
          </a:xfrm>
          <a:prstGeom prst="rect">
            <a:avLst/>
          </a:prstGeom>
        </p:spPr>
      </p:pic>
      <p:pic>
        <p:nvPicPr>
          <p:cNvPr id="16" name="Picture 15">
            <a:extLst>
              <a:ext uri="{FF2B5EF4-FFF2-40B4-BE49-F238E27FC236}">
                <a16:creationId xmlns:a16="http://schemas.microsoft.com/office/drawing/2014/main" id="{2EAFA3B5-A8E9-806E-F0F3-5728396CD4E8}"/>
              </a:ext>
            </a:extLst>
          </p:cNvPr>
          <p:cNvPicPr>
            <a:picLocks noChangeAspect="1"/>
          </p:cNvPicPr>
          <p:nvPr/>
        </p:nvPicPr>
        <p:blipFill>
          <a:blip r:embed="rId6"/>
          <a:stretch>
            <a:fillRect/>
          </a:stretch>
        </p:blipFill>
        <p:spPr>
          <a:xfrm>
            <a:off x="116857" y="4453976"/>
            <a:ext cx="1772903" cy="1443186"/>
          </a:xfrm>
          <a:prstGeom prst="rect">
            <a:avLst/>
          </a:prstGeom>
        </p:spPr>
      </p:pic>
      <p:sp>
        <p:nvSpPr>
          <p:cNvPr id="6" name="TextBox 5">
            <a:extLst>
              <a:ext uri="{FF2B5EF4-FFF2-40B4-BE49-F238E27FC236}">
                <a16:creationId xmlns:a16="http://schemas.microsoft.com/office/drawing/2014/main" id="{989A6CD3-DFBC-1D89-B265-DDB6C7F131CC}"/>
              </a:ext>
            </a:extLst>
          </p:cNvPr>
          <p:cNvSpPr txBox="1"/>
          <p:nvPr/>
        </p:nvSpPr>
        <p:spPr>
          <a:xfrm>
            <a:off x="2493675" y="2827980"/>
            <a:ext cx="9391650" cy="23360241"/>
          </a:xfrm>
          <a:prstGeom prst="rect">
            <a:avLst/>
          </a:prstGeom>
          <a:noFill/>
        </p:spPr>
        <p:txBody>
          <a:bodyPr wrap="square">
            <a:spAutoFit/>
          </a:bodyPr>
          <a:lstStyle/>
          <a:p>
            <a:r>
              <a:rPr lang="fr-FR" sz="2400">
                <a:solidFill>
                  <a:schemeClr val="bg1"/>
                </a:solidFill>
                <a:latin typeface="Daytona" panose="020B0604030500040204" pitchFamily="34" charset="0"/>
              </a:rPr>
              <a:t>En tant que tuteur, il y a plusieurs responsabilités fondamentales, notamment celles liées au soutien à l'apprentissage et au développement professionnel du tutoré. </a:t>
            </a:r>
          </a:p>
          <a:p>
            <a:endParaRPr lang="fr-FR" sz="2400">
              <a:solidFill>
                <a:schemeClr val="bg1"/>
              </a:solidFill>
              <a:latin typeface="Daytona" panose="020B0604030500040204" pitchFamily="34" charset="0"/>
            </a:endParaRPr>
          </a:p>
          <a:p>
            <a:endParaRPr lang="fr-FR" sz="2400">
              <a:solidFill>
                <a:schemeClr val="bg1"/>
              </a:solidFill>
              <a:latin typeface="Daytona" panose="020B0604030500040204" pitchFamily="34" charset="0"/>
            </a:endParaRPr>
          </a:p>
          <a:p>
            <a:endParaRPr lang="fr-FR" sz="2400">
              <a:solidFill>
                <a:schemeClr val="bg1"/>
              </a:solidFill>
              <a:latin typeface="Daytona" panose="020B0604030500040204" pitchFamily="34" charset="0"/>
            </a:endParaRPr>
          </a:p>
          <a:p>
            <a:endParaRPr lang="fr-FR" sz="2400">
              <a:solidFill>
                <a:schemeClr val="bg1"/>
              </a:solidFill>
              <a:latin typeface="Daytona" panose="020B0604030500040204" pitchFamily="34" charset="0"/>
            </a:endParaRPr>
          </a:p>
          <a:p>
            <a:endParaRPr lang="fr-FR" sz="2400">
              <a:solidFill>
                <a:schemeClr val="bg1"/>
              </a:solidFill>
              <a:latin typeface="Daytona" panose="020B0604030500040204" pitchFamily="34" charset="0"/>
            </a:endParaRPr>
          </a:p>
          <a:p>
            <a:endParaRPr lang="fr-FR" sz="2400">
              <a:solidFill>
                <a:schemeClr val="bg1"/>
              </a:solidFill>
              <a:latin typeface="Daytona" panose="020B0604030500040204" pitchFamily="34" charset="0"/>
            </a:endParaRPr>
          </a:p>
          <a:p>
            <a:endParaRPr lang="fr-FR" sz="2400">
              <a:solidFill>
                <a:schemeClr val="bg1"/>
              </a:solidFill>
              <a:latin typeface="Daytona" panose="020B0604030500040204" pitchFamily="34" charset="0"/>
            </a:endParaRPr>
          </a:p>
          <a:p>
            <a:endParaRPr lang="fr-FR" sz="2400">
              <a:solidFill>
                <a:schemeClr val="bg1"/>
              </a:solidFill>
              <a:latin typeface="Daytona" panose="020B0604030500040204" pitchFamily="34" charset="0"/>
            </a:endParaRPr>
          </a:p>
          <a:p>
            <a:endParaRPr lang="fr-FR" sz="2400">
              <a:solidFill>
                <a:schemeClr val="bg1"/>
              </a:solidFill>
              <a:latin typeface="Daytona" panose="020B0604030500040204" pitchFamily="34" charset="0"/>
            </a:endParaRPr>
          </a:p>
          <a:p>
            <a:endParaRPr lang="fr-FR" sz="2400">
              <a:solidFill>
                <a:schemeClr val="bg1"/>
              </a:solidFill>
              <a:latin typeface="Daytona" panose="020B0604030500040204" pitchFamily="34" charset="0"/>
            </a:endParaRPr>
          </a:p>
          <a:p>
            <a:r>
              <a:rPr lang="fr-FR" sz="2400">
                <a:solidFill>
                  <a:schemeClr val="bg1"/>
                </a:solidFill>
                <a:latin typeface="Daytona" panose="020B0604030500040204" pitchFamily="34" charset="0"/>
              </a:rPr>
              <a:t>Voici une introduction aux principales responsabilités d'un tuteur dans ce contexte :</a:t>
            </a:r>
          </a:p>
          <a:p>
            <a:pPr>
              <a:buFont typeface="+mj-lt"/>
              <a:buAutoNum type="arabicPeriod"/>
            </a:pPr>
            <a:r>
              <a:rPr lang="fr-FR" sz="2400" b="1">
                <a:solidFill>
                  <a:schemeClr val="bg1"/>
                </a:solidFill>
                <a:latin typeface="Daytona" panose="020B0604030500040204" pitchFamily="34" charset="0"/>
              </a:rPr>
              <a:t>Soutien à l'apprentissage</a:t>
            </a:r>
            <a:r>
              <a:rPr lang="fr-FR" sz="2400">
                <a:solidFill>
                  <a:schemeClr val="bg1"/>
                </a:solidFill>
                <a:latin typeface="Daytona" panose="020B0604030500040204" pitchFamily="34" charset="0"/>
              </a:rPr>
              <a:t> :</a:t>
            </a:r>
          </a:p>
          <a:p>
            <a:pPr marL="742950" lvl="1" indent="-285750">
              <a:buFont typeface="+mj-lt"/>
              <a:buAutoNum type="arabicPeriod"/>
            </a:pPr>
            <a:r>
              <a:rPr lang="fr-FR" sz="2400" b="1">
                <a:solidFill>
                  <a:schemeClr val="bg1"/>
                </a:solidFill>
                <a:latin typeface="Daytona" panose="020B0604030500040204" pitchFamily="34" charset="0"/>
              </a:rPr>
              <a:t>Évaluation des besoins</a:t>
            </a:r>
            <a:r>
              <a:rPr lang="fr-FR" sz="2400">
                <a:solidFill>
                  <a:schemeClr val="bg1"/>
                </a:solidFill>
                <a:latin typeface="Daytona" panose="020B0604030500040204" pitchFamily="34" charset="0"/>
              </a:rPr>
              <a:t> : Le tuteur doit évaluer les besoins académiques et personnels de son tutoré afin de fournir un soutien adapté.</a:t>
            </a:r>
          </a:p>
          <a:p>
            <a:pPr marL="742950" lvl="1" indent="-285750">
              <a:buFont typeface="+mj-lt"/>
              <a:buAutoNum type="arabicPeriod"/>
            </a:pPr>
            <a:r>
              <a:rPr lang="fr-FR" sz="2400" b="1">
                <a:solidFill>
                  <a:schemeClr val="bg1"/>
                </a:solidFill>
                <a:latin typeface="Daytona" panose="020B0604030500040204" pitchFamily="34" charset="0"/>
              </a:rPr>
              <a:t>Planification de l'apprentissage</a:t>
            </a:r>
            <a:r>
              <a:rPr lang="fr-FR" sz="2400">
                <a:solidFill>
                  <a:schemeClr val="bg1"/>
                </a:solidFill>
                <a:latin typeface="Daytona" panose="020B0604030500040204" pitchFamily="34" charset="0"/>
              </a:rPr>
              <a:t> : Élaborer un plan d'action pour atteindre les objectifs d'apprentissage spécifiques.</a:t>
            </a:r>
          </a:p>
          <a:p>
            <a:pPr marL="742950" lvl="1" indent="-285750">
              <a:buFont typeface="+mj-lt"/>
              <a:buAutoNum type="arabicPeriod"/>
            </a:pPr>
            <a:r>
              <a:rPr lang="fr-FR" sz="2400" b="1">
                <a:solidFill>
                  <a:schemeClr val="bg1"/>
                </a:solidFill>
                <a:latin typeface="Daytona" panose="020B0604030500040204" pitchFamily="34" charset="0"/>
              </a:rPr>
              <a:t>Enseignement et démonstration</a:t>
            </a:r>
            <a:r>
              <a:rPr lang="fr-FR" sz="2400">
                <a:solidFill>
                  <a:schemeClr val="bg1"/>
                </a:solidFill>
                <a:latin typeface="Daytona" panose="020B0604030500040204" pitchFamily="34" charset="0"/>
              </a:rPr>
              <a:t> : Fournir des explications claires et des démonstrations pour aider le tutoré à comprendre les concepts difficiles.</a:t>
            </a:r>
          </a:p>
          <a:p>
            <a:pPr>
              <a:buFont typeface="+mj-lt"/>
              <a:buAutoNum type="arabicPeriod"/>
            </a:pPr>
            <a:r>
              <a:rPr lang="fr-FR" sz="2400" b="1">
                <a:solidFill>
                  <a:schemeClr val="bg1"/>
                </a:solidFill>
                <a:latin typeface="Daytona" panose="020B0604030500040204" pitchFamily="34" charset="0"/>
              </a:rPr>
              <a:t>Développement professionnel</a:t>
            </a:r>
            <a:r>
              <a:rPr lang="fr-FR" sz="2400">
                <a:solidFill>
                  <a:schemeClr val="bg1"/>
                </a:solidFill>
                <a:latin typeface="Daytona" panose="020B0604030500040204" pitchFamily="34" charset="0"/>
              </a:rPr>
              <a:t> :</a:t>
            </a:r>
          </a:p>
          <a:p>
            <a:pPr marL="742950" lvl="1" indent="-285750">
              <a:buFont typeface="+mj-lt"/>
              <a:buAutoNum type="arabicPeriod"/>
            </a:pPr>
            <a:r>
              <a:rPr lang="fr-FR" sz="2400" b="1">
                <a:solidFill>
                  <a:schemeClr val="bg1"/>
                </a:solidFill>
                <a:latin typeface="Daytona" panose="020B0604030500040204" pitchFamily="34" charset="0"/>
              </a:rPr>
              <a:t>Identification des objectifs professionnels</a:t>
            </a:r>
            <a:r>
              <a:rPr lang="fr-FR" sz="2400">
                <a:solidFill>
                  <a:schemeClr val="bg1"/>
                </a:solidFill>
                <a:latin typeface="Daytona" panose="020B0604030500040204" pitchFamily="34" charset="0"/>
              </a:rPr>
              <a:t> : Aider le tutoré à identifier ses objectifs professionnels à court et à long terme.</a:t>
            </a:r>
          </a:p>
          <a:p>
            <a:pPr marL="742950" lvl="1" indent="-285750">
              <a:buFont typeface="+mj-lt"/>
              <a:buAutoNum type="arabicPeriod"/>
            </a:pPr>
            <a:r>
              <a:rPr lang="fr-FR" sz="2400" b="1">
                <a:solidFill>
                  <a:schemeClr val="bg1"/>
                </a:solidFill>
                <a:latin typeface="Daytona" panose="020B0604030500040204" pitchFamily="34" charset="0"/>
              </a:rPr>
              <a:t>Planification du développement</a:t>
            </a:r>
            <a:r>
              <a:rPr lang="fr-FR" sz="2400">
                <a:solidFill>
                  <a:schemeClr val="bg1"/>
                </a:solidFill>
                <a:latin typeface="Daytona" panose="020B0604030500040204" pitchFamily="34" charset="0"/>
              </a:rPr>
              <a:t> : Collaborer avec le tutoré pour élaborer un plan de développement professionnel et personnel.</a:t>
            </a:r>
          </a:p>
          <a:p>
            <a:pPr marL="742950" lvl="1" indent="-285750">
              <a:buFont typeface="+mj-lt"/>
              <a:buAutoNum type="arabicPeriod"/>
            </a:pPr>
            <a:r>
              <a:rPr lang="fr-FR" sz="2400" b="1">
                <a:solidFill>
                  <a:schemeClr val="bg1"/>
                </a:solidFill>
                <a:latin typeface="Daytona" panose="020B0604030500040204" pitchFamily="34" charset="0"/>
              </a:rPr>
              <a:t>Feedback constructif</a:t>
            </a:r>
            <a:r>
              <a:rPr lang="fr-FR" sz="2400">
                <a:solidFill>
                  <a:schemeClr val="bg1"/>
                </a:solidFill>
                <a:latin typeface="Daytona" panose="020B0604030500040204" pitchFamily="34" charset="0"/>
              </a:rPr>
              <a:t> : Fournir un feedback constructif pour aider le tutoré à améliorer ses compétences et à développer sa carrière.</a:t>
            </a:r>
          </a:p>
          <a:p>
            <a:pPr>
              <a:buFont typeface="+mj-lt"/>
              <a:buAutoNum type="arabicPeriod"/>
            </a:pPr>
            <a:r>
              <a:rPr lang="fr-FR" sz="2400" b="1">
                <a:solidFill>
                  <a:schemeClr val="bg1"/>
                </a:solidFill>
                <a:latin typeface="Daytona" panose="020B0604030500040204" pitchFamily="34" charset="0"/>
              </a:rPr>
              <a:t>Encouragement et motivation</a:t>
            </a:r>
            <a:r>
              <a:rPr lang="fr-FR" sz="2400">
                <a:solidFill>
                  <a:schemeClr val="bg1"/>
                </a:solidFill>
                <a:latin typeface="Daytona" panose="020B0604030500040204" pitchFamily="34" charset="0"/>
              </a:rPr>
              <a:t> :</a:t>
            </a:r>
          </a:p>
          <a:p>
            <a:pPr marL="742950" lvl="1" indent="-285750">
              <a:buFont typeface="+mj-lt"/>
              <a:buAutoNum type="arabicPeriod"/>
            </a:pPr>
            <a:r>
              <a:rPr lang="fr-FR" sz="2400" b="1">
                <a:solidFill>
                  <a:schemeClr val="bg1"/>
                </a:solidFill>
                <a:latin typeface="Daytona" panose="020B0604030500040204" pitchFamily="34" charset="0"/>
              </a:rPr>
              <a:t>Renforcement positif</a:t>
            </a:r>
            <a:r>
              <a:rPr lang="fr-FR" sz="2400">
                <a:solidFill>
                  <a:schemeClr val="bg1"/>
                </a:solidFill>
                <a:latin typeface="Daytona" panose="020B0604030500040204" pitchFamily="34" charset="0"/>
              </a:rPr>
              <a:t> : Encourager le tutoré à mesure qu'il progresse dans son apprentissage et dans son développement professionnel.</a:t>
            </a:r>
          </a:p>
          <a:p>
            <a:pPr marL="742950" lvl="1" indent="-285750">
              <a:buFont typeface="+mj-lt"/>
              <a:buAutoNum type="arabicPeriod"/>
            </a:pPr>
            <a:r>
              <a:rPr lang="fr-FR" sz="2400" b="1">
                <a:solidFill>
                  <a:schemeClr val="bg1"/>
                </a:solidFill>
                <a:latin typeface="Daytona" panose="020B0604030500040204" pitchFamily="34" charset="0"/>
              </a:rPr>
              <a:t>Réflexion et encouragement</a:t>
            </a:r>
            <a:r>
              <a:rPr lang="fr-FR" sz="2400">
                <a:solidFill>
                  <a:schemeClr val="bg1"/>
                </a:solidFill>
                <a:latin typeface="Daytona" panose="020B0604030500040204" pitchFamily="34" charset="0"/>
              </a:rPr>
              <a:t> : Aider le tutoré à réfléchir sur ses expériences d'apprentissage et à se fixer des objectifs d'amélioration continue.</a:t>
            </a:r>
          </a:p>
          <a:p>
            <a:pPr>
              <a:buFont typeface="+mj-lt"/>
              <a:buAutoNum type="arabicPeriod"/>
            </a:pPr>
            <a:r>
              <a:rPr lang="fr-FR" sz="2400" b="1">
                <a:solidFill>
                  <a:schemeClr val="bg1"/>
                </a:solidFill>
                <a:latin typeface="Daytona" panose="020B0604030500040204" pitchFamily="34" charset="0"/>
              </a:rPr>
              <a:t>Soutien émotionnel et relationnel</a:t>
            </a:r>
            <a:r>
              <a:rPr lang="fr-FR" sz="2400">
                <a:solidFill>
                  <a:schemeClr val="bg1"/>
                </a:solidFill>
                <a:latin typeface="Daytona" panose="020B0604030500040204" pitchFamily="34" charset="0"/>
              </a:rPr>
              <a:t> :</a:t>
            </a:r>
          </a:p>
          <a:p>
            <a:pPr marL="742950" lvl="1" indent="-285750">
              <a:buFont typeface="+mj-lt"/>
              <a:buAutoNum type="arabicPeriod"/>
            </a:pPr>
            <a:r>
              <a:rPr lang="fr-FR" sz="2400" b="1">
                <a:solidFill>
                  <a:schemeClr val="bg1"/>
                </a:solidFill>
                <a:latin typeface="Daytona" panose="020B0604030500040204" pitchFamily="34" charset="0"/>
              </a:rPr>
              <a:t>Écoute active</a:t>
            </a:r>
            <a:r>
              <a:rPr lang="fr-FR" sz="2400">
                <a:solidFill>
                  <a:schemeClr val="bg1"/>
                </a:solidFill>
                <a:latin typeface="Daytona" panose="020B0604030500040204" pitchFamily="34" charset="0"/>
              </a:rPr>
              <a:t> : Écouter attentivement les préoccupations du tutoré et lui offrir un espace sûr pour partager ses difficultés.</a:t>
            </a:r>
          </a:p>
          <a:p>
            <a:pPr marL="742950" lvl="1" indent="-285750">
              <a:buFont typeface="+mj-lt"/>
              <a:buAutoNum type="arabicPeriod"/>
            </a:pPr>
            <a:r>
              <a:rPr lang="fr-FR" sz="2400" b="1">
                <a:solidFill>
                  <a:schemeClr val="bg1"/>
                </a:solidFill>
                <a:latin typeface="Daytona" panose="020B0604030500040204" pitchFamily="34" charset="0"/>
              </a:rPr>
              <a:t>Soutien émotionnel</a:t>
            </a:r>
            <a:r>
              <a:rPr lang="fr-FR" sz="2400">
                <a:solidFill>
                  <a:schemeClr val="bg1"/>
                </a:solidFill>
                <a:latin typeface="Daytona" panose="020B0604030500040204" pitchFamily="34" charset="0"/>
              </a:rPr>
              <a:t> : Apporter un soutien émotionnel lorsque nécessaire, en particulier dans les périodes de stress ou d'incertitude.</a:t>
            </a:r>
          </a:p>
          <a:p>
            <a:pPr>
              <a:buFont typeface="+mj-lt"/>
              <a:buAutoNum type="arabicPeriod"/>
            </a:pPr>
            <a:r>
              <a:rPr lang="fr-FR" sz="2400" b="1">
                <a:solidFill>
                  <a:schemeClr val="bg1"/>
                </a:solidFill>
                <a:latin typeface="Daytona" panose="020B0604030500040204" pitchFamily="34" charset="0"/>
              </a:rPr>
              <a:t>Suivi et évaluation</a:t>
            </a:r>
            <a:r>
              <a:rPr lang="fr-FR" sz="2400">
                <a:solidFill>
                  <a:schemeClr val="bg1"/>
                </a:solidFill>
                <a:latin typeface="Daytona" panose="020B0604030500040204" pitchFamily="34" charset="0"/>
              </a:rPr>
              <a:t> :</a:t>
            </a:r>
          </a:p>
          <a:p>
            <a:pPr marL="742950" lvl="1" indent="-285750">
              <a:buFont typeface="+mj-lt"/>
              <a:buAutoNum type="arabicPeriod"/>
            </a:pPr>
            <a:r>
              <a:rPr lang="fr-FR" sz="2400" b="1">
                <a:solidFill>
                  <a:schemeClr val="bg1"/>
                </a:solidFill>
                <a:latin typeface="Daytona" panose="020B0604030500040204" pitchFamily="34" charset="0"/>
              </a:rPr>
              <a:t>Évaluation des progrès</a:t>
            </a:r>
            <a:r>
              <a:rPr lang="fr-FR" sz="2400">
                <a:solidFill>
                  <a:schemeClr val="bg1"/>
                </a:solidFill>
                <a:latin typeface="Daytona" panose="020B0604030500040204" pitchFamily="34" charset="0"/>
              </a:rPr>
              <a:t> : Évaluer régulièrement les progrès du tutoré et ajuster les méthodes d'enseignement et de soutien en conséquence.</a:t>
            </a:r>
          </a:p>
          <a:p>
            <a:pPr marL="742950" lvl="1" indent="-285750">
              <a:buFont typeface="+mj-lt"/>
              <a:buAutoNum type="arabicPeriod"/>
            </a:pPr>
            <a:r>
              <a:rPr lang="fr-FR" sz="2400" b="1">
                <a:solidFill>
                  <a:schemeClr val="bg1"/>
                </a:solidFill>
                <a:latin typeface="Daytona" panose="020B0604030500040204" pitchFamily="34" charset="0"/>
              </a:rPr>
              <a:t>Rapports et documentation</a:t>
            </a:r>
            <a:r>
              <a:rPr lang="fr-FR" sz="2400">
                <a:solidFill>
                  <a:schemeClr val="bg1"/>
                </a:solidFill>
                <a:latin typeface="Daytona" panose="020B0604030500040204" pitchFamily="34" charset="0"/>
              </a:rPr>
              <a:t> : Documenter les progrès et les réalisations du tutoré pour évaluer l'efficacité du programme de tutorat.</a:t>
            </a:r>
          </a:p>
          <a:p>
            <a:r>
              <a:rPr lang="fr-FR" sz="2400">
                <a:solidFill>
                  <a:schemeClr val="bg1"/>
                </a:solidFill>
                <a:latin typeface="Daytona" panose="020B0604030500040204" pitchFamily="34" charset="0"/>
              </a:rPr>
              <a:t>En résumé, le rôle du tuteur va bien au-delà de l'enseignement de concepts académiques. C'est une responsabilité qui nécessite de soutenir activement le développement global de la personne tutorée, en l'aidant à atteindre ses objectifs personnels et professionnels à travers un soutien personnalisé et un encouragement constant.</a:t>
            </a:r>
          </a:p>
        </p:txBody>
      </p:sp>
    </p:spTree>
    <p:extLst>
      <p:ext uri="{BB962C8B-B14F-4D97-AF65-F5344CB8AC3E}">
        <p14:creationId xmlns:p14="http://schemas.microsoft.com/office/powerpoint/2010/main" val="339122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3</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3 Assumer son role de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tuteur</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tutrice</a:t>
            </a:r>
            <a:endPar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10" name="Picture 9" descr="Young man reading book with woman">
            <a:extLst>
              <a:ext uri="{FF2B5EF4-FFF2-40B4-BE49-F238E27FC236}">
                <a16:creationId xmlns:a16="http://schemas.microsoft.com/office/drawing/2014/main" id="{954904D5-A430-0E48-0389-2F8F16E767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57" y="2569657"/>
            <a:ext cx="1904871" cy="1270823"/>
          </a:xfrm>
          <a:prstGeom prst="rect">
            <a:avLst/>
          </a:prstGeom>
        </p:spPr>
      </p:pic>
      <p:pic>
        <p:nvPicPr>
          <p:cNvPr id="16" name="Picture 15">
            <a:extLst>
              <a:ext uri="{FF2B5EF4-FFF2-40B4-BE49-F238E27FC236}">
                <a16:creationId xmlns:a16="http://schemas.microsoft.com/office/drawing/2014/main" id="{2EAFA3B5-A8E9-806E-F0F3-5728396CD4E8}"/>
              </a:ext>
            </a:extLst>
          </p:cNvPr>
          <p:cNvPicPr>
            <a:picLocks noChangeAspect="1"/>
          </p:cNvPicPr>
          <p:nvPr/>
        </p:nvPicPr>
        <p:blipFill>
          <a:blip r:embed="rId6"/>
          <a:stretch>
            <a:fillRect/>
          </a:stretch>
        </p:blipFill>
        <p:spPr>
          <a:xfrm>
            <a:off x="116857" y="4453976"/>
            <a:ext cx="1772903" cy="1443186"/>
          </a:xfrm>
          <a:prstGeom prst="rect">
            <a:avLst/>
          </a:prstGeom>
        </p:spPr>
      </p:pic>
      <p:sp>
        <p:nvSpPr>
          <p:cNvPr id="6" name="TextBox 5">
            <a:extLst>
              <a:ext uri="{FF2B5EF4-FFF2-40B4-BE49-F238E27FC236}">
                <a16:creationId xmlns:a16="http://schemas.microsoft.com/office/drawing/2014/main" id="{989A6CD3-DFBC-1D89-B265-DDB6C7F131CC}"/>
              </a:ext>
            </a:extLst>
          </p:cNvPr>
          <p:cNvSpPr txBox="1"/>
          <p:nvPr/>
        </p:nvSpPr>
        <p:spPr>
          <a:xfrm>
            <a:off x="2415056" y="2133449"/>
            <a:ext cx="9391650" cy="4154984"/>
          </a:xfrm>
          <a:prstGeom prst="rect">
            <a:avLst/>
          </a:prstGeom>
          <a:noFill/>
        </p:spPr>
        <p:txBody>
          <a:bodyPr wrap="square">
            <a:spAutoFit/>
          </a:bodyPr>
          <a:lstStyle/>
          <a:p>
            <a:r>
              <a:rPr lang="fr-FR" sz="2400">
                <a:solidFill>
                  <a:schemeClr val="bg1"/>
                </a:solidFill>
                <a:latin typeface="Daytona" panose="020B0604030500040204" pitchFamily="34" charset="0"/>
              </a:rPr>
              <a:t>Introduction aux principales responsabilités d'un tuteur :</a:t>
            </a:r>
          </a:p>
          <a:p>
            <a:endParaRPr lang="fr-FR" sz="2400">
              <a:solidFill>
                <a:schemeClr val="bg1"/>
              </a:solidFill>
              <a:latin typeface="Daytona" panose="020B0604030500040204" pitchFamily="34" charset="0"/>
            </a:endParaRPr>
          </a:p>
          <a:p>
            <a:pPr>
              <a:buFont typeface="+mj-lt"/>
              <a:buAutoNum type="arabicPeriod"/>
            </a:pPr>
            <a:r>
              <a:rPr lang="fr-FR" sz="2400" b="1">
                <a:solidFill>
                  <a:schemeClr val="bg1"/>
                </a:solidFill>
                <a:latin typeface="Daytona" panose="020B0604030500040204" pitchFamily="34" charset="0"/>
              </a:rPr>
              <a:t>Soutien à l'apprentissage</a:t>
            </a:r>
          </a:p>
          <a:p>
            <a:pPr>
              <a:buFont typeface="+mj-lt"/>
              <a:buAutoNum type="arabicPeriod"/>
            </a:pPr>
            <a:endParaRPr lang="fr-FR" sz="2400" b="1">
              <a:solidFill>
                <a:schemeClr val="bg1"/>
              </a:solidFill>
              <a:latin typeface="Daytona" panose="020B0604030500040204" pitchFamily="34" charset="0"/>
            </a:endParaRPr>
          </a:p>
          <a:p>
            <a:pPr>
              <a:buFont typeface="+mj-lt"/>
              <a:buAutoNum type="arabicPeriod"/>
            </a:pPr>
            <a:r>
              <a:rPr lang="fr-FR" sz="2400" b="1">
                <a:solidFill>
                  <a:schemeClr val="bg1"/>
                </a:solidFill>
                <a:latin typeface="Daytona" panose="020B0604030500040204" pitchFamily="34" charset="0"/>
              </a:rPr>
              <a:t>Développement professionnel</a:t>
            </a:r>
          </a:p>
          <a:p>
            <a:pPr>
              <a:buFont typeface="+mj-lt"/>
              <a:buAutoNum type="arabicPeriod"/>
            </a:pPr>
            <a:endParaRPr lang="fr-FR" sz="2400">
              <a:solidFill>
                <a:schemeClr val="bg1"/>
              </a:solidFill>
              <a:latin typeface="Daytona" panose="020B0604030500040204" pitchFamily="34" charset="0"/>
            </a:endParaRPr>
          </a:p>
          <a:p>
            <a:pPr>
              <a:buFont typeface="+mj-lt"/>
              <a:buAutoNum type="arabicPeriod"/>
            </a:pPr>
            <a:r>
              <a:rPr lang="fr-FR" sz="2400" b="1">
                <a:solidFill>
                  <a:schemeClr val="bg1"/>
                </a:solidFill>
                <a:latin typeface="Daytona" panose="020B0604030500040204" pitchFamily="34" charset="0"/>
              </a:rPr>
              <a:t>Encouragement et motivation</a:t>
            </a:r>
          </a:p>
          <a:p>
            <a:pPr>
              <a:buFont typeface="+mj-lt"/>
              <a:buAutoNum type="arabicPeriod"/>
            </a:pPr>
            <a:endParaRPr lang="fr-FR" sz="2400" b="1">
              <a:solidFill>
                <a:schemeClr val="bg1"/>
              </a:solidFill>
              <a:latin typeface="Daytona" panose="020B0604030500040204" pitchFamily="34" charset="0"/>
            </a:endParaRPr>
          </a:p>
          <a:p>
            <a:pPr>
              <a:buFont typeface="+mj-lt"/>
              <a:buAutoNum type="arabicPeriod"/>
            </a:pPr>
            <a:r>
              <a:rPr lang="fr-FR" sz="2400" b="1">
                <a:solidFill>
                  <a:schemeClr val="bg1"/>
                </a:solidFill>
                <a:latin typeface="Daytona" panose="020B0604030500040204" pitchFamily="34" charset="0"/>
              </a:rPr>
              <a:t>Soutien émotionnel et relationnel</a:t>
            </a:r>
          </a:p>
          <a:p>
            <a:pPr>
              <a:buFont typeface="+mj-lt"/>
              <a:buAutoNum type="arabicPeriod"/>
            </a:pPr>
            <a:endParaRPr lang="fr-FR" sz="2400">
              <a:solidFill>
                <a:schemeClr val="bg1"/>
              </a:solidFill>
              <a:latin typeface="Daytona" panose="020B0604030500040204" pitchFamily="34" charset="0"/>
            </a:endParaRPr>
          </a:p>
          <a:p>
            <a:pPr>
              <a:buFont typeface="+mj-lt"/>
              <a:buAutoNum type="arabicPeriod"/>
            </a:pPr>
            <a:r>
              <a:rPr lang="fr-FR" sz="2400" b="1">
                <a:solidFill>
                  <a:schemeClr val="bg1"/>
                </a:solidFill>
                <a:latin typeface="Daytona" panose="020B0604030500040204" pitchFamily="34" charset="0"/>
              </a:rPr>
              <a:t>Suivi et évaluation</a:t>
            </a:r>
            <a:endParaRPr lang="fr-FR" sz="2400">
              <a:solidFill>
                <a:schemeClr val="bg1"/>
              </a:solidFill>
              <a:latin typeface="Daytona" panose="020B0604030500040204" pitchFamily="34" charset="0"/>
            </a:endParaRPr>
          </a:p>
        </p:txBody>
      </p:sp>
    </p:spTree>
    <p:extLst>
      <p:ext uri="{BB962C8B-B14F-4D97-AF65-F5344CB8AC3E}">
        <p14:creationId xmlns:p14="http://schemas.microsoft.com/office/powerpoint/2010/main" val="27403516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3</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3 Assumer son role de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tuteur</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tutrice</a:t>
            </a:r>
            <a:endPar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10" name="Picture 9" descr="Young man reading book with woman">
            <a:extLst>
              <a:ext uri="{FF2B5EF4-FFF2-40B4-BE49-F238E27FC236}">
                <a16:creationId xmlns:a16="http://schemas.microsoft.com/office/drawing/2014/main" id="{954904D5-A430-0E48-0389-2F8F16E767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57" y="2569657"/>
            <a:ext cx="1904871" cy="1270823"/>
          </a:xfrm>
          <a:prstGeom prst="rect">
            <a:avLst/>
          </a:prstGeom>
        </p:spPr>
      </p:pic>
      <p:pic>
        <p:nvPicPr>
          <p:cNvPr id="16" name="Picture 15">
            <a:extLst>
              <a:ext uri="{FF2B5EF4-FFF2-40B4-BE49-F238E27FC236}">
                <a16:creationId xmlns:a16="http://schemas.microsoft.com/office/drawing/2014/main" id="{2EAFA3B5-A8E9-806E-F0F3-5728396CD4E8}"/>
              </a:ext>
            </a:extLst>
          </p:cNvPr>
          <p:cNvPicPr>
            <a:picLocks noChangeAspect="1"/>
          </p:cNvPicPr>
          <p:nvPr/>
        </p:nvPicPr>
        <p:blipFill>
          <a:blip r:embed="rId6"/>
          <a:stretch>
            <a:fillRect/>
          </a:stretch>
        </p:blipFill>
        <p:spPr>
          <a:xfrm>
            <a:off x="116857" y="4453976"/>
            <a:ext cx="1772903" cy="1443186"/>
          </a:xfrm>
          <a:prstGeom prst="rect">
            <a:avLst/>
          </a:prstGeom>
        </p:spPr>
      </p:pic>
      <p:sp>
        <p:nvSpPr>
          <p:cNvPr id="11" name="TextBox 10">
            <a:extLst>
              <a:ext uri="{FF2B5EF4-FFF2-40B4-BE49-F238E27FC236}">
                <a16:creationId xmlns:a16="http://schemas.microsoft.com/office/drawing/2014/main" id="{D9BC973D-43FE-D478-4194-EF48C7AEA0D7}"/>
              </a:ext>
            </a:extLst>
          </p:cNvPr>
          <p:cNvSpPr txBox="1"/>
          <p:nvPr/>
        </p:nvSpPr>
        <p:spPr>
          <a:xfrm>
            <a:off x="2315890" y="1964353"/>
            <a:ext cx="8825352" cy="4893647"/>
          </a:xfrm>
          <a:prstGeom prst="rect">
            <a:avLst/>
          </a:prstGeom>
          <a:noFill/>
        </p:spPr>
        <p:txBody>
          <a:bodyPr wrap="square">
            <a:spAutoFit/>
          </a:bodyPr>
          <a:lstStyle/>
          <a:p>
            <a:pPr algn="just">
              <a:buFont typeface="+mj-lt"/>
              <a:buAutoNum type="arabicPeriod"/>
            </a:pPr>
            <a:r>
              <a:rPr lang="fr-FR" sz="2400" b="1">
                <a:solidFill>
                  <a:schemeClr val="bg1"/>
                </a:solidFill>
                <a:latin typeface="Daytona" panose="020B0604030500040204" pitchFamily="34" charset="0"/>
              </a:rPr>
              <a:t>Soutien à l'apprentissage</a:t>
            </a:r>
            <a:r>
              <a:rPr lang="fr-FR" sz="2400">
                <a:solidFill>
                  <a:schemeClr val="bg1"/>
                </a:solidFill>
                <a:latin typeface="Daytona" panose="020B0604030500040204" pitchFamily="34" charset="0"/>
              </a:rPr>
              <a:t> :</a:t>
            </a:r>
          </a:p>
          <a:p>
            <a:pPr algn="just">
              <a:buFont typeface="+mj-lt"/>
              <a:buAutoNum type="arabicPeriod"/>
            </a:pPr>
            <a:endParaRPr lang="fr-FR" sz="2400">
              <a:solidFill>
                <a:schemeClr val="bg1"/>
              </a:solidFill>
              <a:latin typeface="Daytona" panose="020B0604030500040204" pitchFamily="34" charset="0"/>
            </a:endParaRPr>
          </a:p>
          <a:p>
            <a:pPr marL="742950" lvl="1" indent="-285750" algn="just">
              <a:buFont typeface="+mj-lt"/>
              <a:buAutoNum type="arabicPeriod"/>
            </a:pPr>
            <a:r>
              <a:rPr lang="fr-FR" sz="2400" b="1">
                <a:solidFill>
                  <a:schemeClr val="bg1"/>
                </a:solidFill>
                <a:latin typeface="Daytona" panose="020B0604030500040204" pitchFamily="34" charset="0"/>
              </a:rPr>
              <a:t>Évaluation des besoins</a:t>
            </a:r>
            <a:r>
              <a:rPr lang="fr-FR" sz="2400">
                <a:solidFill>
                  <a:schemeClr val="bg1"/>
                </a:solidFill>
                <a:latin typeface="Daytona" panose="020B0604030500040204" pitchFamily="34" charset="0"/>
              </a:rPr>
              <a:t> : Le tuteur doit évaluer les besoins académiques et personnels de son tutoré afin de fournir un soutien adapté.</a:t>
            </a:r>
          </a:p>
          <a:p>
            <a:pPr marL="742950" lvl="1" indent="-285750" algn="just">
              <a:buFont typeface="+mj-lt"/>
              <a:buAutoNum type="arabicPeriod"/>
            </a:pPr>
            <a:endParaRPr lang="fr-FR" sz="2400">
              <a:solidFill>
                <a:schemeClr val="bg1"/>
              </a:solidFill>
              <a:latin typeface="Daytona" panose="020B0604030500040204" pitchFamily="34" charset="0"/>
            </a:endParaRPr>
          </a:p>
          <a:p>
            <a:pPr marL="742950" lvl="1" indent="-285750" algn="just">
              <a:buFont typeface="+mj-lt"/>
              <a:buAutoNum type="arabicPeriod"/>
            </a:pPr>
            <a:r>
              <a:rPr lang="fr-FR" sz="2400" b="1">
                <a:solidFill>
                  <a:schemeClr val="bg1"/>
                </a:solidFill>
                <a:latin typeface="Daytona" panose="020B0604030500040204" pitchFamily="34" charset="0"/>
              </a:rPr>
              <a:t>Planification de l'apprentissage</a:t>
            </a:r>
            <a:r>
              <a:rPr lang="fr-FR" sz="2400">
                <a:solidFill>
                  <a:schemeClr val="bg1"/>
                </a:solidFill>
                <a:latin typeface="Daytona" panose="020B0604030500040204" pitchFamily="34" charset="0"/>
              </a:rPr>
              <a:t> : Élaborer un plan d'action pour atteindre les objectifs d'apprentissage spécifiques.</a:t>
            </a:r>
          </a:p>
          <a:p>
            <a:pPr marL="742950" lvl="1" indent="-285750" algn="just">
              <a:buFont typeface="+mj-lt"/>
              <a:buAutoNum type="arabicPeriod"/>
            </a:pPr>
            <a:endParaRPr lang="fr-FR" sz="2400">
              <a:solidFill>
                <a:schemeClr val="bg1"/>
              </a:solidFill>
              <a:latin typeface="Daytona" panose="020B0604030500040204" pitchFamily="34" charset="0"/>
            </a:endParaRPr>
          </a:p>
          <a:p>
            <a:pPr marL="742950" lvl="1" indent="-285750" algn="just">
              <a:buFont typeface="+mj-lt"/>
              <a:buAutoNum type="arabicPeriod"/>
            </a:pPr>
            <a:r>
              <a:rPr lang="fr-FR" sz="2400" b="1">
                <a:solidFill>
                  <a:schemeClr val="bg1"/>
                </a:solidFill>
                <a:latin typeface="Daytona" panose="020B0604030500040204" pitchFamily="34" charset="0"/>
              </a:rPr>
              <a:t>Enseignement et démonstration</a:t>
            </a:r>
            <a:r>
              <a:rPr lang="fr-FR" sz="2400">
                <a:solidFill>
                  <a:schemeClr val="bg1"/>
                </a:solidFill>
                <a:latin typeface="Daytona" panose="020B0604030500040204" pitchFamily="34" charset="0"/>
              </a:rPr>
              <a:t> : Fournir des explications claires et des démonstrations pour aider le tutoré à comprendre les concepts difficiles.</a:t>
            </a:r>
          </a:p>
        </p:txBody>
      </p:sp>
    </p:spTree>
    <p:extLst>
      <p:ext uri="{BB962C8B-B14F-4D97-AF65-F5344CB8AC3E}">
        <p14:creationId xmlns:p14="http://schemas.microsoft.com/office/powerpoint/2010/main" val="18475797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 calcmode="lin" valueType="num">
                                      <p:cBhvr additive="base">
                                        <p:cTn id="12"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xEl>
                                              <p:pRg st="4" end="4"/>
                                            </p:txEl>
                                          </p:spTgt>
                                        </p:tgtEl>
                                        <p:attrNameLst>
                                          <p:attrName>style.visibility</p:attrName>
                                        </p:attrNameLst>
                                      </p:cBhvr>
                                      <p:to>
                                        <p:strVal val="visible"/>
                                      </p:to>
                                    </p:set>
                                    <p:anim calcmode="lin" valueType="num">
                                      <p:cBhvr additive="base">
                                        <p:cTn id="18"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xEl>
                                              <p:pRg st="6" end="6"/>
                                            </p:txEl>
                                          </p:spTgt>
                                        </p:tgtEl>
                                        <p:attrNameLst>
                                          <p:attrName>style.visibility</p:attrName>
                                        </p:attrNameLst>
                                      </p:cBhvr>
                                      <p:to>
                                        <p:strVal val="visible"/>
                                      </p:to>
                                    </p:set>
                                    <p:anim calcmode="lin" valueType="num">
                                      <p:cBhvr additive="base">
                                        <p:cTn id="24"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3</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3 Assumer son role de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tuteur</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tutrice</a:t>
            </a:r>
            <a:endPar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10" name="Picture 9" descr="Young man reading book with woman">
            <a:extLst>
              <a:ext uri="{FF2B5EF4-FFF2-40B4-BE49-F238E27FC236}">
                <a16:creationId xmlns:a16="http://schemas.microsoft.com/office/drawing/2014/main" id="{954904D5-A430-0E48-0389-2F8F16E767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57" y="2569657"/>
            <a:ext cx="1904871" cy="1270823"/>
          </a:xfrm>
          <a:prstGeom prst="rect">
            <a:avLst/>
          </a:prstGeom>
        </p:spPr>
      </p:pic>
      <p:pic>
        <p:nvPicPr>
          <p:cNvPr id="16" name="Picture 15">
            <a:extLst>
              <a:ext uri="{FF2B5EF4-FFF2-40B4-BE49-F238E27FC236}">
                <a16:creationId xmlns:a16="http://schemas.microsoft.com/office/drawing/2014/main" id="{2EAFA3B5-A8E9-806E-F0F3-5728396CD4E8}"/>
              </a:ext>
            </a:extLst>
          </p:cNvPr>
          <p:cNvPicPr>
            <a:picLocks noChangeAspect="1"/>
          </p:cNvPicPr>
          <p:nvPr/>
        </p:nvPicPr>
        <p:blipFill>
          <a:blip r:embed="rId6"/>
          <a:stretch>
            <a:fillRect/>
          </a:stretch>
        </p:blipFill>
        <p:spPr>
          <a:xfrm>
            <a:off x="116857" y="4453976"/>
            <a:ext cx="1772903" cy="1443186"/>
          </a:xfrm>
          <a:prstGeom prst="rect">
            <a:avLst/>
          </a:prstGeom>
        </p:spPr>
      </p:pic>
      <p:sp>
        <p:nvSpPr>
          <p:cNvPr id="6" name="TextBox 5">
            <a:extLst>
              <a:ext uri="{FF2B5EF4-FFF2-40B4-BE49-F238E27FC236}">
                <a16:creationId xmlns:a16="http://schemas.microsoft.com/office/drawing/2014/main" id="{40E1D432-934A-D7D6-2DA7-8DD6E3B2FE79}"/>
              </a:ext>
            </a:extLst>
          </p:cNvPr>
          <p:cNvSpPr txBox="1"/>
          <p:nvPr/>
        </p:nvSpPr>
        <p:spPr>
          <a:xfrm>
            <a:off x="2315889" y="1859340"/>
            <a:ext cx="9723581" cy="4832092"/>
          </a:xfrm>
          <a:prstGeom prst="rect">
            <a:avLst/>
          </a:prstGeom>
          <a:noFill/>
        </p:spPr>
        <p:txBody>
          <a:bodyPr wrap="square">
            <a:spAutoFit/>
          </a:bodyPr>
          <a:lstStyle/>
          <a:p>
            <a:r>
              <a:rPr lang="fr-FR" sz="2800" b="1">
                <a:solidFill>
                  <a:schemeClr val="bg1"/>
                </a:solidFill>
                <a:latin typeface="Daytona" panose="020B0604030500040204" pitchFamily="34" charset="0"/>
              </a:rPr>
              <a:t>2. Développement professionnel</a:t>
            </a:r>
            <a:r>
              <a:rPr lang="fr-FR" sz="2800">
                <a:solidFill>
                  <a:schemeClr val="bg1"/>
                </a:solidFill>
                <a:latin typeface="Daytona" panose="020B0604030500040204" pitchFamily="34" charset="0"/>
              </a:rPr>
              <a:t> :</a:t>
            </a:r>
          </a:p>
          <a:p>
            <a:pPr>
              <a:buFont typeface="+mj-lt"/>
              <a:buAutoNum type="arabicPeriod"/>
            </a:pPr>
            <a:endParaRPr lang="fr-FR" sz="2800">
              <a:solidFill>
                <a:schemeClr val="bg1"/>
              </a:solidFill>
              <a:latin typeface="Daytona" panose="020B0604030500040204" pitchFamily="34" charset="0"/>
            </a:endParaRPr>
          </a:p>
          <a:p>
            <a:pPr marL="742950" lvl="1" indent="-285750">
              <a:buFont typeface="+mj-lt"/>
              <a:buAutoNum type="arabicPeriod"/>
            </a:pPr>
            <a:r>
              <a:rPr lang="fr-FR" sz="2800" b="1">
                <a:solidFill>
                  <a:schemeClr val="bg1"/>
                </a:solidFill>
                <a:latin typeface="Daytona" panose="020B0604030500040204" pitchFamily="34" charset="0"/>
              </a:rPr>
              <a:t>Identification des objectifs professionnels</a:t>
            </a:r>
            <a:r>
              <a:rPr lang="fr-FR" sz="2800">
                <a:solidFill>
                  <a:schemeClr val="bg1"/>
                </a:solidFill>
                <a:latin typeface="Daytona" panose="020B0604030500040204" pitchFamily="34" charset="0"/>
              </a:rPr>
              <a:t> : Aider le tutoré à identifier ses objectifs professionnels à court et à long terme.</a:t>
            </a:r>
          </a:p>
          <a:p>
            <a:pPr marL="742950" lvl="1" indent="-285750">
              <a:buFont typeface="+mj-lt"/>
              <a:buAutoNum type="arabicPeriod"/>
            </a:pPr>
            <a:r>
              <a:rPr lang="fr-FR" sz="2800" b="1">
                <a:solidFill>
                  <a:schemeClr val="bg1"/>
                </a:solidFill>
                <a:latin typeface="Daytona" panose="020B0604030500040204" pitchFamily="34" charset="0"/>
              </a:rPr>
              <a:t>Planification du développement</a:t>
            </a:r>
            <a:r>
              <a:rPr lang="fr-FR" sz="2800">
                <a:solidFill>
                  <a:schemeClr val="bg1"/>
                </a:solidFill>
                <a:latin typeface="Daytona" panose="020B0604030500040204" pitchFamily="34" charset="0"/>
              </a:rPr>
              <a:t> : Collaborer avec le tutoré pour élaborer un plan de développement professionnel et personnel.</a:t>
            </a:r>
          </a:p>
          <a:p>
            <a:pPr marL="742950" lvl="1" indent="-285750">
              <a:buFont typeface="+mj-lt"/>
              <a:buAutoNum type="arabicPeriod"/>
            </a:pPr>
            <a:r>
              <a:rPr lang="fr-FR" sz="2800" b="1">
                <a:solidFill>
                  <a:schemeClr val="bg1"/>
                </a:solidFill>
                <a:latin typeface="Daytona" panose="020B0604030500040204" pitchFamily="34" charset="0"/>
              </a:rPr>
              <a:t>Feedback constructif</a:t>
            </a:r>
            <a:r>
              <a:rPr lang="fr-FR" sz="2800">
                <a:solidFill>
                  <a:schemeClr val="bg1"/>
                </a:solidFill>
                <a:latin typeface="Daytona" panose="020B0604030500040204" pitchFamily="34" charset="0"/>
              </a:rPr>
              <a:t> : Fournir un feedback constructif pour aider le tutoré à améliorer ses compétences et à développer sa carrière.</a:t>
            </a:r>
          </a:p>
        </p:txBody>
      </p:sp>
    </p:spTree>
    <p:extLst>
      <p:ext uri="{BB962C8B-B14F-4D97-AF65-F5344CB8AC3E}">
        <p14:creationId xmlns:p14="http://schemas.microsoft.com/office/powerpoint/2010/main" val="3461782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 calcmode="lin" valueType="num">
                                      <p:cBhvr additive="base">
                                        <p:cTn id="1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 calcmode="lin" valueType="num">
                                      <p:cBhvr additive="base">
                                        <p:cTn id="18"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 calcmode="lin" valueType="num">
                                      <p:cBhvr additive="base">
                                        <p:cTn id="24"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3</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3 Assumer son role de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tuteur</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tutrice</a:t>
            </a:r>
            <a:endPar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10" name="Picture 9" descr="Young man reading book with woman">
            <a:extLst>
              <a:ext uri="{FF2B5EF4-FFF2-40B4-BE49-F238E27FC236}">
                <a16:creationId xmlns:a16="http://schemas.microsoft.com/office/drawing/2014/main" id="{954904D5-A430-0E48-0389-2F8F16E767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57" y="2569657"/>
            <a:ext cx="1904871" cy="1270823"/>
          </a:xfrm>
          <a:prstGeom prst="rect">
            <a:avLst/>
          </a:prstGeom>
        </p:spPr>
      </p:pic>
      <p:pic>
        <p:nvPicPr>
          <p:cNvPr id="16" name="Picture 15">
            <a:extLst>
              <a:ext uri="{FF2B5EF4-FFF2-40B4-BE49-F238E27FC236}">
                <a16:creationId xmlns:a16="http://schemas.microsoft.com/office/drawing/2014/main" id="{2EAFA3B5-A8E9-806E-F0F3-5728396CD4E8}"/>
              </a:ext>
            </a:extLst>
          </p:cNvPr>
          <p:cNvPicPr>
            <a:picLocks noChangeAspect="1"/>
          </p:cNvPicPr>
          <p:nvPr/>
        </p:nvPicPr>
        <p:blipFill>
          <a:blip r:embed="rId6"/>
          <a:stretch>
            <a:fillRect/>
          </a:stretch>
        </p:blipFill>
        <p:spPr>
          <a:xfrm>
            <a:off x="116857" y="4453976"/>
            <a:ext cx="1772903" cy="1443186"/>
          </a:xfrm>
          <a:prstGeom prst="rect">
            <a:avLst/>
          </a:prstGeom>
        </p:spPr>
      </p:pic>
      <p:sp>
        <p:nvSpPr>
          <p:cNvPr id="11" name="TextBox 10">
            <a:extLst>
              <a:ext uri="{FF2B5EF4-FFF2-40B4-BE49-F238E27FC236}">
                <a16:creationId xmlns:a16="http://schemas.microsoft.com/office/drawing/2014/main" id="{5EE6A336-68B7-8028-2CA3-A12D5D645EDA}"/>
              </a:ext>
            </a:extLst>
          </p:cNvPr>
          <p:cNvSpPr txBox="1"/>
          <p:nvPr/>
        </p:nvSpPr>
        <p:spPr>
          <a:xfrm>
            <a:off x="2315890" y="2413338"/>
            <a:ext cx="9309812" cy="3539430"/>
          </a:xfrm>
          <a:prstGeom prst="rect">
            <a:avLst/>
          </a:prstGeom>
          <a:noFill/>
        </p:spPr>
        <p:txBody>
          <a:bodyPr wrap="square">
            <a:spAutoFit/>
          </a:bodyPr>
          <a:lstStyle/>
          <a:p>
            <a:r>
              <a:rPr lang="fr-FR" sz="2800" b="1">
                <a:solidFill>
                  <a:schemeClr val="bg1"/>
                </a:solidFill>
                <a:latin typeface="Daytona" panose="020B0604030500040204" pitchFamily="34" charset="0"/>
              </a:rPr>
              <a:t>3. Encouragement et motivation</a:t>
            </a:r>
            <a:r>
              <a:rPr lang="fr-FR" sz="2800">
                <a:solidFill>
                  <a:schemeClr val="bg1"/>
                </a:solidFill>
                <a:latin typeface="Daytona" panose="020B0604030500040204" pitchFamily="34" charset="0"/>
              </a:rPr>
              <a:t> :</a:t>
            </a:r>
          </a:p>
          <a:p>
            <a:endParaRPr lang="fr-FR" sz="2800">
              <a:solidFill>
                <a:schemeClr val="bg1"/>
              </a:solidFill>
              <a:latin typeface="Daytona" panose="020B0604030500040204" pitchFamily="34" charset="0"/>
            </a:endParaRPr>
          </a:p>
          <a:p>
            <a:pPr marL="742950" lvl="1" indent="-285750">
              <a:buFont typeface="+mj-lt"/>
              <a:buAutoNum type="arabicPeriod"/>
            </a:pPr>
            <a:r>
              <a:rPr lang="fr-FR" sz="2800" b="1">
                <a:solidFill>
                  <a:schemeClr val="bg1"/>
                </a:solidFill>
                <a:latin typeface="Daytona" panose="020B0604030500040204" pitchFamily="34" charset="0"/>
              </a:rPr>
              <a:t>Renforcement positif</a:t>
            </a:r>
            <a:r>
              <a:rPr lang="fr-FR" sz="2800">
                <a:solidFill>
                  <a:schemeClr val="bg1"/>
                </a:solidFill>
                <a:latin typeface="Daytona" panose="020B0604030500040204" pitchFamily="34" charset="0"/>
              </a:rPr>
              <a:t> : Encourager le tutoré à mesure qu'il progresse dans son apprentissage et dans son développement professionnel.</a:t>
            </a:r>
          </a:p>
          <a:p>
            <a:pPr marL="742950" lvl="1" indent="-285750">
              <a:buFont typeface="+mj-lt"/>
              <a:buAutoNum type="arabicPeriod"/>
            </a:pPr>
            <a:r>
              <a:rPr lang="fr-FR" sz="2800" b="1">
                <a:solidFill>
                  <a:schemeClr val="bg1"/>
                </a:solidFill>
                <a:latin typeface="Daytona" panose="020B0604030500040204" pitchFamily="34" charset="0"/>
              </a:rPr>
              <a:t>Réflexion et encouragement</a:t>
            </a:r>
            <a:r>
              <a:rPr lang="fr-FR" sz="2800">
                <a:solidFill>
                  <a:schemeClr val="bg1"/>
                </a:solidFill>
                <a:latin typeface="Daytona" panose="020B0604030500040204" pitchFamily="34" charset="0"/>
              </a:rPr>
              <a:t> : Aider le tutoré à réfléchir sur ses expériences d'apprentissage et à se fixer des objectifs d'amélioration continue.</a:t>
            </a:r>
          </a:p>
        </p:txBody>
      </p:sp>
    </p:spTree>
    <p:extLst>
      <p:ext uri="{BB962C8B-B14F-4D97-AF65-F5344CB8AC3E}">
        <p14:creationId xmlns:p14="http://schemas.microsoft.com/office/powerpoint/2010/main" val="33596370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 calcmode="lin" valueType="num">
                                      <p:cBhvr additive="base">
                                        <p:cTn id="12"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xEl>
                                              <p:pRg st="3" end="3"/>
                                            </p:txEl>
                                          </p:spTgt>
                                        </p:tgtEl>
                                        <p:attrNameLst>
                                          <p:attrName>style.visibility</p:attrName>
                                        </p:attrNameLst>
                                      </p:cBhvr>
                                      <p:to>
                                        <p:strVal val="visible"/>
                                      </p:to>
                                    </p:set>
                                    <p:anim calcmode="lin" valueType="num">
                                      <p:cBhvr additive="base">
                                        <p:cTn id="18"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3</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3 Assumer son role de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tuteur</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tutrice</a:t>
            </a:r>
            <a:endPar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10" name="Picture 9" descr="Young man reading book with woman">
            <a:extLst>
              <a:ext uri="{FF2B5EF4-FFF2-40B4-BE49-F238E27FC236}">
                <a16:creationId xmlns:a16="http://schemas.microsoft.com/office/drawing/2014/main" id="{954904D5-A430-0E48-0389-2F8F16E767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57" y="2569657"/>
            <a:ext cx="1904871" cy="1270823"/>
          </a:xfrm>
          <a:prstGeom prst="rect">
            <a:avLst/>
          </a:prstGeom>
        </p:spPr>
      </p:pic>
      <p:pic>
        <p:nvPicPr>
          <p:cNvPr id="16" name="Picture 15">
            <a:extLst>
              <a:ext uri="{FF2B5EF4-FFF2-40B4-BE49-F238E27FC236}">
                <a16:creationId xmlns:a16="http://schemas.microsoft.com/office/drawing/2014/main" id="{2EAFA3B5-A8E9-806E-F0F3-5728396CD4E8}"/>
              </a:ext>
            </a:extLst>
          </p:cNvPr>
          <p:cNvPicPr>
            <a:picLocks noChangeAspect="1"/>
          </p:cNvPicPr>
          <p:nvPr/>
        </p:nvPicPr>
        <p:blipFill>
          <a:blip r:embed="rId6"/>
          <a:stretch>
            <a:fillRect/>
          </a:stretch>
        </p:blipFill>
        <p:spPr>
          <a:xfrm>
            <a:off x="116857" y="4453976"/>
            <a:ext cx="1772903" cy="1443186"/>
          </a:xfrm>
          <a:prstGeom prst="rect">
            <a:avLst/>
          </a:prstGeom>
        </p:spPr>
      </p:pic>
      <p:sp>
        <p:nvSpPr>
          <p:cNvPr id="6" name="TextBox 5">
            <a:extLst>
              <a:ext uri="{FF2B5EF4-FFF2-40B4-BE49-F238E27FC236}">
                <a16:creationId xmlns:a16="http://schemas.microsoft.com/office/drawing/2014/main" id="{FAA88EC0-0EF6-B14B-6F74-F2DBD23231BC}"/>
              </a:ext>
            </a:extLst>
          </p:cNvPr>
          <p:cNvSpPr txBox="1"/>
          <p:nvPr/>
        </p:nvSpPr>
        <p:spPr>
          <a:xfrm>
            <a:off x="2800350" y="2413338"/>
            <a:ext cx="8995410" cy="3539430"/>
          </a:xfrm>
          <a:prstGeom prst="rect">
            <a:avLst/>
          </a:prstGeom>
          <a:noFill/>
        </p:spPr>
        <p:txBody>
          <a:bodyPr wrap="square">
            <a:spAutoFit/>
          </a:bodyPr>
          <a:lstStyle/>
          <a:p>
            <a:r>
              <a:rPr lang="fr-FR" sz="2800" b="1">
                <a:solidFill>
                  <a:schemeClr val="bg1"/>
                </a:solidFill>
                <a:latin typeface="Daytona" panose="020B0604030500040204" pitchFamily="34" charset="0"/>
              </a:rPr>
              <a:t>4. Soutien émotionnel et relationnel</a:t>
            </a:r>
            <a:r>
              <a:rPr lang="fr-FR" sz="2800">
                <a:solidFill>
                  <a:schemeClr val="bg1"/>
                </a:solidFill>
                <a:latin typeface="Daytona" panose="020B0604030500040204" pitchFamily="34" charset="0"/>
              </a:rPr>
              <a:t> :</a:t>
            </a:r>
          </a:p>
          <a:p>
            <a:endParaRPr lang="fr-FR" sz="2800">
              <a:solidFill>
                <a:schemeClr val="bg1"/>
              </a:solidFill>
              <a:latin typeface="Daytona" panose="020B0604030500040204" pitchFamily="34" charset="0"/>
            </a:endParaRPr>
          </a:p>
          <a:p>
            <a:pPr marL="742950" lvl="1" indent="-285750">
              <a:buFont typeface="+mj-lt"/>
              <a:buAutoNum type="arabicPeriod"/>
            </a:pPr>
            <a:r>
              <a:rPr lang="fr-FR" sz="2800" b="1">
                <a:solidFill>
                  <a:schemeClr val="bg1"/>
                </a:solidFill>
                <a:latin typeface="Daytona" panose="020B0604030500040204" pitchFamily="34" charset="0"/>
              </a:rPr>
              <a:t>Écoute active</a:t>
            </a:r>
            <a:r>
              <a:rPr lang="fr-FR" sz="2800">
                <a:solidFill>
                  <a:schemeClr val="bg1"/>
                </a:solidFill>
                <a:latin typeface="Daytona" panose="020B0604030500040204" pitchFamily="34" charset="0"/>
              </a:rPr>
              <a:t> : Écouter attentivement les préoccupations du tutoré et lui offrir un espace sûr pour partager ses difficultés.</a:t>
            </a:r>
          </a:p>
          <a:p>
            <a:pPr marL="742950" lvl="1" indent="-285750">
              <a:buFont typeface="+mj-lt"/>
              <a:buAutoNum type="arabicPeriod"/>
            </a:pPr>
            <a:r>
              <a:rPr lang="fr-FR" sz="2800" b="1">
                <a:solidFill>
                  <a:schemeClr val="bg1"/>
                </a:solidFill>
                <a:latin typeface="Daytona" panose="020B0604030500040204" pitchFamily="34" charset="0"/>
              </a:rPr>
              <a:t>Soutien émotionnel</a:t>
            </a:r>
            <a:r>
              <a:rPr lang="fr-FR" sz="2800">
                <a:solidFill>
                  <a:schemeClr val="bg1"/>
                </a:solidFill>
                <a:latin typeface="Daytona" panose="020B0604030500040204" pitchFamily="34" charset="0"/>
              </a:rPr>
              <a:t> : Apporter un soutien émotionnel lorsque nécessaire, en particulier dans les périodes de stress ou d'incertitude.</a:t>
            </a:r>
          </a:p>
        </p:txBody>
      </p:sp>
    </p:spTree>
    <p:extLst>
      <p:ext uri="{BB962C8B-B14F-4D97-AF65-F5344CB8AC3E}">
        <p14:creationId xmlns:p14="http://schemas.microsoft.com/office/powerpoint/2010/main" val="3727903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 calcmode="lin" valueType="num">
                                      <p:cBhvr additive="base">
                                        <p:cTn id="1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 calcmode="lin" valueType="num">
                                      <p:cBhvr additive="base">
                                        <p:cTn id="18"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3</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3 Assumer son role de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tuteur</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tutrice</a:t>
            </a:r>
            <a:endPar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10" name="Picture 9" descr="Young man reading book with woman">
            <a:extLst>
              <a:ext uri="{FF2B5EF4-FFF2-40B4-BE49-F238E27FC236}">
                <a16:creationId xmlns:a16="http://schemas.microsoft.com/office/drawing/2014/main" id="{954904D5-A430-0E48-0389-2F8F16E767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57" y="2569657"/>
            <a:ext cx="1904871" cy="1270823"/>
          </a:xfrm>
          <a:prstGeom prst="rect">
            <a:avLst/>
          </a:prstGeom>
        </p:spPr>
      </p:pic>
      <p:pic>
        <p:nvPicPr>
          <p:cNvPr id="16" name="Picture 15">
            <a:extLst>
              <a:ext uri="{FF2B5EF4-FFF2-40B4-BE49-F238E27FC236}">
                <a16:creationId xmlns:a16="http://schemas.microsoft.com/office/drawing/2014/main" id="{2EAFA3B5-A8E9-806E-F0F3-5728396CD4E8}"/>
              </a:ext>
            </a:extLst>
          </p:cNvPr>
          <p:cNvPicPr>
            <a:picLocks noChangeAspect="1"/>
          </p:cNvPicPr>
          <p:nvPr/>
        </p:nvPicPr>
        <p:blipFill>
          <a:blip r:embed="rId6"/>
          <a:stretch>
            <a:fillRect/>
          </a:stretch>
        </p:blipFill>
        <p:spPr>
          <a:xfrm>
            <a:off x="116857" y="4453976"/>
            <a:ext cx="1772903" cy="1443186"/>
          </a:xfrm>
          <a:prstGeom prst="rect">
            <a:avLst/>
          </a:prstGeom>
        </p:spPr>
      </p:pic>
      <p:sp>
        <p:nvSpPr>
          <p:cNvPr id="11" name="TextBox 10">
            <a:extLst>
              <a:ext uri="{FF2B5EF4-FFF2-40B4-BE49-F238E27FC236}">
                <a16:creationId xmlns:a16="http://schemas.microsoft.com/office/drawing/2014/main" id="{0B8A78C9-9781-D7F0-6BD3-08E07A6DDF60}"/>
              </a:ext>
            </a:extLst>
          </p:cNvPr>
          <p:cNvSpPr txBox="1"/>
          <p:nvPr/>
        </p:nvSpPr>
        <p:spPr>
          <a:xfrm>
            <a:off x="2800349" y="2413338"/>
            <a:ext cx="8825351" cy="3416320"/>
          </a:xfrm>
          <a:prstGeom prst="rect">
            <a:avLst/>
          </a:prstGeom>
          <a:noFill/>
        </p:spPr>
        <p:txBody>
          <a:bodyPr wrap="square">
            <a:spAutoFit/>
          </a:bodyPr>
          <a:lstStyle/>
          <a:p>
            <a:r>
              <a:rPr lang="fr-FR" sz="2400" b="1">
                <a:solidFill>
                  <a:schemeClr val="bg1"/>
                </a:solidFill>
                <a:latin typeface="Daytona" panose="020B0604030500040204" pitchFamily="34" charset="0"/>
              </a:rPr>
              <a:t>5. Suivi et évaluation</a:t>
            </a:r>
            <a:r>
              <a:rPr lang="fr-FR" sz="2400">
                <a:solidFill>
                  <a:schemeClr val="bg1"/>
                </a:solidFill>
                <a:latin typeface="Daytona" panose="020B0604030500040204" pitchFamily="34" charset="0"/>
              </a:rPr>
              <a:t> :</a:t>
            </a:r>
          </a:p>
          <a:p>
            <a:endParaRPr lang="fr-FR" sz="2400">
              <a:solidFill>
                <a:schemeClr val="bg1"/>
              </a:solidFill>
              <a:latin typeface="Daytona" panose="020B0604030500040204" pitchFamily="34" charset="0"/>
            </a:endParaRPr>
          </a:p>
          <a:p>
            <a:pPr marL="742950" lvl="1" indent="-285750">
              <a:buFont typeface="+mj-lt"/>
              <a:buAutoNum type="arabicPeriod"/>
            </a:pPr>
            <a:r>
              <a:rPr lang="fr-FR" sz="2400" b="1">
                <a:solidFill>
                  <a:schemeClr val="bg1"/>
                </a:solidFill>
                <a:latin typeface="Daytona" panose="020B0604030500040204" pitchFamily="34" charset="0"/>
              </a:rPr>
              <a:t>Évaluation des progrès</a:t>
            </a:r>
            <a:r>
              <a:rPr lang="fr-FR" sz="2400">
                <a:solidFill>
                  <a:schemeClr val="bg1"/>
                </a:solidFill>
                <a:latin typeface="Daytona" panose="020B0604030500040204" pitchFamily="34" charset="0"/>
              </a:rPr>
              <a:t> : Évaluer régulièrement les progrès du tutoré et ajuster les méthodes d'enseignement et de soutien en conséquence.</a:t>
            </a:r>
          </a:p>
          <a:p>
            <a:pPr marL="742950" lvl="1" indent="-285750">
              <a:buFont typeface="+mj-lt"/>
              <a:buAutoNum type="arabicPeriod"/>
            </a:pPr>
            <a:endParaRPr lang="fr-FR" sz="2400">
              <a:solidFill>
                <a:schemeClr val="bg1"/>
              </a:solidFill>
              <a:latin typeface="Daytona" panose="020B0604030500040204" pitchFamily="34" charset="0"/>
            </a:endParaRPr>
          </a:p>
          <a:p>
            <a:pPr marL="742950" lvl="1" indent="-285750">
              <a:buFont typeface="+mj-lt"/>
              <a:buAutoNum type="arabicPeriod"/>
            </a:pPr>
            <a:r>
              <a:rPr lang="fr-FR" sz="2400" b="1">
                <a:solidFill>
                  <a:schemeClr val="bg1"/>
                </a:solidFill>
                <a:latin typeface="Daytona" panose="020B0604030500040204" pitchFamily="34" charset="0"/>
              </a:rPr>
              <a:t>Rapports et documentation</a:t>
            </a:r>
            <a:r>
              <a:rPr lang="fr-FR" sz="2400">
                <a:solidFill>
                  <a:schemeClr val="bg1"/>
                </a:solidFill>
                <a:latin typeface="Daytona" panose="020B0604030500040204" pitchFamily="34" charset="0"/>
              </a:rPr>
              <a:t> : Documenter les progrès et les réalisations du tutoré pour évaluer l'efficacité du programme de tutorat.</a:t>
            </a:r>
          </a:p>
        </p:txBody>
      </p:sp>
    </p:spTree>
    <p:extLst>
      <p:ext uri="{BB962C8B-B14F-4D97-AF65-F5344CB8AC3E}">
        <p14:creationId xmlns:p14="http://schemas.microsoft.com/office/powerpoint/2010/main" val="3039815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 calcmode="lin" valueType="num">
                                      <p:cBhvr additive="base">
                                        <p:cTn id="12"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xEl>
                                              <p:pRg st="4" end="4"/>
                                            </p:txEl>
                                          </p:spTgt>
                                        </p:tgtEl>
                                        <p:attrNameLst>
                                          <p:attrName>style.visibility</p:attrName>
                                        </p:attrNameLst>
                                      </p:cBhvr>
                                      <p:to>
                                        <p:strVal val="visible"/>
                                      </p:to>
                                    </p:set>
                                    <p:anim calcmode="lin" valueType="num">
                                      <p:cBhvr additive="base">
                                        <p:cTn id="18"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3</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3 Assumer son role de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tuteur</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 </a:t>
            </a: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tutrice</a:t>
            </a:r>
            <a:endPar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10" name="Picture 9" descr="Young man reading book with woman">
            <a:extLst>
              <a:ext uri="{FF2B5EF4-FFF2-40B4-BE49-F238E27FC236}">
                <a16:creationId xmlns:a16="http://schemas.microsoft.com/office/drawing/2014/main" id="{954904D5-A430-0E48-0389-2F8F16E767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57" y="2569657"/>
            <a:ext cx="1904871" cy="1270823"/>
          </a:xfrm>
          <a:prstGeom prst="rect">
            <a:avLst/>
          </a:prstGeom>
        </p:spPr>
      </p:pic>
      <p:pic>
        <p:nvPicPr>
          <p:cNvPr id="16" name="Picture 15">
            <a:extLst>
              <a:ext uri="{FF2B5EF4-FFF2-40B4-BE49-F238E27FC236}">
                <a16:creationId xmlns:a16="http://schemas.microsoft.com/office/drawing/2014/main" id="{2EAFA3B5-A8E9-806E-F0F3-5728396CD4E8}"/>
              </a:ext>
            </a:extLst>
          </p:cNvPr>
          <p:cNvPicPr>
            <a:picLocks noChangeAspect="1"/>
          </p:cNvPicPr>
          <p:nvPr/>
        </p:nvPicPr>
        <p:blipFill>
          <a:blip r:embed="rId6"/>
          <a:stretch>
            <a:fillRect/>
          </a:stretch>
        </p:blipFill>
        <p:spPr>
          <a:xfrm>
            <a:off x="116857" y="4453976"/>
            <a:ext cx="1772903" cy="1443186"/>
          </a:xfrm>
          <a:prstGeom prst="rect">
            <a:avLst/>
          </a:prstGeom>
        </p:spPr>
      </p:pic>
      <p:sp>
        <p:nvSpPr>
          <p:cNvPr id="6" name="TextBox 5">
            <a:extLst>
              <a:ext uri="{FF2B5EF4-FFF2-40B4-BE49-F238E27FC236}">
                <a16:creationId xmlns:a16="http://schemas.microsoft.com/office/drawing/2014/main" id="{03D97EF4-FCE6-0330-1D66-C12D1F06FF56}"/>
              </a:ext>
            </a:extLst>
          </p:cNvPr>
          <p:cNvSpPr txBox="1"/>
          <p:nvPr/>
        </p:nvSpPr>
        <p:spPr>
          <a:xfrm>
            <a:off x="2420715" y="2551837"/>
            <a:ext cx="9771285" cy="3539430"/>
          </a:xfrm>
          <a:prstGeom prst="rect">
            <a:avLst/>
          </a:prstGeom>
          <a:noFill/>
        </p:spPr>
        <p:txBody>
          <a:bodyPr wrap="square">
            <a:spAutoFit/>
          </a:bodyPr>
          <a:lstStyle/>
          <a:p>
            <a:r>
              <a:rPr lang="fr-FR" sz="2800">
                <a:solidFill>
                  <a:schemeClr val="bg1"/>
                </a:solidFill>
                <a:latin typeface="Daytona" panose="020B0604030500040204" pitchFamily="34" charset="0"/>
              </a:rPr>
              <a:t>En résumé, le rôle du tuteur va bien au-delà de l'enseignement de concepts académiques. </a:t>
            </a:r>
          </a:p>
          <a:p>
            <a:endParaRPr lang="fr-FR" sz="2800">
              <a:solidFill>
                <a:schemeClr val="bg1"/>
              </a:solidFill>
              <a:latin typeface="Daytona" panose="020B0604030500040204" pitchFamily="34" charset="0"/>
            </a:endParaRPr>
          </a:p>
          <a:p>
            <a:r>
              <a:rPr lang="fr-FR" sz="2800">
                <a:solidFill>
                  <a:schemeClr val="bg1"/>
                </a:solidFill>
                <a:latin typeface="Daytona" panose="020B0604030500040204" pitchFamily="34" charset="0"/>
              </a:rPr>
              <a:t>C'est une responsabilité qui nécessite de soutenir activement le développement global de la personne tutorée, en l'aidant à atteindre ses objectifs personnels et professionnels à travers un soutien personnalisé et un encouragement constant.</a:t>
            </a:r>
          </a:p>
        </p:txBody>
      </p:sp>
    </p:spTree>
    <p:extLst>
      <p:ext uri="{BB962C8B-B14F-4D97-AF65-F5344CB8AC3E}">
        <p14:creationId xmlns:p14="http://schemas.microsoft.com/office/powerpoint/2010/main" val="3188916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 calcmode="lin" valueType="num">
                                      <p:cBhvr additive="base">
                                        <p:cTn id="18"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9AE97E-7CBC-2AEA-6795-34F550BF4CA0}"/>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D232D26D-8BFC-A3E0-4158-B95D82F5ED47}"/>
              </a:ext>
            </a:extLst>
          </p:cNvPr>
          <p:cNvSpPr>
            <a:spLocks noGrp="1"/>
          </p:cNvSpPr>
          <p:nvPr>
            <p:ph type="sldNum" sz="quarter" idx="12"/>
          </p:nvPr>
        </p:nvSpPr>
        <p:spPr/>
        <p:txBody>
          <a:bodyPr/>
          <a:lstStyle/>
          <a:p>
            <a:pPr>
              <a:defRPr/>
            </a:pPr>
            <a:fld id="{60956841-A5C9-48A9-9178-E8725E2324B8}" type="slidenum">
              <a:rPr lang="fr-FR" altLang="fr-FR" smtClean="0"/>
              <a:pPr>
                <a:defRPr/>
              </a:pPr>
              <a:t>69</a:t>
            </a:fld>
            <a:endParaRPr lang="fr-FR" altLang="fr-FR"/>
          </a:p>
        </p:txBody>
      </p:sp>
      <p:pic>
        <p:nvPicPr>
          <p:cNvPr id="4" name="Picture 3" descr="Colored organizers on shelves">
            <a:hlinkClick r:id="rId4" action="ppaction://hlinksldjump"/>
            <a:extLst>
              <a:ext uri="{FF2B5EF4-FFF2-40B4-BE49-F238E27FC236}">
                <a16:creationId xmlns:a16="http://schemas.microsoft.com/office/drawing/2014/main" id="{709D7688-F33E-1181-C51C-03F5D784CA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2" name="TextBox 1">
            <a:extLst>
              <a:ext uri="{FF2B5EF4-FFF2-40B4-BE49-F238E27FC236}">
                <a16:creationId xmlns:a16="http://schemas.microsoft.com/office/drawing/2014/main" id="{4AF9634F-074E-D362-D19C-B6785681E065}"/>
              </a:ext>
            </a:extLst>
          </p:cNvPr>
          <p:cNvSpPr txBox="1"/>
          <p:nvPr/>
        </p:nvSpPr>
        <p:spPr>
          <a:xfrm>
            <a:off x="3079683" y="1520496"/>
            <a:ext cx="8434538" cy="4198714"/>
          </a:xfrm>
          <a:prstGeom prst="rect">
            <a:avLst/>
          </a:prstGeom>
          <a:solidFill>
            <a:schemeClr val="accent6">
              <a:lumMod val="40000"/>
              <a:lumOff val="60000"/>
            </a:schemeClr>
          </a:solidFill>
        </p:spPr>
        <p:txBody>
          <a:bodyPr wrap="square" rtlCol="0">
            <a:spAutoFit/>
          </a:bodyPr>
          <a:lstStyle/>
          <a:p>
            <a:pPr>
              <a:lnSpc>
                <a:spcPct val="150000"/>
              </a:lnSpc>
            </a:pPr>
            <a:r>
              <a:rPr lang="fr-FR" sz="3200">
                <a:latin typeface="Abadi" panose="020F0502020204030204" pitchFamily="34" charset="0"/>
              </a:rPr>
              <a:t>	Evaluations :</a:t>
            </a:r>
          </a:p>
          <a:p>
            <a:pPr>
              <a:lnSpc>
                <a:spcPct val="150000"/>
              </a:lnSpc>
            </a:pPr>
            <a:r>
              <a:rPr lang="fr-FR" sz="3200">
                <a:latin typeface="Abadi" panose="020F0502020204030204" pitchFamily="34" charset="0"/>
              </a:rPr>
              <a:t>			- Test d’entrée</a:t>
            </a:r>
          </a:p>
          <a:p>
            <a:pPr>
              <a:lnSpc>
                <a:spcPct val="150000"/>
              </a:lnSpc>
            </a:pPr>
            <a:r>
              <a:rPr lang="fr-FR" sz="3200">
                <a:latin typeface="Abadi" panose="020F0502020204030204" pitchFamily="34" charset="0"/>
              </a:rPr>
              <a:t>			- Tests intermédiaires</a:t>
            </a:r>
          </a:p>
          <a:p>
            <a:pPr>
              <a:lnSpc>
                <a:spcPct val="150000"/>
              </a:lnSpc>
            </a:pPr>
            <a:r>
              <a:rPr lang="fr-FR" sz="3200">
                <a:latin typeface="Abadi" panose="020F0502020204030204" pitchFamily="34" charset="0"/>
              </a:rPr>
              <a:t>			- Test de fin (à chaud)</a:t>
            </a:r>
          </a:p>
          <a:p>
            <a:pPr>
              <a:lnSpc>
                <a:spcPct val="150000"/>
              </a:lnSpc>
            </a:pPr>
            <a:r>
              <a:rPr lang="fr-FR" sz="3200">
                <a:latin typeface="Abadi" panose="020F0502020204030204" pitchFamily="34" charset="0"/>
              </a:rPr>
              <a:t>			- Enquête de satisfaction</a:t>
            </a:r>
          </a:p>
          <a:p>
            <a:pPr>
              <a:lnSpc>
                <a:spcPct val="150000"/>
              </a:lnSpc>
            </a:pPr>
            <a:endParaRPr lang="fr-FR">
              <a:latin typeface="Abadi" panose="020F0502020204030204" pitchFamily="34" charset="0"/>
            </a:endParaRPr>
          </a:p>
        </p:txBody>
      </p:sp>
      <p:sp>
        <p:nvSpPr>
          <p:cNvPr id="7" name="Frame 6">
            <a:extLst>
              <a:ext uri="{FF2B5EF4-FFF2-40B4-BE49-F238E27FC236}">
                <a16:creationId xmlns:a16="http://schemas.microsoft.com/office/drawing/2014/main" id="{DA0C071B-6FE0-F4A7-41DE-80874BAB8B60}"/>
              </a:ext>
            </a:extLst>
          </p:cNvPr>
          <p:cNvSpPr/>
          <p:nvPr/>
        </p:nvSpPr>
        <p:spPr>
          <a:xfrm>
            <a:off x="5508057" y="3002345"/>
            <a:ext cx="5609122" cy="847764"/>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3" name="Picture 2" descr="Close-up of person writing">
            <a:extLst>
              <a:ext uri="{FF2B5EF4-FFF2-40B4-BE49-F238E27FC236}">
                <a16:creationId xmlns:a16="http://schemas.microsoft.com/office/drawing/2014/main" id="{EE1E446C-7E84-BD2E-0B07-5F04D58EAB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779" y="2454056"/>
            <a:ext cx="4446789" cy="2965724"/>
          </a:xfrm>
          <a:prstGeom prst="rect">
            <a:avLst/>
          </a:prstGeom>
          <a:ln w="76200">
            <a:solidFill>
              <a:schemeClr val="bg1"/>
            </a:solidFill>
          </a:ln>
        </p:spPr>
      </p:pic>
    </p:spTree>
    <p:extLst>
      <p:ext uri="{BB962C8B-B14F-4D97-AF65-F5344CB8AC3E}">
        <p14:creationId xmlns:p14="http://schemas.microsoft.com/office/powerpoint/2010/main" val="3348360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9AE97E-7CBC-2AEA-6795-34F550BF4CA0}"/>
              </a:ext>
            </a:extLst>
          </p:cNvPr>
          <p:cNvPicPr>
            <a:picLocks noChangeAspect="1"/>
          </p:cNvPicPr>
          <p:nvPr/>
        </p:nvPicPr>
        <p:blipFill>
          <a:blip r:embed="rId3"/>
          <a:stretch>
            <a:fillRect/>
          </a:stretch>
        </p:blipFill>
        <p:spPr>
          <a:xfrm>
            <a:off x="0" y="-14287"/>
            <a:ext cx="12192000" cy="6858000"/>
          </a:xfrm>
          <a:prstGeom prst="rect">
            <a:avLst/>
          </a:prstGeom>
        </p:spPr>
      </p:pic>
      <p:sp>
        <p:nvSpPr>
          <p:cNvPr id="6" name="Slide Number Placeholder 5">
            <a:extLst>
              <a:ext uri="{FF2B5EF4-FFF2-40B4-BE49-F238E27FC236}">
                <a16:creationId xmlns:a16="http://schemas.microsoft.com/office/drawing/2014/main" id="{D232D26D-8BFC-A3E0-4158-B95D82F5ED47}"/>
              </a:ext>
            </a:extLst>
          </p:cNvPr>
          <p:cNvSpPr>
            <a:spLocks noGrp="1"/>
          </p:cNvSpPr>
          <p:nvPr>
            <p:ph type="sldNum" sz="quarter" idx="12"/>
          </p:nvPr>
        </p:nvSpPr>
        <p:spPr/>
        <p:txBody>
          <a:bodyPr/>
          <a:lstStyle/>
          <a:p>
            <a:pPr>
              <a:defRPr/>
            </a:pPr>
            <a:fld id="{60956841-A5C9-48A9-9178-E8725E2324B8}" type="slidenum">
              <a:rPr lang="fr-FR" altLang="fr-FR" smtClean="0"/>
              <a:pPr>
                <a:defRPr/>
              </a:pPr>
              <a:t>7</a:t>
            </a:fld>
            <a:endParaRPr lang="fr-FR" altLang="fr-FR"/>
          </a:p>
        </p:txBody>
      </p:sp>
      <p:pic>
        <p:nvPicPr>
          <p:cNvPr id="4" name="Picture 3" descr="Colored organizers on shelves">
            <a:hlinkClick r:id="rId4" action="ppaction://hlinksldjump"/>
            <a:extLst>
              <a:ext uri="{FF2B5EF4-FFF2-40B4-BE49-F238E27FC236}">
                <a16:creationId xmlns:a16="http://schemas.microsoft.com/office/drawing/2014/main" id="{709D7688-F33E-1181-C51C-03F5D784CA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2" name="TextBox 1">
            <a:extLst>
              <a:ext uri="{FF2B5EF4-FFF2-40B4-BE49-F238E27FC236}">
                <a16:creationId xmlns:a16="http://schemas.microsoft.com/office/drawing/2014/main" id="{4AF9634F-074E-D362-D19C-B6785681E065}"/>
              </a:ext>
            </a:extLst>
          </p:cNvPr>
          <p:cNvSpPr txBox="1"/>
          <p:nvPr/>
        </p:nvSpPr>
        <p:spPr>
          <a:xfrm>
            <a:off x="3079683" y="1520496"/>
            <a:ext cx="8434538" cy="4198714"/>
          </a:xfrm>
          <a:prstGeom prst="rect">
            <a:avLst/>
          </a:prstGeom>
          <a:solidFill>
            <a:schemeClr val="accent6">
              <a:lumMod val="40000"/>
              <a:lumOff val="60000"/>
            </a:schemeClr>
          </a:solidFill>
        </p:spPr>
        <p:txBody>
          <a:bodyPr wrap="square" rtlCol="0">
            <a:spAutoFit/>
          </a:bodyPr>
          <a:lstStyle/>
          <a:p>
            <a:pPr>
              <a:lnSpc>
                <a:spcPct val="150000"/>
              </a:lnSpc>
            </a:pPr>
            <a:r>
              <a:rPr lang="fr-FR" sz="3200">
                <a:latin typeface="Abadi" panose="020F0502020204030204" pitchFamily="34" charset="0"/>
              </a:rPr>
              <a:t>	Evaluations :</a:t>
            </a:r>
          </a:p>
          <a:p>
            <a:pPr>
              <a:lnSpc>
                <a:spcPct val="150000"/>
              </a:lnSpc>
            </a:pPr>
            <a:r>
              <a:rPr lang="fr-FR" sz="3200">
                <a:latin typeface="Abadi" panose="020F0502020204030204" pitchFamily="34" charset="0"/>
              </a:rPr>
              <a:t>			- Test d’entrée</a:t>
            </a:r>
          </a:p>
          <a:p>
            <a:pPr>
              <a:lnSpc>
                <a:spcPct val="150000"/>
              </a:lnSpc>
            </a:pPr>
            <a:r>
              <a:rPr lang="fr-FR" sz="3200">
                <a:latin typeface="Abadi" panose="020F0502020204030204" pitchFamily="34" charset="0"/>
              </a:rPr>
              <a:t>			- Tests intermédiaires</a:t>
            </a:r>
          </a:p>
          <a:p>
            <a:pPr>
              <a:lnSpc>
                <a:spcPct val="150000"/>
              </a:lnSpc>
            </a:pPr>
            <a:r>
              <a:rPr lang="fr-FR" sz="3200">
                <a:latin typeface="Abadi" panose="020F0502020204030204" pitchFamily="34" charset="0"/>
              </a:rPr>
              <a:t>			- Test de fin (à chaud)</a:t>
            </a:r>
          </a:p>
          <a:p>
            <a:pPr>
              <a:lnSpc>
                <a:spcPct val="150000"/>
              </a:lnSpc>
            </a:pPr>
            <a:r>
              <a:rPr lang="fr-FR" sz="3200">
                <a:latin typeface="Abadi" panose="020F0502020204030204" pitchFamily="34" charset="0"/>
              </a:rPr>
              <a:t>			- Enquête de satisfaction</a:t>
            </a:r>
          </a:p>
          <a:p>
            <a:pPr>
              <a:lnSpc>
                <a:spcPct val="150000"/>
              </a:lnSpc>
            </a:pPr>
            <a:endParaRPr lang="fr-FR">
              <a:latin typeface="Abadi" panose="020F0502020204030204" pitchFamily="34" charset="0"/>
            </a:endParaRPr>
          </a:p>
        </p:txBody>
      </p:sp>
      <p:sp>
        <p:nvSpPr>
          <p:cNvPr id="7" name="Frame 6">
            <a:extLst>
              <a:ext uri="{FF2B5EF4-FFF2-40B4-BE49-F238E27FC236}">
                <a16:creationId xmlns:a16="http://schemas.microsoft.com/office/drawing/2014/main" id="{DA0C071B-6FE0-F4A7-41DE-80874BAB8B60}"/>
              </a:ext>
            </a:extLst>
          </p:cNvPr>
          <p:cNvSpPr/>
          <p:nvPr/>
        </p:nvSpPr>
        <p:spPr>
          <a:xfrm>
            <a:off x="5508057" y="2292479"/>
            <a:ext cx="5609122" cy="847764"/>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5" name="Picture 2" descr="No photo description available.">
            <a:extLst>
              <a:ext uri="{FF2B5EF4-FFF2-40B4-BE49-F238E27FC236}">
                <a16:creationId xmlns:a16="http://schemas.microsoft.com/office/drawing/2014/main" id="{18E5A828-4AB3-A3BC-26DC-24640C4343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610" y="2531787"/>
            <a:ext cx="513715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237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a:extLst>
              <a:ext uri="{FF2B5EF4-FFF2-40B4-BE49-F238E27FC236}">
                <a16:creationId xmlns:a16="http://schemas.microsoft.com/office/drawing/2014/main" id="{94B861EA-272A-967B-9C6F-BA1442E3FE52}"/>
              </a:ext>
            </a:extLst>
          </p:cNvPr>
          <p:cNvSpPr>
            <a:spLocks noChangeArrowheads="1"/>
          </p:cNvSpPr>
          <p:nvPr/>
        </p:nvSpPr>
        <p:spPr bwMode="auto">
          <a:xfrm>
            <a:off x="2315890" y="642034"/>
            <a:ext cx="9876110" cy="6215965"/>
          </a:xfrm>
          <a:prstGeom prst="rect">
            <a:avLst/>
          </a:prstGeom>
          <a:solidFill>
            <a:srgbClr val="FA3262">
              <a:alpha val="83136"/>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GB" altLang="fr-FR"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12677" name="Text Box 5">
            <a:extLst>
              <a:ext uri="{FF2B5EF4-FFF2-40B4-BE49-F238E27FC236}">
                <a16:creationId xmlns:a16="http://schemas.microsoft.com/office/drawing/2014/main" id="{7508DA34-27AC-E477-CE8F-FC525F1A831A}"/>
              </a:ext>
            </a:extLst>
          </p:cNvPr>
          <p:cNvSpPr txBox="1">
            <a:spLocks noChangeArrowheads="1"/>
          </p:cNvSpPr>
          <p:nvPr/>
        </p:nvSpPr>
        <p:spPr bwMode="auto">
          <a:xfrm>
            <a:off x="2315889" y="666800"/>
            <a:ext cx="98761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lnSpc>
                <a:spcPct val="100000"/>
              </a:lnSpc>
              <a:spcBef>
                <a:spcPct val="50000"/>
              </a:spcBef>
              <a:spcAft>
                <a:spcPct val="0"/>
              </a:spcAft>
              <a:buClrTx/>
              <a:buSzTx/>
              <a:buFontTx/>
              <a:buNone/>
              <a:tabLst/>
              <a:defRPr/>
            </a:pPr>
            <a:r>
              <a:rPr kumimoji="0" lang="en-GB" altLang="fr-FR" sz="32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SOMMAIRE</a:t>
            </a: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3337559" y="1716723"/>
            <a:ext cx="7382829"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Partie</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1 Les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enjeux</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du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tutotat</a:t>
            </a:r>
            <a:endPar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endParaRPr>
          </a:p>
          <a:p>
            <a:pPr marL="0" marR="0" lvl="0" indent="0" defTabSz="457200" rtl="0" eaLnBrk="0" fontAlgn="base" latinLnBrk="0" hangingPunct="0">
              <a:spcBef>
                <a:spcPct val="50000"/>
              </a:spcBef>
              <a:spcAft>
                <a:spcPct val="0"/>
              </a:spcAft>
              <a:buClrTx/>
              <a:buSzTx/>
              <a:buFontTx/>
              <a:buNone/>
              <a:tabLst/>
              <a:defRPr/>
            </a:pPr>
            <a:r>
              <a:rPr lang="en-GB" altLang="fr-FR" sz="2800" b="1" err="1">
                <a:solidFill>
                  <a:prstClr val="white"/>
                </a:solidFill>
                <a:latin typeface="Garamond" panose="02020404030301010803" pitchFamily="18" charset="0"/>
              </a:rPr>
              <a:t>Partie</a:t>
            </a:r>
            <a:r>
              <a:rPr lang="en-GB" altLang="fr-FR" sz="2800" b="1">
                <a:solidFill>
                  <a:prstClr val="white"/>
                </a:solidFill>
                <a:latin typeface="Garamond" panose="02020404030301010803" pitchFamily="18" charset="0"/>
              </a:rPr>
              <a:t> 2 Les </a:t>
            </a:r>
            <a:r>
              <a:rPr lang="en-GB" altLang="fr-FR" sz="2800" b="1" err="1">
                <a:solidFill>
                  <a:prstClr val="white"/>
                </a:solidFill>
                <a:latin typeface="Garamond" panose="02020404030301010803" pitchFamily="18" charset="0"/>
              </a:rPr>
              <a:t>besoins</a:t>
            </a:r>
            <a:r>
              <a:rPr lang="en-GB" altLang="fr-FR" sz="2800" b="1">
                <a:solidFill>
                  <a:prstClr val="white"/>
                </a:solidFill>
                <a:latin typeface="Garamond" panose="02020404030301010803" pitchFamily="18" charset="0"/>
              </a:rPr>
              <a:t> et </a:t>
            </a:r>
            <a:r>
              <a:rPr lang="en-GB" altLang="fr-FR" sz="2800" b="1" err="1">
                <a:solidFill>
                  <a:prstClr val="white"/>
                </a:solidFill>
                <a:latin typeface="Garamond" panose="02020404030301010803" pitchFamily="18" charset="0"/>
              </a:rPr>
              <a:t>attentes</a:t>
            </a:r>
            <a:r>
              <a:rPr lang="en-GB" altLang="fr-FR" sz="2800" b="1">
                <a:solidFill>
                  <a:prstClr val="white"/>
                </a:solidFill>
                <a:latin typeface="Garamond" panose="02020404030301010803" pitchFamily="18" charset="0"/>
              </a:rPr>
              <a:t> des </a:t>
            </a:r>
            <a:r>
              <a:rPr lang="en-GB" altLang="fr-FR" sz="2800" b="1" err="1">
                <a:solidFill>
                  <a:prstClr val="white"/>
                </a:solidFill>
                <a:latin typeface="Garamond" panose="02020404030301010803" pitchFamily="18" charset="0"/>
              </a:rPr>
              <a:t>tutoré</a:t>
            </a:r>
            <a:r>
              <a:rPr lang="en-GB" altLang="fr-FR" sz="2800" b="1">
                <a:solidFill>
                  <a:prstClr val="white"/>
                </a:solidFill>
                <a:latin typeface="Garamond" panose="02020404030301010803" pitchFamily="18" charset="0"/>
              </a:rPr>
              <a:t>(e)s</a:t>
            </a:r>
          </a:p>
          <a:p>
            <a:pPr marL="0" marR="0" lvl="0" indent="0" defTabSz="457200" rtl="0" eaLnBrk="0" fontAlgn="base" latinLnBrk="0" hangingPunct="0">
              <a:spcBef>
                <a:spcPct val="50000"/>
              </a:spcBef>
              <a:spcAft>
                <a:spcPct val="0"/>
              </a:spcAft>
              <a:buClrTx/>
              <a:buSzTx/>
              <a:buFontTx/>
              <a:buNone/>
              <a:tabLst/>
              <a:defRPr/>
            </a:pP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Partie</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3 Assumer son role de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tuteur</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tutrice</a:t>
            </a:r>
            <a:endPar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endParaRPr>
          </a:p>
          <a:p>
            <a:pPr marL="0" marR="0" lvl="0" indent="0" defTabSz="457200" rtl="0" eaLnBrk="0" fontAlgn="base" latinLnBrk="0" hangingPunct="0">
              <a:spcBef>
                <a:spcPct val="50000"/>
              </a:spcBef>
              <a:spcAft>
                <a:spcPct val="0"/>
              </a:spcAft>
              <a:buClrTx/>
              <a:buSzTx/>
              <a:buFontTx/>
              <a:buNone/>
              <a:tabLst/>
              <a:defRPr/>
            </a:pPr>
            <a:r>
              <a:rPr lang="en-GB" altLang="fr-FR" sz="2800" b="1" err="1">
                <a:solidFill>
                  <a:prstClr val="white"/>
                </a:solidFill>
                <a:latin typeface="Garamond" panose="02020404030301010803" pitchFamily="18" charset="0"/>
              </a:rPr>
              <a:t>Partie</a:t>
            </a:r>
            <a:r>
              <a:rPr lang="en-GB" altLang="fr-FR" sz="2800" b="1">
                <a:solidFill>
                  <a:prstClr val="white"/>
                </a:solidFill>
                <a:latin typeface="Garamond" panose="02020404030301010803" pitchFamily="18" charset="0"/>
              </a:rPr>
              <a:t> 4 </a:t>
            </a:r>
            <a:r>
              <a:rPr lang="en-GB" altLang="fr-FR" sz="2800" b="1" err="1">
                <a:solidFill>
                  <a:prstClr val="white"/>
                </a:solidFill>
                <a:latin typeface="Garamond" panose="02020404030301010803" pitchFamily="18" charset="0"/>
              </a:rPr>
              <a:t>Accueillir</a:t>
            </a:r>
            <a:r>
              <a:rPr lang="en-GB" altLang="fr-FR" sz="2800" b="1">
                <a:solidFill>
                  <a:prstClr val="white"/>
                </a:solidFill>
                <a:latin typeface="Garamond" panose="02020404030301010803" pitchFamily="18" charset="0"/>
              </a:rPr>
              <a:t> un(e) </a:t>
            </a:r>
            <a:r>
              <a:rPr lang="en-GB" altLang="fr-FR" sz="2800" b="1" err="1">
                <a:solidFill>
                  <a:prstClr val="white"/>
                </a:solidFill>
                <a:latin typeface="Garamond" panose="02020404030301010803" pitchFamily="18" charset="0"/>
              </a:rPr>
              <a:t>tutoré</a:t>
            </a:r>
            <a:r>
              <a:rPr lang="en-GB" altLang="fr-FR" sz="2800" b="1">
                <a:solidFill>
                  <a:prstClr val="white"/>
                </a:solidFill>
                <a:latin typeface="Garamond" panose="02020404030301010803" pitchFamily="18" charset="0"/>
              </a:rPr>
              <a:t>(e)</a:t>
            </a:r>
          </a:p>
          <a:p>
            <a:pPr marL="0" marR="0" lvl="0" indent="0" defTabSz="457200" rtl="0" eaLnBrk="0" fontAlgn="base" latinLnBrk="0" hangingPunct="0">
              <a:spcBef>
                <a:spcPct val="50000"/>
              </a:spcBef>
              <a:spcAft>
                <a:spcPct val="0"/>
              </a:spcAft>
              <a:buClrTx/>
              <a:buSzTx/>
              <a:buFontTx/>
              <a:buNone/>
              <a:tabLst/>
              <a:defRPr/>
            </a:pP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Partie</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5 La transmission du savoir</a:t>
            </a:r>
          </a:p>
          <a:p>
            <a:pPr marL="0" marR="0" lvl="0" indent="0" defTabSz="457200" rtl="0" eaLnBrk="0" fontAlgn="base" latinLnBrk="0" hangingPunct="0">
              <a:spcBef>
                <a:spcPct val="50000"/>
              </a:spcBef>
              <a:spcAft>
                <a:spcPct val="0"/>
              </a:spcAft>
              <a:buClrTx/>
              <a:buSzTx/>
              <a:buFontTx/>
              <a:buNone/>
              <a:tabLst/>
              <a:defRPr/>
            </a:pPr>
            <a:r>
              <a:rPr lang="en-GB" altLang="fr-FR" sz="2800" b="1" err="1">
                <a:solidFill>
                  <a:prstClr val="white"/>
                </a:solidFill>
                <a:latin typeface="Garamond" panose="02020404030301010803" pitchFamily="18" charset="0"/>
              </a:rPr>
              <a:t>Partie</a:t>
            </a:r>
            <a:r>
              <a:rPr lang="en-GB" altLang="fr-FR" sz="2800" b="1">
                <a:solidFill>
                  <a:prstClr val="white"/>
                </a:solidFill>
                <a:latin typeface="Garamond" panose="02020404030301010803" pitchFamily="18" charset="0"/>
              </a:rPr>
              <a:t> 6 </a:t>
            </a:r>
            <a:r>
              <a:rPr lang="en-GB" altLang="fr-FR" sz="2800" b="1" err="1">
                <a:solidFill>
                  <a:prstClr val="white"/>
                </a:solidFill>
                <a:latin typeface="Garamond" panose="02020404030301010803" pitchFamily="18" charset="0"/>
              </a:rPr>
              <a:t>Jalonner</a:t>
            </a:r>
            <a:r>
              <a:rPr lang="en-GB" altLang="fr-FR" sz="2800" b="1">
                <a:solidFill>
                  <a:prstClr val="white"/>
                </a:solidFill>
                <a:latin typeface="Garamond" panose="02020404030301010803" pitchFamily="18" charset="0"/>
              </a:rPr>
              <a:t> le </a:t>
            </a:r>
            <a:r>
              <a:rPr lang="en-GB" altLang="fr-FR" sz="2800" b="1" err="1">
                <a:solidFill>
                  <a:prstClr val="white"/>
                </a:solidFill>
                <a:latin typeface="Garamond" panose="02020404030301010803" pitchFamily="18" charset="0"/>
              </a:rPr>
              <a:t>parcours</a:t>
            </a:r>
            <a:r>
              <a:rPr lang="en-GB" altLang="fr-FR" sz="2800" b="1">
                <a:solidFill>
                  <a:prstClr val="white"/>
                </a:solidFill>
                <a:latin typeface="Garamond" panose="02020404030301010803" pitchFamily="18" charset="0"/>
              </a:rPr>
              <a:t> du (de la) </a:t>
            </a:r>
            <a:r>
              <a:rPr lang="en-GB" altLang="fr-FR" sz="2800" b="1" err="1">
                <a:solidFill>
                  <a:prstClr val="white"/>
                </a:solidFill>
                <a:latin typeface="Garamond" panose="02020404030301010803" pitchFamily="18" charset="0"/>
              </a:rPr>
              <a:t>tutoré</a:t>
            </a:r>
            <a:r>
              <a:rPr lang="en-GB" altLang="fr-FR" sz="2800" b="1">
                <a:solidFill>
                  <a:prstClr val="white"/>
                </a:solidFill>
                <a:latin typeface="Garamond" panose="02020404030301010803" pitchFamily="18" charset="0"/>
              </a:rPr>
              <a:t>(e)</a:t>
            </a:r>
          </a:p>
          <a:p>
            <a:pPr marL="0" marR="0" lvl="0" indent="0" defTabSz="457200" rtl="0" eaLnBrk="0" fontAlgn="base" latinLnBrk="0" hangingPunct="0">
              <a:spcBef>
                <a:spcPct val="50000"/>
              </a:spcBef>
              <a:spcAft>
                <a:spcPct val="0"/>
              </a:spcAft>
              <a:buClrTx/>
              <a:buSzTx/>
              <a:buFontTx/>
              <a:buNone/>
              <a:tabLst/>
              <a:defRPr/>
            </a:pP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Partie</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7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Agir</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avant</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qu’il</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ne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soit</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trop tard</a:t>
            </a:r>
          </a:p>
        </p:txBody>
      </p:sp>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pic>
        <p:nvPicPr>
          <p:cNvPr id="5" name="Picture 4" descr="Colored organizers on shelves">
            <a:extLst>
              <a:ext uri="{FF2B5EF4-FFF2-40B4-BE49-F238E27FC236}">
                <a16:creationId xmlns:a16="http://schemas.microsoft.com/office/drawing/2014/main" id="{49E35A7E-84EC-8865-7948-E5D7E2A94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349262" y="2349261"/>
            <a:ext cx="7014415" cy="2315889"/>
          </a:xfrm>
          <a:prstGeom prst="rect">
            <a:avLst/>
          </a:prstGeom>
        </p:spPr>
      </p:pic>
      <p:sp>
        <p:nvSpPr>
          <p:cNvPr id="6" name="Slide Number Placeholder 5">
            <a:extLst>
              <a:ext uri="{FF2B5EF4-FFF2-40B4-BE49-F238E27FC236}">
                <a16:creationId xmlns:a16="http://schemas.microsoft.com/office/drawing/2014/main" id="{D232D26D-8BFC-A3E0-4158-B95D82F5ED47}"/>
              </a:ext>
            </a:extLst>
          </p:cNvPr>
          <p:cNvSpPr>
            <a:spLocks noGrp="1"/>
          </p:cNvSpPr>
          <p:nvPr>
            <p:ph type="sldNum" sz="quarter" idx="12"/>
          </p:nvPr>
        </p:nvSpPr>
        <p:spPr/>
        <p:txBody>
          <a:bodyPr/>
          <a:lstStyle/>
          <a:p>
            <a:pPr>
              <a:defRPr/>
            </a:pPr>
            <a:fld id="{60956841-A5C9-48A9-9178-E8725E2324B8}" type="slidenum">
              <a:rPr lang="fr-FR" altLang="fr-FR" smtClean="0"/>
              <a:pPr>
                <a:defRPr/>
              </a:pPr>
              <a:t>70</a:t>
            </a:fld>
            <a:endParaRPr lang="fr-FR" altLang="fr-FR"/>
          </a:p>
        </p:txBody>
      </p:sp>
      <p:sp>
        <p:nvSpPr>
          <p:cNvPr id="8" name="TextBox 7">
            <a:extLst>
              <a:ext uri="{FF2B5EF4-FFF2-40B4-BE49-F238E27FC236}">
                <a16:creationId xmlns:a16="http://schemas.microsoft.com/office/drawing/2014/main" id="{7B52C70E-9C06-DCD4-037E-6EC23F6646FB}"/>
              </a:ext>
            </a:extLst>
          </p:cNvPr>
          <p:cNvSpPr txBox="1"/>
          <p:nvPr/>
        </p:nvSpPr>
        <p:spPr>
          <a:xfrm>
            <a:off x="2315890" y="-4296"/>
            <a:ext cx="9876110" cy="646331"/>
          </a:xfrm>
          <a:prstGeom prst="rect">
            <a:avLst/>
          </a:prstGeom>
          <a:no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2" name="Frame 1">
            <a:extLst>
              <a:ext uri="{FF2B5EF4-FFF2-40B4-BE49-F238E27FC236}">
                <a16:creationId xmlns:a16="http://schemas.microsoft.com/office/drawing/2014/main" id="{656CDAE3-DF2F-8DB2-C2EA-30DCB5B3457C}"/>
              </a:ext>
            </a:extLst>
          </p:cNvPr>
          <p:cNvSpPr/>
          <p:nvPr/>
        </p:nvSpPr>
        <p:spPr>
          <a:xfrm>
            <a:off x="3215046" y="3565749"/>
            <a:ext cx="8275111"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TextBox 2">
            <a:extLst>
              <a:ext uri="{FF2B5EF4-FFF2-40B4-BE49-F238E27FC236}">
                <a16:creationId xmlns:a16="http://schemas.microsoft.com/office/drawing/2014/main" id="{08DD8B37-FB25-AA72-87F0-8C41CACC18BD}"/>
              </a:ext>
            </a:extLst>
          </p:cNvPr>
          <p:cNvSpPr txBox="1"/>
          <p:nvPr/>
        </p:nvSpPr>
        <p:spPr>
          <a:xfrm>
            <a:off x="11242391" y="80629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4</a:t>
            </a:r>
          </a:p>
        </p:txBody>
      </p:sp>
    </p:spTree>
    <p:extLst>
      <p:ext uri="{BB962C8B-B14F-4D97-AF65-F5344CB8AC3E}">
        <p14:creationId xmlns:p14="http://schemas.microsoft.com/office/powerpoint/2010/main" val="1636595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2677"/>
                                        </p:tgtEl>
                                        <p:attrNameLst>
                                          <p:attrName>style.visibility</p:attrName>
                                        </p:attrNameLst>
                                      </p:cBhvr>
                                      <p:to>
                                        <p:strVal val="visible"/>
                                      </p:to>
                                    </p:set>
                                    <p:animEffect transition="in" filter="fade">
                                      <p:cBhvr>
                                        <p:cTn id="11" dur="1000"/>
                                        <p:tgtEl>
                                          <p:spTgt spid="412677"/>
                                        </p:tgtEl>
                                      </p:cBhvr>
                                    </p:animEffect>
                                  </p:childTnLst>
                                </p:cTn>
                              </p:par>
                              <p:par>
                                <p:cTn id="12" presetID="10" presetClass="entr" presetSubtype="0" fill="hold" nodeType="withEffect">
                                  <p:stCondLst>
                                    <p:cond delay="0"/>
                                  </p:stCondLst>
                                  <p:childTnLst>
                                    <p:set>
                                      <p:cBhvr>
                                        <p:cTn id="13" dur="1" fill="hold">
                                          <p:stCondLst>
                                            <p:cond delay="0"/>
                                          </p:stCondLst>
                                        </p:cTn>
                                        <p:tgtEl>
                                          <p:spTgt spid="412674"/>
                                        </p:tgtEl>
                                        <p:attrNameLst>
                                          <p:attrName>style.visibility</p:attrName>
                                        </p:attrNameLst>
                                      </p:cBhvr>
                                      <p:to>
                                        <p:strVal val="visible"/>
                                      </p:to>
                                    </p:set>
                                    <p:animEffect transition="in" filter="fade">
                                      <p:cBhvr>
                                        <p:cTn id="14" dur="500"/>
                                        <p:tgtEl>
                                          <p:spTgt spid="412674"/>
                                        </p:tgtEl>
                                      </p:cBhvr>
                                    </p:animEffect>
                                  </p:childTnLst>
                                </p:cTn>
                              </p:par>
                              <p:par>
                                <p:cTn id="15" presetID="2" presetClass="entr" presetSubtype="8" fill="hold"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 calcmode="lin" valueType="num">
                                      <p:cBhvr additive="base">
                                        <p:cTn id="21"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7">
                                            <p:txEl>
                                              <p:pRg st="1" end="1"/>
                                            </p:txEl>
                                          </p:spTgt>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 calcmode="lin" valueType="num">
                                      <p:cBhvr additive="base">
                                        <p:cTn id="29"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7">
                                            <p:txEl>
                                              <p:pRg st="3" end="3"/>
                                            </p:txEl>
                                          </p:spTgt>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 calcmode="lin" valueType="num">
                                      <p:cBhvr additive="base">
                                        <p:cTn id="33"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7">
                                            <p:txEl>
                                              <p:pRg st="4" end="4"/>
                                            </p:txEl>
                                          </p:spTgt>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7">
                                            <p:txEl>
                                              <p:pRg st="6" end="6"/>
                                            </p:txEl>
                                          </p:spTgt>
                                        </p:tgtEl>
                                        <p:attrNameLst>
                                          <p:attrName>style.visibility</p:attrName>
                                        </p:attrNameLst>
                                      </p:cBhvr>
                                      <p:to>
                                        <p:strVal val="visible"/>
                                      </p:to>
                                    </p:set>
                                    <p:anim calcmode="lin" valueType="num">
                                      <p:cBhvr additive="base">
                                        <p:cTn id="41" dur="5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circle(in)">
                                      <p:cBhvr>
                                        <p:cTn id="47" dur="2000"/>
                                        <p:tgtEl>
                                          <p:spTgt spid="2"/>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heel(1)">
                                      <p:cBhvr>
                                        <p:cTn id="5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4" grpId="0" animBg="1"/>
      <p:bldP spid="412677" grpId="0"/>
      <p:bldP spid="7" grpId="0"/>
      <p:bldP spid="2" grpId="0" animBg="1"/>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4</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lang="en-GB" altLang="fr-FR" sz="3200" b="1" err="1">
                <a:solidFill>
                  <a:schemeClr val="bg1"/>
                </a:solidFill>
                <a:latin typeface="Garamond" panose="02020404030301010803" pitchFamily="18" charset="0"/>
              </a:rPr>
              <a:t>Partie</a:t>
            </a:r>
            <a:r>
              <a:rPr lang="en-GB" altLang="fr-FR" sz="3200" b="1">
                <a:solidFill>
                  <a:schemeClr val="bg1"/>
                </a:solidFill>
                <a:latin typeface="Garamond" panose="02020404030301010803" pitchFamily="18" charset="0"/>
              </a:rPr>
              <a:t> 4 </a:t>
            </a:r>
            <a:r>
              <a:rPr lang="en-GB" altLang="fr-FR" sz="3200" b="1" err="1">
                <a:solidFill>
                  <a:schemeClr val="bg1"/>
                </a:solidFill>
                <a:latin typeface="Garamond" panose="02020404030301010803" pitchFamily="18" charset="0"/>
              </a:rPr>
              <a:t>Accueillir</a:t>
            </a:r>
            <a:r>
              <a:rPr lang="en-GB" altLang="fr-FR" sz="3200" b="1">
                <a:solidFill>
                  <a:schemeClr val="bg1"/>
                </a:solidFill>
                <a:latin typeface="Garamond" panose="02020404030301010803" pitchFamily="18" charset="0"/>
              </a:rPr>
              <a:t> un(e) </a:t>
            </a:r>
            <a:r>
              <a:rPr lang="en-GB" altLang="fr-FR" sz="3200" b="1" err="1">
                <a:solidFill>
                  <a:schemeClr val="bg1"/>
                </a:solidFill>
                <a:latin typeface="Garamond" panose="02020404030301010803" pitchFamily="18" charset="0"/>
              </a:rPr>
              <a:t>tutoré</a:t>
            </a:r>
            <a:r>
              <a:rPr lang="en-GB" altLang="fr-FR" sz="3200" b="1">
                <a:solidFill>
                  <a:schemeClr val="bg1"/>
                </a:solidFill>
                <a:latin typeface="Garamond" panose="02020404030301010803" pitchFamily="18" charset="0"/>
              </a:rPr>
              <a:t>(e)</a:t>
            </a:r>
            <a:endPar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endParaRPr>
          </a:p>
        </p:txBody>
      </p:sp>
      <p:pic>
        <p:nvPicPr>
          <p:cNvPr id="13" name="Picture 12" descr="Person holding out hand">
            <a:extLst>
              <a:ext uri="{FF2B5EF4-FFF2-40B4-BE49-F238E27FC236}">
                <a16:creationId xmlns:a16="http://schemas.microsoft.com/office/drawing/2014/main" id="{6D7A2D39-E8B7-B4B0-1493-3E918BC3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57" y="2769322"/>
            <a:ext cx="2740549" cy="1870099"/>
          </a:xfrm>
          <a:prstGeom prst="rect">
            <a:avLst/>
          </a:prstGeom>
        </p:spPr>
      </p:pic>
      <p:pic>
        <p:nvPicPr>
          <p:cNvPr id="2054" name="Picture 6" descr="L'IND Namur crée une option « bandagiste, orthésiste, prothésiste et  chausseur orthopédique » : une formation unique en Belgique francophone -  La DH/Les Sports+">
            <a:extLst>
              <a:ext uri="{FF2B5EF4-FFF2-40B4-BE49-F238E27FC236}">
                <a16:creationId xmlns:a16="http://schemas.microsoft.com/office/drawing/2014/main" id="{A6C21CA4-F18A-1040-A775-627F8304F9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3517" y="2359026"/>
            <a:ext cx="5775506" cy="3843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978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2" grpId="0" animBg="1"/>
      <p:bldP spid="7" grpId="0"/>
      <p:bldP spid="7" grpId="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9AE97E-7CBC-2AEA-6795-34F550BF4CA0}"/>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D232D26D-8BFC-A3E0-4158-B95D82F5ED47}"/>
              </a:ext>
            </a:extLst>
          </p:cNvPr>
          <p:cNvSpPr>
            <a:spLocks noGrp="1"/>
          </p:cNvSpPr>
          <p:nvPr>
            <p:ph type="sldNum" sz="quarter" idx="12"/>
          </p:nvPr>
        </p:nvSpPr>
        <p:spPr/>
        <p:txBody>
          <a:bodyPr/>
          <a:lstStyle/>
          <a:p>
            <a:pPr>
              <a:defRPr/>
            </a:pPr>
            <a:fld id="{60956841-A5C9-48A9-9178-E8725E2324B8}" type="slidenum">
              <a:rPr lang="fr-FR" altLang="fr-FR" smtClean="0"/>
              <a:pPr>
                <a:defRPr/>
              </a:pPr>
              <a:t>72</a:t>
            </a:fld>
            <a:endParaRPr lang="fr-FR" altLang="fr-FR"/>
          </a:p>
        </p:txBody>
      </p:sp>
      <p:pic>
        <p:nvPicPr>
          <p:cNvPr id="4" name="Picture 3" descr="Colored organizers on shelves">
            <a:hlinkClick r:id="rId4" action="ppaction://hlinksldjump"/>
            <a:extLst>
              <a:ext uri="{FF2B5EF4-FFF2-40B4-BE49-F238E27FC236}">
                <a16:creationId xmlns:a16="http://schemas.microsoft.com/office/drawing/2014/main" id="{709D7688-F33E-1181-C51C-03F5D784CA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2" name="TextBox 1">
            <a:extLst>
              <a:ext uri="{FF2B5EF4-FFF2-40B4-BE49-F238E27FC236}">
                <a16:creationId xmlns:a16="http://schemas.microsoft.com/office/drawing/2014/main" id="{4AF9634F-074E-D362-D19C-B6785681E065}"/>
              </a:ext>
            </a:extLst>
          </p:cNvPr>
          <p:cNvSpPr txBox="1"/>
          <p:nvPr/>
        </p:nvSpPr>
        <p:spPr>
          <a:xfrm>
            <a:off x="3079683" y="1520496"/>
            <a:ext cx="8434538" cy="4198714"/>
          </a:xfrm>
          <a:prstGeom prst="rect">
            <a:avLst/>
          </a:prstGeom>
          <a:solidFill>
            <a:schemeClr val="accent6">
              <a:lumMod val="40000"/>
              <a:lumOff val="60000"/>
            </a:schemeClr>
          </a:solidFill>
        </p:spPr>
        <p:txBody>
          <a:bodyPr wrap="square" rtlCol="0">
            <a:spAutoFit/>
          </a:bodyPr>
          <a:lstStyle/>
          <a:p>
            <a:pPr>
              <a:lnSpc>
                <a:spcPct val="150000"/>
              </a:lnSpc>
            </a:pPr>
            <a:r>
              <a:rPr lang="fr-FR" sz="3200">
                <a:latin typeface="Abadi" panose="020F0502020204030204" pitchFamily="34" charset="0"/>
              </a:rPr>
              <a:t>	Evaluations :</a:t>
            </a:r>
          </a:p>
          <a:p>
            <a:pPr>
              <a:lnSpc>
                <a:spcPct val="150000"/>
              </a:lnSpc>
            </a:pPr>
            <a:r>
              <a:rPr lang="fr-FR" sz="3200">
                <a:latin typeface="Abadi" panose="020F0502020204030204" pitchFamily="34" charset="0"/>
              </a:rPr>
              <a:t>			- Test d’entrée</a:t>
            </a:r>
          </a:p>
          <a:p>
            <a:pPr>
              <a:lnSpc>
                <a:spcPct val="150000"/>
              </a:lnSpc>
            </a:pPr>
            <a:r>
              <a:rPr lang="fr-FR" sz="3200">
                <a:latin typeface="Abadi" panose="020F0502020204030204" pitchFamily="34" charset="0"/>
              </a:rPr>
              <a:t>			- Tests intermédiaires</a:t>
            </a:r>
          </a:p>
          <a:p>
            <a:pPr>
              <a:lnSpc>
                <a:spcPct val="150000"/>
              </a:lnSpc>
            </a:pPr>
            <a:r>
              <a:rPr lang="fr-FR" sz="3200">
                <a:latin typeface="Abadi" panose="020F0502020204030204" pitchFamily="34" charset="0"/>
              </a:rPr>
              <a:t>			- Test de fin (à chaud)</a:t>
            </a:r>
          </a:p>
          <a:p>
            <a:pPr>
              <a:lnSpc>
                <a:spcPct val="150000"/>
              </a:lnSpc>
            </a:pPr>
            <a:r>
              <a:rPr lang="fr-FR" sz="3200">
                <a:latin typeface="Abadi" panose="020F0502020204030204" pitchFamily="34" charset="0"/>
              </a:rPr>
              <a:t>			- Enquête de satisfaction</a:t>
            </a:r>
          </a:p>
          <a:p>
            <a:pPr>
              <a:lnSpc>
                <a:spcPct val="150000"/>
              </a:lnSpc>
            </a:pPr>
            <a:endParaRPr lang="fr-FR">
              <a:latin typeface="Abadi" panose="020F0502020204030204" pitchFamily="34" charset="0"/>
            </a:endParaRPr>
          </a:p>
        </p:txBody>
      </p:sp>
      <p:sp>
        <p:nvSpPr>
          <p:cNvPr id="7" name="Frame 6">
            <a:extLst>
              <a:ext uri="{FF2B5EF4-FFF2-40B4-BE49-F238E27FC236}">
                <a16:creationId xmlns:a16="http://schemas.microsoft.com/office/drawing/2014/main" id="{DA0C071B-6FE0-F4A7-41DE-80874BAB8B60}"/>
              </a:ext>
            </a:extLst>
          </p:cNvPr>
          <p:cNvSpPr/>
          <p:nvPr/>
        </p:nvSpPr>
        <p:spPr>
          <a:xfrm>
            <a:off x="5508057" y="3002345"/>
            <a:ext cx="5609122" cy="847764"/>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3" name="Picture 2" descr="Close-up of person writing">
            <a:extLst>
              <a:ext uri="{FF2B5EF4-FFF2-40B4-BE49-F238E27FC236}">
                <a16:creationId xmlns:a16="http://schemas.microsoft.com/office/drawing/2014/main" id="{54B1CD34-A380-11BA-3871-F06883A974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779" y="2454056"/>
            <a:ext cx="4446789" cy="2965724"/>
          </a:xfrm>
          <a:prstGeom prst="rect">
            <a:avLst/>
          </a:prstGeom>
          <a:ln w="76200">
            <a:solidFill>
              <a:schemeClr val="bg1"/>
            </a:solidFill>
          </a:ln>
        </p:spPr>
      </p:pic>
    </p:spTree>
    <p:extLst>
      <p:ext uri="{BB962C8B-B14F-4D97-AF65-F5344CB8AC3E}">
        <p14:creationId xmlns:p14="http://schemas.microsoft.com/office/powerpoint/2010/main" val="27129397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9AE97E-7CBC-2AEA-6795-34F550BF4CA0}"/>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D232D26D-8BFC-A3E0-4158-B95D82F5ED47}"/>
              </a:ext>
            </a:extLst>
          </p:cNvPr>
          <p:cNvSpPr>
            <a:spLocks noGrp="1"/>
          </p:cNvSpPr>
          <p:nvPr>
            <p:ph type="sldNum" sz="quarter" idx="12"/>
          </p:nvPr>
        </p:nvSpPr>
        <p:spPr/>
        <p:txBody>
          <a:bodyPr/>
          <a:lstStyle/>
          <a:p>
            <a:pPr>
              <a:defRPr/>
            </a:pPr>
            <a:fld id="{60956841-A5C9-48A9-9178-E8725E2324B8}" type="slidenum">
              <a:rPr lang="fr-FR" altLang="fr-FR" smtClean="0"/>
              <a:pPr>
                <a:defRPr/>
              </a:pPr>
              <a:t>73</a:t>
            </a:fld>
            <a:endParaRPr lang="fr-FR" altLang="fr-FR"/>
          </a:p>
        </p:txBody>
      </p:sp>
      <p:pic>
        <p:nvPicPr>
          <p:cNvPr id="4" name="Picture 3" descr="Colored organizers on shelves">
            <a:hlinkClick r:id="rId4" action="ppaction://hlinksldjump"/>
            <a:extLst>
              <a:ext uri="{FF2B5EF4-FFF2-40B4-BE49-F238E27FC236}">
                <a16:creationId xmlns:a16="http://schemas.microsoft.com/office/drawing/2014/main" id="{709D7688-F33E-1181-C51C-03F5D784CA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7" name="Frame 6">
            <a:extLst>
              <a:ext uri="{FF2B5EF4-FFF2-40B4-BE49-F238E27FC236}">
                <a16:creationId xmlns:a16="http://schemas.microsoft.com/office/drawing/2014/main" id="{DA0C071B-6FE0-F4A7-41DE-80874BAB8B60}"/>
              </a:ext>
            </a:extLst>
          </p:cNvPr>
          <p:cNvSpPr/>
          <p:nvPr/>
        </p:nvSpPr>
        <p:spPr>
          <a:xfrm>
            <a:off x="3840480" y="807785"/>
            <a:ext cx="6758539" cy="847764"/>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a:solidFill>
                  <a:schemeClr val="tx1"/>
                </a:solidFill>
              </a:rPr>
              <a:t>RESUME DE LA SESSION PRECEDENTE</a:t>
            </a:r>
          </a:p>
        </p:txBody>
      </p:sp>
      <p:sp>
        <p:nvSpPr>
          <p:cNvPr id="8" name="TextBox 7">
            <a:extLst>
              <a:ext uri="{FF2B5EF4-FFF2-40B4-BE49-F238E27FC236}">
                <a16:creationId xmlns:a16="http://schemas.microsoft.com/office/drawing/2014/main" id="{AC1C7EA0-5DA6-54BE-4FFF-6ED019BD6ABC}"/>
              </a:ext>
            </a:extLst>
          </p:cNvPr>
          <p:cNvSpPr txBox="1"/>
          <p:nvPr/>
        </p:nvSpPr>
        <p:spPr>
          <a:xfrm>
            <a:off x="2727960" y="2240279"/>
            <a:ext cx="9083040" cy="3262496"/>
          </a:xfrm>
          <a:prstGeom prst="rect">
            <a:avLst/>
          </a:prstGeom>
          <a:solidFill>
            <a:schemeClr val="bg1"/>
          </a:solidFill>
        </p:spPr>
        <p:txBody>
          <a:bodyPr wrap="square">
            <a:spAutoFit/>
          </a:bodyPr>
          <a:lstStyle/>
          <a:p>
            <a:pPr algn="just">
              <a:lnSpc>
                <a:spcPct val="107000"/>
              </a:lnSpc>
              <a:spcAft>
                <a:spcPts val="800"/>
              </a:spcAft>
            </a:pPr>
            <a:r>
              <a:rPr lang="fr-FR" sz="2400" b="1" kern="100">
                <a:effectLst/>
                <a:latin typeface="Daytona" panose="020B0604030500040204" pitchFamily="34" charset="0"/>
                <a:ea typeface="Aptos" panose="020B0004020202020204" pitchFamily="34" charset="0"/>
                <a:cs typeface="Times New Roman" panose="02020603050405020304" pitchFamily="18" charset="0"/>
              </a:rPr>
              <a:t>L’organisation de la mission du tutorat</a:t>
            </a:r>
          </a:p>
          <a:p>
            <a:pPr algn="just">
              <a:lnSpc>
                <a:spcPct val="107000"/>
              </a:lnSpc>
              <a:spcAft>
                <a:spcPts val="800"/>
              </a:spcAft>
            </a:pPr>
            <a:endParaRPr lang="fr-FR" sz="2400" kern="100">
              <a:effectLst/>
              <a:latin typeface="Daytona" panose="020B0604030500040204" pitchFamily="34" charset="0"/>
              <a:ea typeface="Aptos" panose="020B0004020202020204" pitchFamily="34" charset="0"/>
              <a:cs typeface="Times New Roman" panose="02020603050405020304" pitchFamily="18" charset="0"/>
            </a:endParaRPr>
          </a:p>
          <a:p>
            <a:pPr algn="just">
              <a:lnSpc>
                <a:spcPct val="107000"/>
              </a:lnSpc>
              <a:spcAft>
                <a:spcPts val="800"/>
              </a:spcAft>
            </a:pPr>
            <a:r>
              <a:rPr lang="fr-FR" sz="2400" kern="100">
                <a:effectLst/>
                <a:latin typeface="Daytona" panose="020B0604030500040204" pitchFamily="34" charset="0"/>
                <a:ea typeface="Aptos" panose="020B0004020202020204" pitchFamily="34" charset="0"/>
                <a:cs typeface="Times New Roman" panose="02020603050405020304" pitchFamily="18" charset="0"/>
              </a:rPr>
              <a:t>Le tutorat est un projet institutionnel : il s’inscrit dans une organisation et implique toute une équipe.</a:t>
            </a:r>
          </a:p>
          <a:p>
            <a:pPr algn="just">
              <a:lnSpc>
                <a:spcPct val="107000"/>
              </a:lnSpc>
              <a:spcAft>
                <a:spcPts val="800"/>
              </a:spcAft>
            </a:pPr>
            <a:endParaRPr lang="fr-FR" sz="2400" kern="100">
              <a:latin typeface="Daytona" panose="020B0604030500040204" pitchFamily="34" charset="0"/>
              <a:ea typeface="Aptos" panose="020B0004020202020204" pitchFamily="34" charset="0"/>
              <a:cs typeface="Times New Roman" panose="02020603050405020304" pitchFamily="18" charset="0"/>
            </a:endParaRPr>
          </a:p>
          <a:p>
            <a:pPr algn="just">
              <a:lnSpc>
                <a:spcPct val="107000"/>
              </a:lnSpc>
              <a:spcAft>
                <a:spcPts val="800"/>
              </a:spcAft>
            </a:pPr>
            <a:r>
              <a:rPr lang="fr-FR" sz="2400" kern="100">
                <a:effectLst/>
                <a:latin typeface="Daytona" panose="020B0604030500040204" pitchFamily="34" charset="0"/>
                <a:ea typeface="Aptos" panose="020B0004020202020204" pitchFamily="34" charset="0"/>
                <a:cs typeface="Times New Roman" panose="02020603050405020304" pitchFamily="18" charset="0"/>
              </a:rPr>
              <a:t>Il ne concerne pas seulement la relation entre deux personnes (tuteur et tutoré).</a:t>
            </a:r>
          </a:p>
        </p:txBody>
      </p:sp>
    </p:spTree>
    <p:extLst>
      <p:ext uri="{BB962C8B-B14F-4D97-AF65-F5344CB8AC3E}">
        <p14:creationId xmlns:p14="http://schemas.microsoft.com/office/powerpoint/2010/main" val="1083060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 calcmode="lin" valueType="num">
                                      <p:cBhvr additive="base">
                                        <p:cTn id="18"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xEl>
                                              <p:pRg st="4" end="4"/>
                                            </p:txEl>
                                          </p:spTgt>
                                        </p:tgtEl>
                                        <p:attrNameLst>
                                          <p:attrName>style.visibility</p:attrName>
                                        </p:attrNameLst>
                                      </p:cBhvr>
                                      <p:to>
                                        <p:strVal val="visible"/>
                                      </p:to>
                                    </p:set>
                                    <p:anim calcmode="lin" valueType="num">
                                      <p:cBhvr additive="base">
                                        <p:cTn id="24"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9AE97E-7CBC-2AEA-6795-34F550BF4CA0}"/>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D232D26D-8BFC-A3E0-4158-B95D82F5ED47}"/>
              </a:ext>
            </a:extLst>
          </p:cNvPr>
          <p:cNvSpPr>
            <a:spLocks noGrp="1"/>
          </p:cNvSpPr>
          <p:nvPr>
            <p:ph type="sldNum" sz="quarter" idx="12"/>
          </p:nvPr>
        </p:nvSpPr>
        <p:spPr/>
        <p:txBody>
          <a:bodyPr/>
          <a:lstStyle/>
          <a:p>
            <a:pPr>
              <a:defRPr/>
            </a:pPr>
            <a:fld id="{60956841-A5C9-48A9-9178-E8725E2324B8}" type="slidenum">
              <a:rPr lang="fr-FR" altLang="fr-FR" smtClean="0"/>
              <a:pPr>
                <a:defRPr/>
              </a:pPr>
              <a:t>74</a:t>
            </a:fld>
            <a:endParaRPr lang="fr-FR" altLang="fr-FR"/>
          </a:p>
        </p:txBody>
      </p:sp>
      <p:pic>
        <p:nvPicPr>
          <p:cNvPr id="4" name="Picture 3" descr="Colored organizers on shelves">
            <a:hlinkClick r:id="rId4" action="ppaction://hlinksldjump"/>
            <a:extLst>
              <a:ext uri="{FF2B5EF4-FFF2-40B4-BE49-F238E27FC236}">
                <a16:creationId xmlns:a16="http://schemas.microsoft.com/office/drawing/2014/main" id="{709D7688-F33E-1181-C51C-03F5D784CA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7" name="Frame 6">
            <a:extLst>
              <a:ext uri="{FF2B5EF4-FFF2-40B4-BE49-F238E27FC236}">
                <a16:creationId xmlns:a16="http://schemas.microsoft.com/office/drawing/2014/main" id="{DA0C071B-6FE0-F4A7-41DE-80874BAB8B60}"/>
              </a:ext>
            </a:extLst>
          </p:cNvPr>
          <p:cNvSpPr/>
          <p:nvPr/>
        </p:nvSpPr>
        <p:spPr>
          <a:xfrm>
            <a:off x="3840480" y="807785"/>
            <a:ext cx="6758539" cy="847764"/>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a:solidFill>
                  <a:schemeClr val="tx1"/>
                </a:solidFill>
              </a:rPr>
              <a:t>RESUME DE LA SESSION PRECEDENTE</a:t>
            </a:r>
          </a:p>
        </p:txBody>
      </p:sp>
      <p:sp>
        <p:nvSpPr>
          <p:cNvPr id="8" name="TextBox 7">
            <a:extLst>
              <a:ext uri="{FF2B5EF4-FFF2-40B4-BE49-F238E27FC236}">
                <a16:creationId xmlns:a16="http://schemas.microsoft.com/office/drawing/2014/main" id="{AC1C7EA0-5DA6-54BE-4FFF-6ED019BD6ABC}"/>
              </a:ext>
            </a:extLst>
          </p:cNvPr>
          <p:cNvSpPr txBox="1"/>
          <p:nvPr/>
        </p:nvSpPr>
        <p:spPr>
          <a:xfrm>
            <a:off x="2610730" y="1844039"/>
            <a:ext cx="9464040" cy="4954498"/>
          </a:xfrm>
          <a:prstGeom prst="rect">
            <a:avLst/>
          </a:prstGeom>
          <a:solidFill>
            <a:schemeClr val="bg1"/>
          </a:solidFill>
        </p:spPr>
        <p:txBody>
          <a:bodyPr wrap="square">
            <a:spAutoFit/>
          </a:bodyPr>
          <a:lstStyle/>
          <a:p>
            <a:pPr algn="just">
              <a:lnSpc>
                <a:spcPct val="107000"/>
              </a:lnSpc>
              <a:spcAft>
                <a:spcPts val="800"/>
              </a:spcAft>
            </a:pPr>
            <a:r>
              <a:rPr lang="fr-FR" sz="2400" b="1" kern="100">
                <a:effectLst/>
                <a:latin typeface="Daytona" panose="020B0604030500040204" pitchFamily="34" charset="0"/>
                <a:ea typeface="Aptos" panose="020B0004020202020204" pitchFamily="34" charset="0"/>
                <a:cs typeface="Arial" panose="020B0604020202020204" pitchFamily="34" charset="0"/>
              </a:rPr>
              <a:t>L’organisation de la mission du tutorat</a:t>
            </a:r>
            <a:endParaRPr lang="fr-FR" sz="2400" kern="100">
              <a:effectLst/>
              <a:latin typeface="Daytona" panose="020B0604030500040204" pitchFamily="34" charset="0"/>
              <a:ea typeface="Aptos" panose="020B0004020202020204" pitchFamily="34" charset="0"/>
              <a:cs typeface="Arial" panose="020B0604020202020204" pitchFamily="34" charset="0"/>
            </a:endParaRPr>
          </a:p>
          <a:p>
            <a:pPr algn="just">
              <a:lnSpc>
                <a:spcPct val="107000"/>
              </a:lnSpc>
              <a:spcAft>
                <a:spcPts val="800"/>
              </a:spcAft>
            </a:pPr>
            <a:endParaRPr lang="fr-FR" sz="2000" kern="100">
              <a:effectLst/>
              <a:latin typeface="Daytona" panose="020B0604030500040204" pitchFamily="34" charset="0"/>
              <a:ea typeface="Aptos" panose="020B0004020202020204" pitchFamily="34" charset="0"/>
              <a:cs typeface="Arial" panose="020B0604020202020204" pitchFamily="34" charset="0"/>
            </a:endParaRPr>
          </a:p>
          <a:p>
            <a:pPr algn="just">
              <a:lnSpc>
                <a:spcPct val="107000"/>
              </a:lnSpc>
              <a:spcAft>
                <a:spcPts val="800"/>
              </a:spcAft>
            </a:pPr>
            <a:r>
              <a:rPr lang="fr-FR" sz="2400" kern="100">
                <a:effectLst/>
                <a:latin typeface="Daytona" panose="020B0604030500040204" pitchFamily="34" charset="0"/>
                <a:ea typeface="Aptos" panose="020B0004020202020204" pitchFamily="34" charset="0"/>
                <a:cs typeface="Arial" panose="020B0604020202020204" pitchFamily="34" charset="0"/>
              </a:rPr>
              <a:t>Quelques conditions de réussite</a:t>
            </a:r>
          </a:p>
          <a:p>
            <a:pPr marL="449580" algn="just">
              <a:lnSpc>
                <a:spcPct val="107000"/>
              </a:lnSpc>
              <a:spcAft>
                <a:spcPts val="800"/>
              </a:spcAft>
            </a:pPr>
            <a:r>
              <a:rPr lang="fr-FR" sz="2000" kern="100">
                <a:effectLst/>
                <a:latin typeface="Daytona" panose="020B0604030500040204" pitchFamily="34" charset="0"/>
                <a:ea typeface="Aptos" panose="020B0004020202020204" pitchFamily="34" charset="0"/>
                <a:cs typeface="Arial" panose="020B0604020202020204" pitchFamily="34" charset="0"/>
              </a:rPr>
              <a:t> - Définir les objectifs du tutorat avec une description du métier visé ;</a:t>
            </a:r>
          </a:p>
          <a:p>
            <a:pPr marL="449580" algn="just">
              <a:lnSpc>
                <a:spcPct val="107000"/>
              </a:lnSpc>
              <a:spcAft>
                <a:spcPts val="800"/>
              </a:spcAft>
            </a:pPr>
            <a:r>
              <a:rPr lang="fr-FR" sz="2000" kern="100">
                <a:effectLst/>
                <a:latin typeface="Daytona" panose="020B0604030500040204" pitchFamily="34" charset="0"/>
                <a:ea typeface="Aptos" panose="020B0004020202020204" pitchFamily="34" charset="0"/>
                <a:cs typeface="Arial" panose="020B0604020202020204" pitchFamily="34" charset="0"/>
              </a:rPr>
              <a:t> - désigner un tuteur volontaire et ayant les compétences requises ;</a:t>
            </a:r>
          </a:p>
          <a:p>
            <a:pPr marL="449580" algn="just">
              <a:lnSpc>
                <a:spcPct val="107000"/>
              </a:lnSpc>
              <a:spcAft>
                <a:spcPts val="800"/>
              </a:spcAft>
            </a:pPr>
            <a:r>
              <a:rPr lang="fr-FR" sz="2000" kern="100">
                <a:effectLst/>
                <a:latin typeface="Daytona" panose="020B0604030500040204" pitchFamily="34" charset="0"/>
                <a:ea typeface="Aptos" panose="020B0004020202020204" pitchFamily="34" charset="0"/>
                <a:cs typeface="Arial" panose="020B0604020202020204" pitchFamily="34" charset="0"/>
              </a:rPr>
              <a:t> - mettre en place une organisation du travail qui permette au tuteur et au tutoré de travailler ensemble, et d’avoir des moments réguliers d’entretien en dehors de la présence des bénéficiaires ;</a:t>
            </a:r>
          </a:p>
          <a:p>
            <a:pPr marL="449580" algn="just">
              <a:lnSpc>
                <a:spcPct val="107000"/>
              </a:lnSpc>
              <a:spcAft>
                <a:spcPts val="800"/>
              </a:spcAft>
            </a:pPr>
            <a:r>
              <a:rPr lang="fr-FR" sz="2000" kern="100">
                <a:effectLst/>
                <a:latin typeface="Daytona" panose="020B0604030500040204" pitchFamily="34" charset="0"/>
                <a:ea typeface="Aptos" panose="020B0004020202020204" pitchFamily="34" charset="0"/>
                <a:cs typeface="Arial" panose="020B0604020202020204" pitchFamily="34" charset="0"/>
              </a:rPr>
              <a:t> - intégrer le tuteur dès le premier contact entre le tutoré et l’institution ;</a:t>
            </a:r>
          </a:p>
          <a:p>
            <a:pPr marL="449580" algn="just">
              <a:lnSpc>
                <a:spcPct val="107000"/>
              </a:lnSpc>
              <a:spcAft>
                <a:spcPts val="800"/>
              </a:spcAft>
            </a:pPr>
            <a:r>
              <a:rPr lang="fr-FR" sz="2000" kern="100">
                <a:effectLst/>
                <a:latin typeface="Daytona" panose="020B0604030500040204" pitchFamily="34" charset="0"/>
                <a:ea typeface="Aptos" panose="020B0004020202020204" pitchFamily="34" charset="0"/>
                <a:cs typeface="Arial" panose="020B0604020202020204" pitchFamily="34" charset="0"/>
              </a:rPr>
              <a:t> - sensibiliser le tuteur au profil spécifique du tutoré (exemple : situation de handicap) ;</a:t>
            </a:r>
            <a:endParaRPr lang="fr-FR" sz="2400" kern="100">
              <a:effectLst/>
              <a:latin typeface="Daytona" panose="020B060403050004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700670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 calcmode="lin" valueType="num">
                                      <p:cBhvr additive="base">
                                        <p:cTn id="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 calcmode="lin" valueType="num">
                                      <p:cBhvr additive="base">
                                        <p:cTn id="1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anim calcmode="lin" valueType="num">
                                      <p:cBhvr additive="base">
                                        <p:cTn id="19"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 calcmode="lin" valueType="num">
                                      <p:cBhvr additive="base">
                                        <p:cTn id="2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anim calcmode="lin" valueType="num">
                                      <p:cBhvr additive="base">
                                        <p:cTn id="31"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9AE97E-7CBC-2AEA-6795-34F550BF4CA0}"/>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D232D26D-8BFC-A3E0-4158-B95D82F5ED47}"/>
              </a:ext>
            </a:extLst>
          </p:cNvPr>
          <p:cNvSpPr>
            <a:spLocks noGrp="1"/>
          </p:cNvSpPr>
          <p:nvPr>
            <p:ph type="sldNum" sz="quarter" idx="12"/>
          </p:nvPr>
        </p:nvSpPr>
        <p:spPr/>
        <p:txBody>
          <a:bodyPr/>
          <a:lstStyle/>
          <a:p>
            <a:pPr>
              <a:defRPr/>
            </a:pPr>
            <a:fld id="{60956841-A5C9-48A9-9178-E8725E2324B8}" type="slidenum">
              <a:rPr lang="fr-FR" altLang="fr-FR" smtClean="0"/>
              <a:pPr>
                <a:defRPr/>
              </a:pPr>
              <a:t>75</a:t>
            </a:fld>
            <a:endParaRPr lang="fr-FR" altLang="fr-FR"/>
          </a:p>
        </p:txBody>
      </p:sp>
      <p:pic>
        <p:nvPicPr>
          <p:cNvPr id="4" name="Picture 3" descr="Colored organizers on shelves">
            <a:hlinkClick r:id="rId4" action="ppaction://hlinksldjump"/>
            <a:extLst>
              <a:ext uri="{FF2B5EF4-FFF2-40B4-BE49-F238E27FC236}">
                <a16:creationId xmlns:a16="http://schemas.microsoft.com/office/drawing/2014/main" id="{709D7688-F33E-1181-C51C-03F5D784CA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7" name="Frame 6">
            <a:extLst>
              <a:ext uri="{FF2B5EF4-FFF2-40B4-BE49-F238E27FC236}">
                <a16:creationId xmlns:a16="http://schemas.microsoft.com/office/drawing/2014/main" id="{DA0C071B-6FE0-F4A7-41DE-80874BAB8B60}"/>
              </a:ext>
            </a:extLst>
          </p:cNvPr>
          <p:cNvSpPr/>
          <p:nvPr/>
        </p:nvSpPr>
        <p:spPr>
          <a:xfrm>
            <a:off x="3840480" y="807785"/>
            <a:ext cx="6758539" cy="847764"/>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a:solidFill>
                  <a:schemeClr val="tx1"/>
                </a:solidFill>
              </a:rPr>
              <a:t>RESUME DE LA SESSION PRECEDENTE</a:t>
            </a:r>
          </a:p>
        </p:txBody>
      </p:sp>
      <p:sp>
        <p:nvSpPr>
          <p:cNvPr id="8" name="TextBox 7">
            <a:extLst>
              <a:ext uri="{FF2B5EF4-FFF2-40B4-BE49-F238E27FC236}">
                <a16:creationId xmlns:a16="http://schemas.microsoft.com/office/drawing/2014/main" id="{AC1C7EA0-5DA6-54BE-4FFF-6ED019BD6ABC}"/>
              </a:ext>
            </a:extLst>
          </p:cNvPr>
          <p:cNvSpPr txBox="1"/>
          <p:nvPr/>
        </p:nvSpPr>
        <p:spPr>
          <a:xfrm>
            <a:off x="2423160" y="1844039"/>
            <a:ext cx="9601200" cy="4419993"/>
          </a:xfrm>
          <a:prstGeom prst="rect">
            <a:avLst/>
          </a:prstGeom>
          <a:solidFill>
            <a:schemeClr val="bg1"/>
          </a:solidFill>
        </p:spPr>
        <p:txBody>
          <a:bodyPr wrap="square">
            <a:spAutoFit/>
          </a:bodyPr>
          <a:lstStyle/>
          <a:p>
            <a:pPr algn="just">
              <a:lnSpc>
                <a:spcPct val="107000"/>
              </a:lnSpc>
              <a:spcAft>
                <a:spcPts val="800"/>
              </a:spcAft>
            </a:pPr>
            <a:r>
              <a:rPr lang="fr-FR" sz="2400" b="1" kern="100">
                <a:effectLst/>
                <a:latin typeface="Daytona" panose="020B0604030500040204" pitchFamily="34" charset="0"/>
                <a:ea typeface="Aptos" panose="020B0004020202020204" pitchFamily="34" charset="0"/>
                <a:cs typeface="Arial" panose="020B0604020202020204" pitchFamily="34" charset="0"/>
              </a:rPr>
              <a:t>L’organisation de la mission du tutorat</a:t>
            </a:r>
            <a:endParaRPr lang="fr-FR" sz="2400" kern="100">
              <a:effectLst/>
              <a:latin typeface="Daytona" panose="020B0604030500040204" pitchFamily="34" charset="0"/>
              <a:ea typeface="Aptos" panose="020B0004020202020204" pitchFamily="34" charset="0"/>
              <a:cs typeface="Arial" panose="020B0604020202020204" pitchFamily="34" charset="0"/>
            </a:endParaRPr>
          </a:p>
          <a:p>
            <a:pPr algn="just">
              <a:lnSpc>
                <a:spcPct val="107000"/>
              </a:lnSpc>
              <a:spcAft>
                <a:spcPts val="800"/>
              </a:spcAft>
            </a:pPr>
            <a:endParaRPr lang="fr-FR" sz="2400" kern="100">
              <a:effectLst/>
              <a:latin typeface="Daytona" panose="020B0604030500040204" pitchFamily="34" charset="0"/>
              <a:ea typeface="Aptos" panose="020B0004020202020204" pitchFamily="34" charset="0"/>
              <a:cs typeface="Arial" panose="020B0604020202020204" pitchFamily="34" charset="0"/>
            </a:endParaRPr>
          </a:p>
          <a:p>
            <a:pPr algn="just">
              <a:lnSpc>
                <a:spcPct val="107000"/>
              </a:lnSpc>
              <a:spcAft>
                <a:spcPts val="800"/>
              </a:spcAft>
            </a:pPr>
            <a:r>
              <a:rPr lang="fr-FR" sz="2400" kern="100">
                <a:effectLst/>
                <a:latin typeface="Daytona" panose="020B0604030500040204" pitchFamily="34" charset="0"/>
                <a:ea typeface="Aptos" panose="020B0004020202020204" pitchFamily="34" charset="0"/>
                <a:cs typeface="Arial" panose="020B0604020202020204" pitchFamily="34" charset="0"/>
              </a:rPr>
              <a:t>Quelques conditions de réussite (suite)</a:t>
            </a:r>
          </a:p>
          <a:p>
            <a:pPr marL="449580" algn="just">
              <a:lnSpc>
                <a:spcPct val="107000"/>
              </a:lnSpc>
              <a:spcAft>
                <a:spcPts val="800"/>
              </a:spcAft>
            </a:pPr>
            <a:r>
              <a:rPr lang="fr-FR" sz="2000" kern="100">
                <a:effectLst/>
                <a:latin typeface="Daytona" panose="020B0604030500040204" pitchFamily="34" charset="0"/>
                <a:ea typeface="Aptos" panose="020B0004020202020204" pitchFamily="34" charset="0"/>
                <a:cs typeface="Arial" panose="020B0604020202020204" pitchFamily="34" charset="0"/>
              </a:rPr>
              <a:t>- associer le tuteur aux contacts avec les organismes extérieurs liés au tutoré (ex. : centre de formation) ;</a:t>
            </a:r>
          </a:p>
          <a:p>
            <a:pPr marL="449580" algn="just">
              <a:lnSpc>
                <a:spcPct val="107000"/>
              </a:lnSpc>
              <a:spcAft>
                <a:spcPts val="800"/>
              </a:spcAft>
            </a:pPr>
            <a:r>
              <a:rPr lang="fr-FR" sz="2000" kern="100">
                <a:effectLst/>
                <a:latin typeface="Daytona" panose="020B0604030500040204" pitchFamily="34" charset="0"/>
                <a:ea typeface="Aptos" panose="020B0004020202020204" pitchFamily="34" charset="0"/>
                <a:cs typeface="Arial" panose="020B0604020202020204" pitchFamily="34" charset="0"/>
              </a:rPr>
              <a:t> - prévoir un avenant au contrat de travail concernant la mission de tutorat, à signer avant la mise en œuvre du tutorat, et précisant les conditions de mise en œuvre de la mission (durée, horaire, activités…) ;</a:t>
            </a:r>
          </a:p>
          <a:p>
            <a:pPr marL="449580" algn="just">
              <a:lnSpc>
                <a:spcPct val="107000"/>
              </a:lnSpc>
              <a:spcAft>
                <a:spcPts val="800"/>
              </a:spcAft>
            </a:pPr>
            <a:r>
              <a:rPr lang="fr-FR" sz="2000" kern="100">
                <a:effectLst/>
                <a:latin typeface="Daytona" panose="020B0604030500040204" pitchFamily="34" charset="0"/>
                <a:ea typeface="Aptos" panose="020B0004020202020204" pitchFamily="34" charset="0"/>
                <a:cs typeface="Arial" panose="020B0604020202020204" pitchFamily="34" charset="0"/>
              </a:rPr>
              <a:t> - impliquer l’ensemble de l’équipe de travail où va évoluer le tutoré et organiser une continuité du tutorat (avec suppléance), même en cas d’absence du tuteur désigné.</a:t>
            </a:r>
          </a:p>
        </p:txBody>
      </p:sp>
    </p:spTree>
    <p:extLst>
      <p:ext uri="{BB962C8B-B14F-4D97-AF65-F5344CB8AC3E}">
        <p14:creationId xmlns:p14="http://schemas.microsoft.com/office/powerpoint/2010/main" val="2618122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 calcmode="lin" valueType="num">
                                      <p:cBhvr additive="base">
                                        <p:cTn id="1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anim calcmode="lin" valueType="num">
                                      <p:cBhvr additive="base">
                                        <p:cTn id="25"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9AE97E-7CBC-2AEA-6795-34F550BF4CA0}"/>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D232D26D-8BFC-A3E0-4158-B95D82F5ED47}"/>
              </a:ext>
            </a:extLst>
          </p:cNvPr>
          <p:cNvSpPr>
            <a:spLocks noGrp="1"/>
          </p:cNvSpPr>
          <p:nvPr>
            <p:ph type="sldNum" sz="quarter" idx="12"/>
          </p:nvPr>
        </p:nvSpPr>
        <p:spPr/>
        <p:txBody>
          <a:bodyPr/>
          <a:lstStyle/>
          <a:p>
            <a:pPr>
              <a:defRPr/>
            </a:pPr>
            <a:fld id="{60956841-A5C9-48A9-9178-E8725E2324B8}" type="slidenum">
              <a:rPr lang="fr-FR" altLang="fr-FR" smtClean="0"/>
              <a:pPr>
                <a:defRPr/>
              </a:pPr>
              <a:t>76</a:t>
            </a:fld>
            <a:endParaRPr lang="fr-FR" altLang="fr-FR"/>
          </a:p>
        </p:txBody>
      </p:sp>
      <p:pic>
        <p:nvPicPr>
          <p:cNvPr id="4" name="Picture 3" descr="Colored organizers on shelves">
            <a:hlinkClick r:id="rId4" action="ppaction://hlinksldjump"/>
            <a:extLst>
              <a:ext uri="{FF2B5EF4-FFF2-40B4-BE49-F238E27FC236}">
                <a16:creationId xmlns:a16="http://schemas.microsoft.com/office/drawing/2014/main" id="{709D7688-F33E-1181-C51C-03F5D784CA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7" name="Frame 6">
            <a:extLst>
              <a:ext uri="{FF2B5EF4-FFF2-40B4-BE49-F238E27FC236}">
                <a16:creationId xmlns:a16="http://schemas.microsoft.com/office/drawing/2014/main" id="{DA0C071B-6FE0-F4A7-41DE-80874BAB8B60}"/>
              </a:ext>
            </a:extLst>
          </p:cNvPr>
          <p:cNvSpPr/>
          <p:nvPr/>
        </p:nvSpPr>
        <p:spPr>
          <a:xfrm>
            <a:off x="3840480" y="807785"/>
            <a:ext cx="6758539" cy="847764"/>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a:solidFill>
                  <a:schemeClr val="tx1"/>
                </a:solidFill>
              </a:rPr>
              <a:t>RESUME DE LA SESSION PRECEDENTE</a:t>
            </a:r>
          </a:p>
        </p:txBody>
      </p:sp>
      <p:sp>
        <p:nvSpPr>
          <p:cNvPr id="8" name="TextBox 7">
            <a:extLst>
              <a:ext uri="{FF2B5EF4-FFF2-40B4-BE49-F238E27FC236}">
                <a16:creationId xmlns:a16="http://schemas.microsoft.com/office/drawing/2014/main" id="{AC1C7EA0-5DA6-54BE-4FFF-6ED019BD6ABC}"/>
              </a:ext>
            </a:extLst>
          </p:cNvPr>
          <p:cNvSpPr txBox="1"/>
          <p:nvPr/>
        </p:nvSpPr>
        <p:spPr>
          <a:xfrm>
            <a:off x="2727960" y="1844039"/>
            <a:ext cx="8961120" cy="4755789"/>
          </a:xfrm>
          <a:prstGeom prst="rect">
            <a:avLst/>
          </a:prstGeom>
          <a:solidFill>
            <a:schemeClr val="bg1"/>
          </a:solidFill>
        </p:spPr>
        <p:txBody>
          <a:bodyPr wrap="square">
            <a:spAutoFit/>
          </a:bodyPr>
          <a:lstStyle/>
          <a:p>
            <a:pPr algn="just">
              <a:lnSpc>
                <a:spcPct val="107000"/>
              </a:lnSpc>
              <a:spcAft>
                <a:spcPts val="800"/>
              </a:spcAft>
            </a:pPr>
            <a:r>
              <a:rPr lang="fr-FR" sz="2400" b="1" kern="100">
                <a:effectLst/>
                <a:latin typeface="Daytona" panose="020B0604030500040204" pitchFamily="34" charset="0"/>
                <a:ea typeface="Aptos" panose="020B0004020202020204" pitchFamily="34" charset="0"/>
                <a:cs typeface="Arial" panose="020B0604020202020204" pitchFamily="34" charset="0"/>
              </a:rPr>
              <a:t>L’organisation de la mission du tutorat</a:t>
            </a:r>
            <a:endParaRPr lang="fr-FR" sz="2400" kern="100">
              <a:effectLst/>
              <a:latin typeface="Daytona" panose="020B0604030500040204" pitchFamily="34" charset="0"/>
              <a:ea typeface="Aptos" panose="020B0004020202020204" pitchFamily="34" charset="0"/>
              <a:cs typeface="Arial" panose="020B0604020202020204" pitchFamily="34" charset="0"/>
            </a:endParaRPr>
          </a:p>
          <a:p>
            <a:pPr algn="just">
              <a:lnSpc>
                <a:spcPct val="107000"/>
              </a:lnSpc>
              <a:spcAft>
                <a:spcPts val="800"/>
              </a:spcAft>
            </a:pPr>
            <a:endParaRPr lang="fr-FR" sz="2400" kern="100">
              <a:effectLst/>
              <a:latin typeface="Daytona" panose="020B0604030500040204" pitchFamily="34" charset="0"/>
              <a:ea typeface="Aptos" panose="020B0004020202020204" pitchFamily="34" charset="0"/>
              <a:cs typeface="Arial" panose="020B0604020202020204" pitchFamily="34" charset="0"/>
            </a:endParaRPr>
          </a:p>
          <a:p>
            <a:pPr algn="just">
              <a:lnSpc>
                <a:spcPct val="107000"/>
              </a:lnSpc>
              <a:spcAft>
                <a:spcPts val="800"/>
              </a:spcAft>
            </a:pPr>
            <a:r>
              <a:rPr lang="fr-FR" sz="2400" kern="100">
                <a:effectLst/>
                <a:latin typeface="Daytona" panose="020B0604030500040204" pitchFamily="34" charset="0"/>
                <a:ea typeface="Aptos" panose="020B0004020202020204" pitchFamily="34" charset="0"/>
                <a:cs typeface="Arial" panose="020B0604020202020204" pitchFamily="34" charset="0"/>
              </a:rPr>
              <a:t>Grandes étapes d’un projet tutorat</a:t>
            </a:r>
          </a:p>
          <a:p>
            <a:pPr algn="just">
              <a:lnSpc>
                <a:spcPct val="107000"/>
              </a:lnSpc>
              <a:spcAft>
                <a:spcPts val="800"/>
              </a:spcAft>
            </a:pPr>
            <a:endParaRPr lang="fr-FR" sz="2400" kern="100">
              <a:effectLst/>
              <a:latin typeface="Daytona" panose="020B0604030500040204" pitchFamily="34" charset="0"/>
              <a:ea typeface="Aptos" panose="020B0004020202020204" pitchFamily="34" charset="0"/>
              <a:cs typeface="Arial" panose="020B0604020202020204" pitchFamily="34" charset="0"/>
            </a:endParaRPr>
          </a:p>
          <a:p>
            <a:pPr marL="449580" algn="just">
              <a:lnSpc>
                <a:spcPct val="107000"/>
              </a:lnSpc>
              <a:spcAft>
                <a:spcPts val="800"/>
              </a:spcAft>
            </a:pPr>
            <a:r>
              <a:rPr lang="fr-FR" sz="2400" kern="100">
                <a:effectLst/>
                <a:latin typeface="Daytona" panose="020B0604030500040204" pitchFamily="34" charset="0"/>
                <a:ea typeface="Aptos" panose="020B0004020202020204" pitchFamily="34" charset="0"/>
                <a:cs typeface="Arial" panose="020B0604020202020204" pitchFamily="34" charset="0"/>
              </a:rPr>
              <a:t>1. Préparation (mise en place les conditions de réussite).</a:t>
            </a:r>
          </a:p>
          <a:p>
            <a:pPr marL="449580" algn="just">
              <a:lnSpc>
                <a:spcPct val="107000"/>
              </a:lnSpc>
              <a:spcAft>
                <a:spcPts val="800"/>
              </a:spcAft>
            </a:pPr>
            <a:r>
              <a:rPr lang="fr-FR" sz="2400" kern="100">
                <a:effectLst/>
                <a:latin typeface="Daytona" panose="020B0604030500040204" pitchFamily="34" charset="0"/>
                <a:ea typeface="Aptos" panose="020B0004020202020204" pitchFamily="34" charset="0"/>
                <a:cs typeface="Arial" panose="020B0604020202020204" pitchFamily="34" charset="0"/>
              </a:rPr>
              <a:t>2. Accueil et intégration.</a:t>
            </a:r>
          </a:p>
          <a:p>
            <a:pPr marL="449580" algn="just">
              <a:lnSpc>
                <a:spcPct val="107000"/>
              </a:lnSpc>
              <a:spcAft>
                <a:spcPts val="800"/>
              </a:spcAft>
            </a:pPr>
            <a:r>
              <a:rPr lang="fr-FR" sz="2400" kern="100">
                <a:effectLst/>
                <a:latin typeface="Daytona" panose="020B0604030500040204" pitchFamily="34" charset="0"/>
                <a:ea typeface="Aptos" panose="020B0004020202020204" pitchFamily="34" charset="0"/>
                <a:cs typeface="Arial" panose="020B0604020202020204" pitchFamily="34" charset="0"/>
              </a:rPr>
              <a:t>3. Accompagnement et formation.</a:t>
            </a:r>
          </a:p>
          <a:p>
            <a:pPr marL="449580" algn="just">
              <a:lnSpc>
                <a:spcPct val="107000"/>
              </a:lnSpc>
              <a:spcAft>
                <a:spcPts val="800"/>
              </a:spcAft>
            </a:pPr>
            <a:r>
              <a:rPr lang="fr-FR" sz="2400" kern="100">
                <a:effectLst/>
                <a:latin typeface="Daytona" panose="020B0604030500040204" pitchFamily="34" charset="0"/>
                <a:ea typeface="Aptos" panose="020B0004020202020204" pitchFamily="34" charset="0"/>
                <a:cs typeface="Arial" panose="020B0604020202020204" pitchFamily="34" charset="0"/>
              </a:rPr>
              <a:t>4. Évaluation et conclusion (évaluation des moyens et des résultats).</a:t>
            </a:r>
          </a:p>
        </p:txBody>
      </p:sp>
    </p:spTree>
    <p:extLst>
      <p:ext uri="{BB962C8B-B14F-4D97-AF65-F5344CB8AC3E}">
        <p14:creationId xmlns:p14="http://schemas.microsoft.com/office/powerpoint/2010/main" val="3111778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 calcmode="lin" valueType="num">
                                      <p:cBhvr additive="base">
                                        <p:cTn id="1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anim calcmode="lin" valueType="num">
                                      <p:cBhvr additive="base">
                                        <p:cTn id="19"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 calcmode="lin" valueType="num">
                                      <p:cBhvr additive="base">
                                        <p:cTn id="2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anim calcmode="lin" valueType="num">
                                      <p:cBhvr additive="base">
                                        <p:cTn id="31"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a:extLst>
              <a:ext uri="{FF2B5EF4-FFF2-40B4-BE49-F238E27FC236}">
                <a16:creationId xmlns:a16="http://schemas.microsoft.com/office/drawing/2014/main" id="{94B861EA-272A-967B-9C6F-BA1442E3FE52}"/>
              </a:ext>
            </a:extLst>
          </p:cNvPr>
          <p:cNvSpPr>
            <a:spLocks noChangeArrowheads="1"/>
          </p:cNvSpPr>
          <p:nvPr/>
        </p:nvSpPr>
        <p:spPr bwMode="auto">
          <a:xfrm>
            <a:off x="2315890" y="642034"/>
            <a:ext cx="9876110" cy="6215965"/>
          </a:xfrm>
          <a:prstGeom prst="rect">
            <a:avLst/>
          </a:prstGeom>
          <a:solidFill>
            <a:srgbClr val="FA3262">
              <a:alpha val="83136"/>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GB" altLang="fr-FR"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12677" name="Text Box 5">
            <a:extLst>
              <a:ext uri="{FF2B5EF4-FFF2-40B4-BE49-F238E27FC236}">
                <a16:creationId xmlns:a16="http://schemas.microsoft.com/office/drawing/2014/main" id="{7508DA34-27AC-E477-CE8F-FC525F1A831A}"/>
              </a:ext>
            </a:extLst>
          </p:cNvPr>
          <p:cNvSpPr txBox="1">
            <a:spLocks noChangeArrowheads="1"/>
          </p:cNvSpPr>
          <p:nvPr/>
        </p:nvSpPr>
        <p:spPr bwMode="auto">
          <a:xfrm>
            <a:off x="2315889" y="666800"/>
            <a:ext cx="98761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lnSpc>
                <a:spcPct val="100000"/>
              </a:lnSpc>
              <a:spcBef>
                <a:spcPct val="50000"/>
              </a:spcBef>
              <a:spcAft>
                <a:spcPct val="0"/>
              </a:spcAft>
              <a:buClrTx/>
              <a:buSzTx/>
              <a:buFontTx/>
              <a:buNone/>
              <a:tabLst/>
              <a:defRPr/>
            </a:pPr>
            <a:r>
              <a:rPr kumimoji="0" lang="en-GB" altLang="fr-FR" sz="32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SOMMAIRE</a:t>
            </a: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3337559" y="1716723"/>
            <a:ext cx="7382829"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Partie</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1 Les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enjeux</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du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tutotat</a:t>
            </a:r>
            <a:endPar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endParaRPr>
          </a:p>
          <a:p>
            <a:pPr marL="0" marR="0" lvl="0" indent="0" defTabSz="457200" rtl="0" eaLnBrk="0" fontAlgn="base" latinLnBrk="0" hangingPunct="0">
              <a:spcBef>
                <a:spcPct val="50000"/>
              </a:spcBef>
              <a:spcAft>
                <a:spcPct val="0"/>
              </a:spcAft>
              <a:buClrTx/>
              <a:buSzTx/>
              <a:buFontTx/>
              <a:buNone/>
              <a:tabLst/>
              <a:defRPr/>
            </a:pPr>
            <a:r>
              <a:rPr lang="en-GB" altLang="fr-FR" sz="2800" b="1" err="1">
                <a:solidFill>
                  <a:prstClr val="white"/>
                </a:solidFill>
                <a:latin typeface="Garamond" panose="02020404030301010803" pitchFamily="18" charset="0"/>
              </a:rPr>
              <a:t>Partie</a:t>
            </a:r>
            <a:r>
              <a:rPr lang="en-GB" altLang="fr-FR" sz="2800" b="1">
                <a:solidFill>
                  <a:prstClr val="white"/>
                </a:solidFill>
                <a:latin typeface="Garamond" panose="02020404030301010803" pitchFamily="18" charset="0"/>
              </a:rPr>
              <a:t> 2 Les </a:t>
            </a:r>
            <a:r>
              <a:rPr lang="en-GB" altLang="fr-FR" sz="2800" b="1" err="1">
                <a:solidFill>
                  <a:prstClr val="white"/>
                </a:solidFill>
                <a:latin typeface="Garamond" panose="02020404030301010803" pitchFamily="18" charset="0"/>
              </a:rPr>
              <a:t>besoins</a:t>
            </a:r>
            <a:r>
              <a:rPr lang="en-GB" altLang="fr-FR" sz="2800" b="1">
                <a:solidFill>
                  <a:prstClr val="white"/>
                </a:solidFill>
                <a:latin typeface="Garamond" panose="02020404030301010803" pitchFamily="18" charset="0"/>
              </a:rPr>
              <a:t> et </a:t>
            </a:r>
            <a:r>
              <a:rPr lang="en-GB" altLang="fr-FR" sz="2800" b="1" err="1">
                <a:solidFill>
                  <a:prstClr val="white"/>
                </a:solidFill>
                <a:latin typeface="Garamond" panose="02020404030301010803" pitchFamily="18" charset="0"/>
              </a:rPr>
              <a:t>attentes</a:t>
            </a:r>
            <a:r>
              <a:rPr lang="en-GB" altLang="fr-FR" sz="2800" b="1">
                <a:solidFill>
                  <a:prstClr val="white"/>
                </a:solidFill>
                <a:latin typeface="Garamond" panose="02020404030301010803" pitchFamily="18" charset="0"/>
              </a:rPr>
              <a:t> des </a:t>
            </a:r>
            <a:r>
              <a:rPr lang="en-GB" altLang="fr-FR" sz="2800" b="1" err="1">
                <a:solidFill>
                  <a:prstClr val="white"/>
                </a:solidFill>
                <a:latin typeface="Garamond" panose="02020404030301010803" pitchFamily="18" charset="0"/>
              </a:rPr>
              <a:t>tutoré</a:t>
            </a:r>
            <a:r>
              <a:rPr lang="en-GB" altLang="fr-FR" sz="2800" b="1">
                <a:solidFill>
                  <a:prstClr val="white"/>
                </a:solidFill>
                <a:latin typeface="Garamond" panose="02020404030301010803" pitchFamily="18" charset="0"/>
              </a:rPr>
              <a:t>(e)s</a:t>
            </a:r>
          </a:p>
          <a:p>
            <a:pPr marL="0" marR="0" lvl="0" indent="0" defTabSz="457200" rtl="0" eaLnBrk="0" fontAlgn="base" latinLnBrk="0" hangingPunct="0">
              <a:spcBef>
                <a:spcPct val="50000"/>
              </a:spcBef>
              <a:spcAft>
                <a:spcPct val="0"/>
              </a:spcAft>
              <a:buClrTx/>
              <a:buSzTx/>
              <a:buFontTx/>
              <a:buNone/>
              <a:tabLst/>
              <a:defRPr/>
            </a:pP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Partie</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3 Assumer son role de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tuteur</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tutrice</a:t>
            </a:r>
            <a:endPar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endParaRPr>
          </a:p>
          <a:p>
            <a:pPr marL="0" marR="0" lvl="0" indent="0" defTabSz="457200" rtl="0" eaLnBrk="0" fontAlgn="base" latinLnBrk="0" hangingPunct="0">
              <a:spcBef>
                <a:spcPct val="50000"/>
              </a:spcBef>
              <a:spcAft>
                <a:spcPct val="0"/>
              </a:spcAft>
              <a:buClrTx/>
              <a:buSzTx/>
              <a:buFontTx/>
              <a:buNone/>
              <a:tabLst/>
              <a:defRPr/>
            </a:pPr>
            <a:r>
              <a:rPr lang="en-GB" altLang="fr-FR" sz="2800" b="1" err="1">
                <a:solidFill>
                  <a:prstClr val="white"/>
                </a:solidFill>
                <a:latin typeface="Garamond" panose="02020404030301010803" pitchFamily="18" charset="0"/>
              </a:rPr>
              <a:t>Partie</a:t>
            </a:r>
            <a:r>
              <a:rPr lang="en-GB" altLang="fr-FR" sz="2800" b="1">
                <a:solidFill>
                  <a:prstClr val="white"/>
                </a:solidFill>
                <a:latin typeface="Garamond" panose="02020404030301010803" pitchFamily="18" charset="0"/>
              </a:rPr>
              <a:t> 4 </a:t>
            </a:r>
            <a:r>
              <a:rPr lang="en-GB" altLang="fr-FR" sz="2800" b="1" err="1">
                <a:solidFill>
                  <a:prstClr val="white"/>
                </a:solidFill>
                <a:latin typeface="Garamond" panose="02020404030301010803" pitchFamily="18" charset="0"/>
              </a:rPr>
              <a:t>Accueillir</a:t>
            </a:r>
            <a:r>
              <a:rPr lang="en-GB" altLang="fr-FR" sz="2800" b="1">
                <a:solidFill>
                  <a:prstClr val="white"/>
                </a:solidFill>
                <a:latin typeface="Garamond" panose="02020404030301010803" pitchFamily="18" charset="0"/>
              </a:rPr>
              <a:t> un(e) </a:t>
            </a:r>
            <a:r>
              <a:rPr lang="en-GB" altLang="fr-FR" sz="2800" b="1" err="1">
                <a:solidFill>
                  <a:prstClr val="white"/>
                </a:solidFill>
                <a:latin typeface="Garamond" panose="02020404030301010803" pitchFamily="18" charset="0"/>
              </a:rPr>
              <a:t>tutoré</a:t>
            </a:r>
            <a:r>
              <a:rPr lang="en-GB" altLang="fr-FR" sz="2800" b="1">
                <a:solidFill>
                  <a:prstClr val="white"/>
                </a:solidFill>
                <a:latin typeface="Garamond" panose="02020404030301010803" pitchFamily="18" charset="0"/>
              </a:rPr>
              <a:t>(e)</a:t>
            </a:r>
          </a:p>
          <a:p>
            <a:pPr marL="0" marR="0" lvl="0" indent="0" defTabSz="457200" rtl="0" eaLnBrk="0" fontAlgn="base" latinLnBrk="0" hangingPunct="0">
              <a:spcBef>
                <a:spcPct val="50000"/>
              </a:spcBef>
              <a:spcAft>
                <a:spcPct val="0"/>
              </a:spcAft>
              <a:buClrTx/>
              <a:buSzTx/>
              <a:buFontTx/>
              <a:buNone/>
              <a:tabLst/>
              <a:defRPr/>
            </a:pP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Partie</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5 La transmission du savoir</a:t>
            </a:r>
          </a:p>
          <a:p>
            <a:pPr marL="0" marR="0" lvl="0" indent="0" defTabSz="457200" rtl="0" eaLnBrk="0" fontAlgn="base" latinLnBrk="0" hangingPunct="0">
              <a:spcBef>
                <a:spcPct val="50000"/>
              </a:spcBef>
              <a:spcAft>
                <a:spcPct val="0"/>
              </a:spcAft>
              <a:buClrTx/>
              <a:buSzTx/>
              <a:buFontTx/>
              <a:buNone/>
              <a:tabLst/>
              <a:defRPr/>
            </a:pPr>
            <a:r>
              <a:rPr lang="en-GB" altLang="fr-FR" sz="2800" b="1" err="1">
                <a:solidFill>
                  <a:prstClr val="white"/>
                </a:solidFill>
                <a:latin typeface="Garamond" panose="02020404030301010803" pitchFamily="18" charset="0"/>
              </a:rPr>
              <a:t>Partie</a:t>
            </a:r>
            <a:r>
              <a:rPr lang="en-GB" altLang="fr-FR" sz="2800" b="1">
                <a:solidFill>
                  <a:prstClr val="white"/>
                </a:solidFill>
                <a:latin typeface="Garamond" panose="02020404030301010803" pitchFamily="18" charset="0"/>
              </a:rPr>
              <a:t> 6 </a:t>
            </a:r>
            <a:r>
              <a:rPr lang="en-GB" altLang="fr-FR" sz="2800" b="1" err="1">
                <a:solidFill>
                  <a:prstClr val="white"/>
                </a:solidFill>
                <a:latin typeface="Garamond" panose="02020404030301010803" pitchFamily="18" charset="0"/>
              </a:rPr>
              <a:t>Jalonner</a:t>
            </a:r>
            <a:r>
              <a:rPr lang="en-GB" altLang="fr-FR" sz="2800" b="1">
                <a:solidFill>
                  <a:prstClr val="white"/>
                </a:solidFill>
                <a:latin typeface="Garamond" panose="02020404030301010803" pitchFamily="18" charset="0"/>
              </a:rPr>
              <a:t> le </a:t>
            </a:r>
            <a:r>
              <a:rPr lang="en-GB" altLang="fr-FR" sz="2800" b="1" err="1">
                <a:solidFill>
                  <a:prstClr val="white"/>
                </a:solidFill>
                <a:latin typeface="Garamond" panose="02020404030301010803" pitchFamily="18" charset="0"/>
              </a:rPr>
              <a:t>parcours</a:t>
            </a:r>
            <a:r>
              <a:rPr lang="en-GB" altLang="fr-FR" sz="2800" b="1">
                <a:solidFill>
                  <a:prstClr val="white"/>
                </a:solidFill>
                <a:latin typeface="Garamond" panose="02020404030301010803" pitchFamily="18" charset="0"/>
              </a:rPr>
              <a:t> du (de la) </a:t>
            </a:r>
            <a:r>
              <a:rPr lang="en-GB" altLang="fr-FR" sz="2800" b="1" err="1">
                <a:solidFill>
                  <a:prstClr val="white"/>
                </a:solidFill>
                <a:latin typeface="Garamond" panose="02020404030301010803" pitchFamily="18" charset="0"/>
              </a:rPr>
              <a:t>tutoré</a:t>
            </a:r>
            <a:r>
              <a:rPr lang="en-GB" altLang="fr-FR" sz="2800" b="1">
                <a:solidFill>
                  <a:prstClr val="white"/>
                </a:solidFill>
                <a:latin typeface="Garamond" panose="02020404030301010803" pitchFamily="18" charset="0"/>
              </a:rPr>
              <a:t>(e)</a:t>
            </a:r>
          </a:p>
          <a:p>
            <a:pPr marL="0" marR="0" lvl="0" indent="0" defTabSz="457200" rtl="0" eaLnBrk="0" fontAlgn="base" latinLnBrk="0" hangingPunct="0">
              <a:spcBef>
                <a:spcPct val="50000"/>
              </a:spcBef>
              <a:spcAft>
                <a:spcPct val="0"/>
              </a:spcAft>
              <a:buClrTx/>
              <a:buSzTx/>
              <a:buFontTx/>
              <a:buNone/>
              <a:tabLst/>
              <a:defRPr/>
            </a:pP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Partie</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7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Agir</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avant</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qu’il</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ne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soit</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trop tard</a:t>
            </a:r>
          </a:p>
        </p:txBody>
      </p:sp>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pic>
        <p:nvPicPr>
          <p:cNvPr id="5" name="Picture 4" descr="Colored organizers on shelves">
            <a:extLst>
              <a:ext uri="{FF2B5EF4-FFF2-40B4-BE49-F238E27FC236}">
                <a16:creationId xmlns:a16="http://schemas.microsoft.com/office/drawing/2014/main" id="{49E35A7E-84EC-8865-7948-E5D7E2A94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349262" y="2349261"/>
            <a:ext cx="7014415" cy="2315889"/>
          </a:xfrm>
          <a:prstGeom prst="rect">
            <a:avLst/>
          </a:prstGeom>
        </p:spPr>
      </p:pic>
      <p:sp>
        <p:nvSpPr>
          <p:cNvPr id="6" name="Slide Number Placeholder 5">
            <a:extLst>
              <a:ext uri="{FF2B5EF4-FFF2-40B4-BE49-F238E27FC236}">
                <a16:creationId xmlns:a16="http://schemas.microsoft.com/office/drawing/2014/main" id="{D232D26D-8BFC-A3E0-4158-B95D82F5ED47}"/>
              </a:ext>
            </a:extLst>
          </p:cNvPr>
          <p:cNvSpPr>
            <a:spLocks noGrp="1"/>
          </p:cNvSpPr>
          <p:nvPr>
            <p:ph type="sldNum" sz="quarter" idx="12"/>
          </p:nvPr>
        </p:nvSpPr>
        <p:spPr/>
        <p:txBody>
          <a:bodyPr/>
          <a:lstStyle/>
          <a:p>
            <a:pPr>
              <a:defRPr/>
            </a:pPr>
            <a:fld id="{60956841-A5C9-48A9-9178-E8725E2324B8}" type="slidenum">
              <a:rPr lang="fr-FR" altLang="fr-FR" smtClean="0"/>
              <a:pPr>
                <a:defRPr/>
              </a:pPr>
              <a:t>77</a:t>
            </a:fld>
            <a:endParaRPr lang="fr-FR" altLang="fr-FR"/>
          </a:p>
        </p:txBody>
      </p:sp>
      <p:sp>
        <p:nvSpPr>
          <p:cNvPr id="8" name="TextBox 7">
            <a:extLst>
              <a:ext uri="{FF2B5EF4-FFF2-40B4-BE49-F238E27FC236}">
                <a16:creationId xmlns:a16="http://schemas.microsoft.com/office/drawing/2014/main" id="{7B52C70E-9C06-DCD4-037E-6EC23F6646FB}"/>
              </a:ext>
            </a:extLst>
          </p:cNvPr>
          <p:cNvSpPr txBox="1"/>
          <p:nvPr/>
        </p:nvSpPr>
        <p:spPr>
          <a:xfrm>
            <a:off x="2315890" y="-4296"/>
            <a:ext cx="9876110" cy="646331"/>
          </a:xfrm>
          <a:prstGeom prst="rect">
            <a:avLst/>
          </a:prstGeom>
          <a:no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2" name="Frame 1">
            <a:extLst>
              <a:ext uri="{FF2B5EF4-FFF2-40B4-BE49-F238E27FC236}">
                <a16:creationId xmlns:a16="http://schemas.microsoft.com/office/drawing/2014/main" id="{656CDAE3-DF2F-8DB2-C2EA-30DCB5B3457C}"/>
              </a:ext>
            </a:extLst>
          </p:cNvPr>
          <p:cNvSpPr/>
          <p:nvPr/>
        </p:nvSpPr>
        <p:spPr>
          <a:xfrm>
            <a:off x="3215046" y="4179369"/>
            <a:ext cx="8275111"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TextBox 2">
            <a:extLst>
              <a:ext uri="{FF2B5EF4-FFF2-40B4-BE49-F238E27FC236}">
                <a16:creationId xmlns:a16="http://schemas.microsoft.com/office/drawing/2014/main" id="{F8F83732-1119-86BF-9C2C-465C1A9EEB00}"/>
              </a:ext>
            </a:extLst>
          </p:cNvPr>
          <p:cNvSpPr txBox="1"/>
          <p:nvPr/>
        </p:nvSpPr>
        <p:spPr>
          <a:xfrm>
            <a:off x="11242391" y="80629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5</a:t>
            </a:r>
          </a:p>
        </p:txBody>
      </p:sp>
    </p:spTree>
    <p:extLst>
      <p:ext uri="{BB962C8B-B14F-4D97-AF65-F5344CB8AC3E}">
        <p14:creationId xmlns:p14="http://schemas.microsoft.com/office/powerpoint/2010/main" val="1819246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2677"/>
                                        </p:tgtEl>
                                        <p:attrNameLst>
                                          <p:attrName>style.visibility</p:attrName>
                                        </p:attrNameLst>
                                      </p:cBhvr>
                                      <p:to>
                                        <p:strVal val="visible"/>
                                      </p:to>
                                    </p:set>
                                    <p:animEffect transition="in" filter="fade">
                                      <p:cBhvr>
                                        <p:cTn id="11" dur="1000"/>
                                        <p:tgtEl>
                                          <p:spTgt spid="412677"/>
                                        </p:tgtEl>
                                      </p:cBhvr>
                                    </p:animEffect>
                                  </p:childTnLst>
                                </p:cTn>
                              </p:par>
                              <p:par>
                                <p:cTn id="12" presetID="10" presetClass="entr" presetSubtype="0" fill="hold" nodeType="withEffect">
                                  <p:stCondLst>
                                    <p:cond delay="0"/>
                                  </p:stCondLst>
                                  <p:childTnLst>
                                    <p:set>
                                      <p:cBhvr>
                                        <p:cTn id="13" dur="1" fill="hold">
                                          <p:stCondLst>
                                            <p:cond delay="0"/>
                                          </p:stCondLst>
                                        </p:cTn>
                                        <p:tgtEl>
                                          <p:spTgt spid="412674"/>
                                        </p:tgtEl>
                                        <p:attrNameLst>
                                          <p:attrName>style.visibility</p:attrName>
                                        </p:attrNameLst>
                                      </p:cBhvr>
                                      <p:to>
                                        <p:strVal val="visible"/>
                                      </p:to>
                                    </p:set>
                                    <p:animEffect transition="in" filter="fade">
                                      <p:cBhvr>
                                        <p:cTn id="14" dur="500"/>
                                        <p:tgtEl>
                                          <p:spTgt spid="412674"/>
                                        </p:tgtEl>
                                      </p:cBhvr>
                                    </p:animEffect>
                                  </p:childTnLst>
                                </p:cTn>
                              </p:par>
                              <p:par>
                                <p:cTn id="15" presetID="2" presetClass="entr" presetSubtype="8" fill="hold"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 calcmode="lin" valueType="num">
                                      <p:cBhvr additive="base">
                                        <p:cTn id="21"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7">
                                            <p:txEl>
                                              <p:pRg st="1" end="1"/>
                                            </p:txEl>
                                          </p:spTgt>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 calcmode="lin" valueType="num">
                                      <p:cBhvr additive="base">
                                        <p:cTn id="29"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7">
                                            <p:txEl>
                                              <p:pRg st="3" end="3"/>
                                            </p:txEl>
                                          </p:spTgt>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 calcmode="lin" valueType="num">
                                      <p:cBhvr additive="base">
                                        <p:cTn id="33"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7">
                                            <p:txEl>
                                              <p:pRg st="4" end="4"/>
                                            </p:txEl>
                                          </p:spTgt>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7">
                                            <p:txEl>
                                              <p:pRg st="6" end="6"/>
                                            </p:txEl>
                                          </p:spTgt>
                                        </p:tgtEl>
                                        <p:attrNameLst>
                                          <p:attrName>style.visibility</p:attrName>
                                        </p:attrNameLst>
                                      </p:cBhvr>
                                      <p:to>
                                        <p:strVal val="visible"/>
                                      </p:to>
                                    </p:set>
                                    <p:anim calcmode="lin" valueType="num">
                                      <p:cBhvr additive="base">
                                        <p:cTn id="41" dur="5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circle(in)">
                                      <p:cBhvr>
                                        <p:cTn id="47" dur="2000"/>
                                        <p:tgtEl>
                                          <p:spTgt spid="2"/>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heel(1)">
                                      <p:cBhvr>
                                        <p:cTn id="5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4" grpId="0" animBg="1"/>
      <p:bldP spid="412677" grpId="0"/>
      <p:bldP spid="7" grpId="0"/>
      <p:bldP spid="2" grpId="0" animBg="1"/>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5</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5 La transmission du savoir</a:t>
            </a:r>
          </a:p>
        </p:txBody>
      </p:sp>
      <p:pic>
        <p:nvPicPr>
          <p:cNvPr id="2050" name="Picture 2" descr="Relay Race: Working Effectively in a Team">
            <a:extLst>
              <a:ext uri="{FF2B5EF4-FFF2-40B4-BE49-F238E27FC236}">
                <a16:creationId xmlns:a16="http://schemas.microsoft.com/office/drawing/2014/main" id="{C2789B62-0E0A-6DC7-783B-1C2ABA3ADB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2769322"/>
            <a:ext cx="2714531" cy="18700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1363C72-D290-3E5B-8568-B0AE94B0179F}"/>
              </a:ext>
            </a:extLst>
          </p:cNvPr>
          <p:cNvPicPr>
            <a:picLocks noChangeAspect="1"/>
          </p:cNvPicPr>
          <p:nvPr/>
        </p:nvPicPr>
        <p:blipFill>
          <a:blip r:embed="rId6"/>
          <a:stretch>
            <a:fillRect/>
          </a:stretch>
        </p:blipFill>
        <p:spPr>
          <a:xfrm>
            <a:off x="2857406" y="2768100"/>
            <a:ext cx="9237156" cy="1870099"/>
          </a:xfrm>
          <a:prstGeom prst="rect">
            <a:avLst/>
          </a:prstGeom>
        </p:spPr>
      </p:pic>
    </p:spTree>
    <p:extLst>
      <p:ext uri="{BB962C8B-B14F-4D97-AF65-F5344CB8AC3E}">
        <p14:creationId xmlns:p14="http://schemas.microsoft.com/office/powerpoint/2010/main" val="8508748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fade">
                                      <p:cBhvr>
                                        <p:cTn id="26" dur="1000"/>
                                        <p:tgtEl>
                                          <p:spTgt spid="2050"/>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2" grpId="0" animBg="1"/>
      <p:bldP spid="7" grpId="0"/>
      <p:bldP spid="7" grpId="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27562"/>
            <a:ext cx="6834203"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5</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5 La transmission du savoir</a:t>
            </a:r>
          </a:p>
        </p:txBody>
      </p:sp>
      <p:pic>
        <p:nvPicPr>
          <p:cNvPr id="2050" name="Picture 2" descr="Relay Race: Working Effectively in a Team">
            <a:extLst>
              <a:ext uri="{FF2B5EF4-FFF2-40B4-BE49-F238E27FC236}">
                <a16:creationId xmlns:a16="http://schemas.microsoft.com/office/drawing/2014/main" id="{C2789B62-0E0A-6DC7-783B-1C2ABA3ADB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2769322"/>
            <a:ext cx="2714531" cy="18700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1363C72-D290-3E5B-8568-B0AE94B0179F}"/>
              </a:ext>
            </a:extLst>
          </p:cNvPr>
          <p:cNvPicPr>
            <a:picLocks noChangeAspect="1"/>
          </p:cNvPicPr>
          <p:nvPr/>
        </p:nvPicPr>
        <p:blipFill>
          <a:blip r:embed="rId6"/>
          <a:stretch>
            <a:fillRect/>
          </a:stretch>
        </p:blipFill>
        <p:spPr>
          <a:xfrm>
            <a:off x="9024119" y="136525"/>
            <a:ext cx="3167881" cy="641350"/>
          </a:xfrm>
          <a:prstGeom prst="rect">
            <a:avLst/>
          </a:prstGeom>
        </p:spPr>
      </p:pic>
      <p:pic>
        <p:nvPicPr>
          <p:cNvPr id="6" name="Picture 5">
            <a:extLst>
              <a:ext uri="{FF2B5EF4-FFF2-40B4-BE49-F238E27FC236}">
                <a16:creationId xmlns:a16="http://schemas.microsoft.com/office/drawing/2014/main" id="{E3600902-6C16-4173-691D-9D8E8C575007}"/>
              </a:ext>
            </a:extLst>
          </p:cNvPr>
          <p:cNvPicPr>
            <a:picLocks noChangeAspect="1"/>
          </p:cNvPicPr>
          <p:nvPr/>
        </p:nvPicPr>
        <p:blipFill>
          <a:blip r:embed="rId7"/>
          <a:stretch>
            <a:fillRect/>
          </a:stretch>
        </p:blipFill>
        <p:spPr>
          <a:xfrm>
            <a:off x="3058978" y="2062704"/>
            <a:ext cx="6772468" cy="4422504"/>
          </a:xfrm>
          <a:prstGeom prst="rect">
            <a:avLst/>
          </a:prstGeom>
        </p:spPr>
      </p:pic>
      <p:sp>
        <p:nvSpPr>
          <p:cNvPr id="14" name="Rectangle 13">
            <a:extLst>
              <a:ext uri="{FF2B5EF4-FFF2-40B4-BE49-F238E27FC236}">
                <a16:creationId xmlns:a16="http://schemas.microsoft.com/office/drawing/2014/main" id="{7EF35047-14F2-0121-E2F1-38A46E4A406A}"/>
              </a:ext>
            </a:extLst>
          </p:cNvPr>
          <p:cNvSpPr/>
          <p:nvPr/>
        </p:nvSpPr>
        <p:spPr>
          <a:xfrm>
            <a:off x="3096556" y="2392471"/>
            <a:ext cx="6611115" cy="6638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34882DFB-B116-DAC3-CB28-6647197AEF0D}"/>
              </a:ext>
            </a:extLst>
          </p:cNvPr>
          <p:cNvSpPr/>
          <p:nvPr/>
        </p:nvSpPr>
        <p:spPr>
          <a:xfrm>
            <a:off x="3139654" y="3372431"/>
            <a:ext cx="6611115" cy="6638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820F96A5-EA4D-FD52-7C02-026FB74F80C1}"/>
              </a:ext>
            </a:extLst>
          </p:cNvPr>
          <p:cNvSpPr/>
          <p:nvPr/>
        </p:nvSpPr>
        <p:spPr>
          <a:xfrm>
            <a:off x="3096556" y="4438839"/>
            <a:ext cx="6611115" cy="6638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EAEA361E-32B4-2B39-A69A-863090CA157E}"/>
              </a:ext>
            </a:extLst>
          </p:cNvPr>
          <p:cNvSpPr/>
          <p:nvPr/>
        </p:nvSpPr>
        <p:spPr>
          <a:xfrm>
            <a:off x="3139654" y="5306265"/>
            <a:ext cx="6611115" cy="6638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206550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232D26D-8BFC-A3E0-4158-B95D82F5ED47}"/>
              </a:ext>
            </a:extLst>
          </p:cNvPr>
          <p:cNvSpPr>
            <a:spLocks noGrp="1"/>
          </p:cNvSpPr>
          <p:nvPr>
            <p:ph type="sldNum" sz="quarter" idx="12"/>
          </p:nvPr>
        </p:nvSpPr>
        <p:spPr>
          <a:xfrm>
            <a:off x="8610600" y="6356350"/>
            <a:ext cx="2743200" cy="365125"/>
          </a:xfrm>
        </p:spPr>
        <p:txBody>
          <a:bodyPr/>
          <a:lstStyle/>
          <a:p>
            <a:fld id="{60956841-A5C9-48A9-9178-E8725E2324B8}" type="slidenum">
              <a:rPr lang="fr-FR" altLang="fr-FR" smtClean="0"/>
              <a:pPr/>
              <a:t>8</a:t>
            </a:fld>
            <a:endParaRPr lang="fr-FR" altLang="fr-FR"/>
          </a:p>
        </p:txBody>
      </p:sp>
      <p:pic>
        <p:nvPicPr>
          <p:cNvPr id="4" name="Picture 3" descr="Colored organizers on shelves">
            <a:hlinkClick r:id="rId3" action="ppaction://hlinksldjump"/>
            <a:extLst>
              <a:ext uri="{FF2B5EF4-FFF2-40B4-BE49-F238E27FC236}">
                <a16:creationId xmlns:a16="http://schemas.microsoft.com/office/drawing/2014/main" id="{709D7688-F33E-1181-C51C-03F5D784CA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5" name="TextBox 4">
            <a:extLst>
              <a:ext uri="{FF2B5EF4-FFF2-40B4-BE49-F238E27FC236}">
                <a16:creationId xmlns:a16="http://schemas.microsoft.com/office/drawing/2014/main" id="{F60193FA-46A5-473B-DA95-9C041EF6E71A}"/>
              </a:ext>
            </a:extLst>
          </p:cNvPr>
          <p:cNvSpPr txBox="1"/>
          <p:nvPr/>
        </p:nvSpPr>
        <p:spPr>
          <a:xfrm>
            <a:off x="2315890" y="-4296"/>
            <a:ext cx="4389710" cy="646331"/>
          </a:xfrm>
          <a:prstGeom prst="rect">
            <a:avLst/>
          </a:prstGeom>
          <a:noFill/>
        </p:spPr>
        <p:txBody>
          <a:bodyPr wrap="square">
            <a:spAutoFit/>
          </a:bodyPr>
          <a:lstStyle/>
          <a:p>
            <a:pPr algn="ctr"/>
            <a:r>
              <a:rPr lang="fr-FR" sz="3600" b="1"/>
              <a:t>FORMATION TUTEUR</a:t>
            </a:r>
            <a:endParaRPr lang="fr-FR" sz="3600"/>
          </a:p>
        </p:txBody>
      </p:sp>
      <p:sp>
        <p:nvSpPr>
          <p:cNvPr id="13" name="Rectangle 12">
            <a:extLst>
              <a:ext uri="{FF2B5EF4-FFF2-40B4-BE49-F238E27FC236}">
                <a16:creationId xmlns:a16="http://schemas.microsoft.com/office/drawing/2014/main" id="{5CD38C66-E7D7-6780-EF2F-B010BA390D70}"/>
              </a:ext>
            </a:extLst>
          </p:cNvPr>
          <p:cNvSpPr/>
          <p:nvPr/>
        </p:nvSpPr>
        <p:spPr>
          <a:xfrm>
            <a:off x="60960" y="2225040"/>
            <a:ext cx="2179320" cy="4587240"/>
          </a:xfrm>
          <a:prstGeom prst="rect">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Picture 2" descr="Close-up of person writing">
            <a:extLst>
              <a:ext uri="{FF2B5EF4-FFF2-40B4-BE49-F238E27FC236}">
                <a16:creationId xmlns:a16="http://schemas.microsoft.com/office/drawing/2014/main" id="{05F072E5-5492-0B81-CC9C-F3E136E8EA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150" y="2802553"/>
            <a:ext cx="1659619" cy="1106860"/>
          </a:xfrm>
          <a:prstGeom prst="rect">
            <a:avLst/>
          </a:prstGeom>
          <a:ln w="76200">
            <a:solidFill>
              <a:schemeClr val="bg1"/>
            </a:solidFill>
          </a:ln>
        </p:spPr>
      </p:pic>
      <p:grpSp>
        <p:nvGrpSpPr>
          <p:cNvPr id="12" name="Group 11">
            <a:extLst>
              <a:ext uri="{FF2B5EF4-FFF2-40B4-BE49-F238E27FC236}">
                <a16:creationId xmlns:a16="http://schemas.microsoft.com/office/drawing/2014/main" id="{5A513AB4-AB56-3FF8-0AC0-362B923D58AC}"/>
              </a:ext>
            </a:extLst>
          </p:cNvPr>
          <p:cNvGrpSpPr/>
          <p:nvPr/>
        </p:nvGrpSpPr>
        <p:grpSpPr>
          <a:xfrm>
            <a:off x="176847" y="4799923"/>
            <a:ext cx="1917866" cy="1448795"/>
            <a:chOff x="3560127" y="5074243"/>
            <a:chExt cx="1917866" cy="1448795"/>
          </a:xfrm>
        </p:grpSpPr>
        <p:sp>
          <p:nvSpPr>
            <p:cNvPr id="11" name="Frame 10">
              <a:extLst>
                <a:ext uri="{FF2B5EF4-FFF2-40B4-BE49-F238E27FC236}">
                  <a16:creationId xmlns:a16="http://schemas.microsoft.com/office/drawing/2014/main" id="{77806928-47D6-5150-2C41-75AA04BE842C}"/>
                </a:ext>
              </a:extLst>
            </p:cNvPr>
            <p:cNvSpPr/>
            <p:nvPr/>
          </p:nvSpPr>
          <p:spPr>
            <a:xfrm>
              <a:off x="3560127" y="5379721"/>
              <a:ext cx="1524000" cy="228600"/>
            </a:xfrm>
            <a:prstGeom prst="frame">
              <a:avLst/>
            </a:prstGeom>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TextBox 7">
              <a:extLst>
                <a:ext uri="{FF2B5EF4-FFF2-40B4-BE49-F238E27FC236}">
                  <a16:creationId xmlns:a16="http://schemas.microsoft.com/office/drawing/2014/main" id="{8F64138F-6ECB-CA71-5D1A-1F4D9DEC9A74}"/>
                </a:ext>
              </a:extLst>
            </p:cNvPr>
            <p:cNvSpPr txBox="1"/>
            <p:nvPr/>
          </p:nvSpPr>
          <p:spPr>
            <a:xfrm>
              <a:off x="3560127" y="5074243"/>
              <a:ext cx="1917866" cy="1448795"/>
            </a:xfrm>
            <a:prstGeom prst="rect">
              <a:avLst/>
            </a:prstGeom>
            <a:solidFill>
              <a:schemeClr val="accent6">
                <a:lumMod val="40000"/>
                <a:lumOff val="60000"/>
              </a:schemeClr>
            </a:solidFill>
          </p:spPr>
          <p:txBody>
            <a:bodyPr wrap="square" rtlCol="0">
              <a:spAutoFit/>
            </a:bodyPr>
            <a:lstStyle/>
            <a:p>
              <a:pPr>
                <a:lnSpc>
                  <a:spcPct val="150000"/>
                </a:lnSpc>
              </a:pPr>
              <a:r>
                <a:rPr lang="fr-FR" sz="1050">
                  <a:latin typeface="Abadi" panose="020F0502020204030204" pitchFamily="34" charset="0"/>
                </a:rPr>
                <a:t>Evaluations :</a:t>
              </a:r>
            </a:p>
            <a:p>
              <a:pPr>
                <a:lnSpc>
                  <a:spcPct val="150000"/>
                </a:lnSpc>
              </a:pPr>
              <a:r>
                <a:rPr lang="fr-FR" sz="1050">
                  <a:latin typeface="Abadi" panose="020F0502020204030204" pitchFamily="34" charset="0"/>
                </a:rPr>
                <a:t>- Test d’entrée</a:t>
              </a:r>
            </a:p>
            <a:p>
              <a:pPr>
                <a:lnSpc>
                  <a:spcPct val="150000"/>
                </a:lnSpc>
              </a:pPr>
              <a:r>
                <a:rPr lang="fr-FR" sz="1050">
                  <a:latin typeface="Abadi" panose="020F0502020204030204" pitchFamily="34" charset="0"/>
                </a:rPr>
                <a:t>- Tests intermédiaires</a:t>
              </a:r>
            </a:p>
            <a:p>
              <a:pPr>
                <a:lnSpc>
                  <a:spcPct val="150000"/>
                </a:lnSpc>
              </a:pPr>
              <a:r>
                <a:rPr lang="fr-FR" sz="1050">
                  <a:latin typeface="Abadi" panose="020F0502020204030204" pitchFamily="34" charset="0"/>
                </a:rPr>
                <a:t>- Test de fin (à chaud)</a:t>
              </a:r>
            </a:p>
            <a:p>
              <a:pPr>
                <a:lnSpc>
                  <a:spcPct val="150000"/>
                </a:lnSpc>
              </a:pPr>
              <a:r>
                <a:rPr lang="fr-FR" sz="1050">
                  <a:latin typeface="Abadi" panose="020F0502020204030204" pitchFamily="34" charset="0"/>
                </a:rPr>
                <a:t>- Enquête de satisfaction</a:t>
              </a:r>
            </a:p>
            <a:p>
              <a:pPr>
                <a:lnSpc>
                  <a:spcPct val="150000"/>
                </a:lnSpc>
              </a:pPr>
              <a:endParaRPr lang="fr-FR" sz="700">
                <a:latin typeface="Abadi" panose="020F0502020204030204" pitchFamily="34" charset="0"/>
              </a:endParaRPr>
            </a:p>
          </p:txBody>
        </p:sp>
      </p:grpSp>
      <p:sp>
        <p:nvSpPr>
          <p:cNvPr id="14" name="TextBox 13">
            <a:extLst>
              <a:ext uri="{FF2B5EF4-FFF2-40B4-BE49-F238E27FC236}">
                <a16:creationId xmlns:a16="http://schemas.microsoft.com/office/drawing/2014/main" id="{C9097719-C2B7-ED58-3DDF-3C782723DCF4}"/>
              </a:ext>
            </a:extLst>
          </p:cNvPr>
          <p:cNvSpPr txBox="1"/>
          <p:nvPr/>
        </p:nvSpPr>
        <p:spPr>
          <a:xfrm>
            <a:off x="6705600" y="-18583"/>
            <a:ext cx="5486400" cy="670633"/>
          </a:xfrm>
          <a:prstGeom prst="rect">
            <a:avLst/>
          </a:prstGeom>
          <a:solidFill>
            <a:schemeClr val="accent6">
              <a:lumMod val="40000"/>
              <a:lumOff val="60000"/>
            </a:schemeClr>
          </a:solidFill>
        </p:spPr>
        <p:txBody>
          <a:bodyPr wrap="square" rtlCol="0">
            <a:spAutoFit/>
          </a:bodyPr>
          <a:lstStyle/>
          <a:p>
            <a:pPr algn="ctr">
              <a:lnSpc>
                <a:spcPct val="150000"/>
              </a:lnSpc>
            </a:pPr>
            <a:r>
              <a:rPr lang="fr-FR" sz="2800">
                <a:latin typeface="Abadi" panose="020F0502020204030204" pitchFamily="34" charset="0"/>
              </a:rPr>
              <a:t>Test d’entrée (Vrai/Faux)</a:t>
            </a:r>
            <a:endParaRPr lang="fr-FR" sz="1600">
              <a:latin typeface="Abadi" panose="020F0502020204030204" pitchFamily="34" charset="0"/>
            </a:endParaRPr>
          </a:p>
        </p:txBody>
      </p:sp>
      <p:sp>
        <p:nvSpPr>
          <p:cNvPr id="20" name="TextBox 19">
            <a:extLst>
              <a:ext uri="{FF2B5EF4-FFF2-40B4-BE49-F238E27FC236}">
                <a16:creationId xmlns:a16="http://schemas.microsoft.com/office/drawing/2014/main" id="{25E30D18-A082-2558-9403-A58C1BE1F191}"/>
              </a:ext>
            </a:extLst>
          </p:cNvPr>
          <p:cNvSpPr txBox="1"/>
          <p:nvPr/>
        </p:nvSpPr>
        <p:spPr>
          <a:xfrm>
            <a:off x="2295207" y="658237"/>
            <a:ext cx="9876110" cy="6247864"/>
          </a:xfrm>
          <a:prstGeom prst="rect">
            <a:avLst/>
          </a:prstGeom>
          <a:noFill/>
        </p:spPr>
        <p:txBody>
          <a:bodyPr wrap="square">
            <a:spAutoFit/>
          </a:bodyPr>
          <a:lstStyle/>
          <a:p>
            <a:r>
              <a:rPr lang="fr-FR" sz="1600" u="sng">
                <a:latin typeface="Abadi" panose="020B0604020104020204" pitchFamily="34" charset="0"/>
              </a:rPr>
              <a:t>Partie 1 : Les enjeux du tutorat</a:t>
            </a:r>
          </a:p>
          <a:p>
            <a:pPr>
              <a:buFont typeface="+mj-lt"/>
              <a:buAutoNum type="arabicPeriod"/>
            </a:pPr>
            <a:r>
              <a:rPr lang="fr-FR" sz="1600">
                <a:latin typeface="Abadi" panose="020B0604020104020204" pitchFamily="34" charset="0"/>
              </a:rPr>
              <a:t>Le tutorat permet uniquement de transmettre des connaissances académiques.</a:t>
            </a:r>
          </a:p>
          <a:p>
            <a:pPr>
              <a:buFont typeface="+mj-lt"/>
              <a:buAutoNum type="arabicPeriod"/>
            </a:pPr>
            <a:r>
              <a:rPr lang="fr-FR" sz="1600">
                <a:latin typeface="Abadi" panose="020B0604020104020204" pitchFamily="34" charset="0"/>
              </a:rPr>
              <a:t>Les enjeux du tutorat incluent la réduction du décrochage scolaire.</a:t>
            </a:r>
          </a:p>
          <a:p>
            <a:endParaRPr lang="fr-FR" sz="800">
              <a:latin typeface="Abadi" panose="020B0604020104020204" pitchFamily="34" charset="0"/>
            </a:endParaRPr>
          </a:p>
          <a:p>
            <a:r>
              <a:rPr lang="fr-FR" sz="1600" u="sng">
                <a:latin typeface="Abadi" panose="020B0604020104020204" pitchFamily="34" charset="0"/>
              </a:rPr>
              <a:t>Partie 2 : Les besoins et attentes des tutoré(e)s</a:t>
            </a:r>
          </a:p>
          <a:p>
            <a:pPr>
              <a:buFont typeface="+mj-lt"/>
              <a:buAutoNum type="arabicPeriod"/>
            </a:pPr>
            <a:r>
              <a:rPr lang="fr-FR" sz="1600">
                <a:latin typeface="Abadi" panose="020B0604020104020204" pitchFamily="34" charset="0"/>
              </a:rPr>
              <a:t>Les tutoré(e)s s'attendent principalement à recevoir des solutions toutes faites à leurs problèmes académiques.</a:t>
            </a:r>
          </a:p>
          <a:p>
            <a:pPr>
              <a:buFont typeface="+mj-lt"/>
              <a:buAutoNum type="arabicPeriod"/>
            </a:pPr>
            <a:r>
              <a:rPr lang="fr-FR" sz="1600">
                <a:latin typeface="Abadi" panose="020B0604020104020204" pitchFamily="34" charset="0"/>
              </a:rPr>
              <a:t>Les besoins des tutoré(e)s varient en fonction de leur niveau académique et de leur contexte personnel.</a:t>
            </a:r>
          </a:p>
          <a:p>
            <a:endParaRPr lang="fr-FR" sz="800">
              <a:latin typeface="Abadi" panose="020B0604020104020204" pitchFamily="34" charset="0"/>
            </a:endParaRPr>
          </a:p>
          <a:p>
            <a:r>
              <a:rPr lang="fr-FR" sz="1600" u="sng">
                <a:latin typeface="Abadi" panose="020B0604020104020204" pitchFamily="34" charset="0"/>
              </a:rPr>
              <a:t>Partie 3 : Assumer son rôle de tuteur / tutrice</a:t>
            </a:r>
          </a:p>
          <a:p>
            <a:pPr>
              <a:buFont typeface="+mj-lt"/>
              <a:buAutoNum type="arabicPeriod"/>
            </a:pPr>
            <a:r>
              <a:rPr lang="fr-FR" sz="1600">
                <a:latin typeface="Abadi" panose="020B0604020104020204" pitchFamily="34" charset="0"/>
              </a:rPr>
              <a:t>Un bon tuteur doit impérativement être un expert dans toutes les matières qu'il enseigne.</a:t>
            </a:r>
          </a:p>
          <a:p>
            <a:pPr>
              <a:buFont typeface="+mj-lt"/>
              <a:buAutoNum type="arabicPeriod"/>
            </a:pPr>
            <a:r>
              <a:rPr lang="fr-FR" sz="1600">
                <a:latin typeface="Abadi" panose="020B0604020104020204" pitchFamily="34" charset="0"/>
              </a:rPr>
              <a:t>La communication est une compétence essentielle pour assumer le rôle de tuteur.</a:t>
            </a:r>
          </a:p>
          <a:p>
            <a:endParaRPr lang="fr-FR" sz="800">
              <a:latin typeface="Abadi" panose="020B0604020104020204" pitchFamily="34" charset="0"/>
            </a:endParaRPr>
          </a:p>
          <a:p>
            <a:r>
              <a:rPr lang="fr-FR" sz="1600" u="sng">
                <a:latin typeface="Abadi" panose="020B0604020104020204" pitchFamily="34" charset="0"/>
              </a:rPr>
              <a:t>Partie 4 : Accueillir un(e) tutoré(e)</a:t>
            </a:r>
          </a:p>
          <a:p>
            <a:pPr>
              <a:buFont typeface="+mj-lt"/>
              <a:buAutoNum type="arabicPeriod"/>
            </a:pPr>
            <a:r>
              <a:rPr lang="fr-FR" sz="1600">
                <a:latin typeface="Abadi" panose="020B0604020104020204" pitchFamily="34" charset="0"/>
              </a:rPr>
              <a:t>La première rencontre avec un(e) tutoré(e) est déterminante pour établir une relation de confiance.</a:t>
            </a:r>
          </a:p>
          <a:p>
            <a:pPr>
              <a:buFont typeface="+mj-lt"/>
              <a:buAutoNum type="arabicPeriod"/>
            </a:pPr>
            <a:r>
              <a:rPr lang="fr-FR" sz="1600">
                <a:latin typeface="Abadi" panose="020B0604020104020204" pitchFamily="34" charset="0"/>
              </a:rPr>
              <a:t>Il est inutile de discuter des objectifs de la tutelle dès la première rencontre.</a:t>
            </a:r>
          </a:p>
          <a:p>
            <a:endParaRPr lang="fr-FR" sz="800">
              <a:latin typeface="Abadi" panose="020B0604020104020204" pitchFamily="34" charset="0"/>
            </a:endParaRPr>
          </a:p>
          <a:p>
            <a:r>
              <a:rPr lang="fr-FR" sz="1600" u="sng">
                <a:latin typeface="Abadi" panose="020B0604020104020204" pitchFamily="34" charset="0"/>
              </a:rPr>
              <a:t>Partie 5 : La transmission du savoir</a:t>
            </a:r>
          </a:p>
          <a:p>
            <a:pPr>
              <a:buFont typeface="+mj-lt"/>
              <a:buAutoNum type="arabicPeriod"/>
            </a:pPr>
            <a:r>
              <a:rPr lang="fr-FR" sz="1600">
                <a:latin typeface="Abadi" panose="020B0604020104020204" pitchFamily="34" charset="0"/>
              </a:rPr>
              <a:t>La transmission du savoir dans le cadre du tutorat est un processus unidirectionnel du tuteur vers le tutoré.</a:t>
            </a:r>
          </a:p>
          <a:p>
            <a:pPr>
              <a:buFont typeface="+mj-lt"/>
              <a:buAutoNum type="arabicPeriod"/>
            </a:pPr>
            <a:r>
              <a:rPr lang="fr-FR" sz="1600">
                <a:latin typeface="Abadi" panose="020B0604020104020204" pitchFamily="34" charset="0"/>
              </a:rPr>
              <a:t>Les techniques pédagogiques variées sont importantes pour une transmission efficace du savoir.</a:t>
            </a:r>
          </a:p>
          <a:p>
            <a:endParaRPr lang="fr-FR" sz="800">
              <a:latin typeface="Abadi" panose="020B0604020104020204" pitchFamily="34" charset="0"/>
            </a:endParaRPr>
          </a:p>
          <a:p>
            <a:r>
              <a:rPr lang="fr-FR" sz="1600" u="sng">
                <a:latin typeface="Abadi" panose="020B0604020104020204" pitchFamily="34" charset="0"/>
              </a:rPr>
              <a:t>Partie 6 : Jalonner le parcours du (de la) tutoré(e)</a:t>
            </a:r>
          </a:p>
          <a:p>
            <a:pPr>
              <a:buFont typeface="+mj-lt"/>
              <a:buAutoNum type="arabicPeriod"/>
            </a:pPr>
            <a:r>
              <a:rPr lang="fr-FR" sz="1600">
                <a:latin typeface="Abadi" panose="020B0604020104020204" pitchFamily="34" charset="0"/>
              </a:rPr>
              <a:t>Il est important de fixer des étapes intermédiaires pour mesurer les progrès du tutoré.</a:t>
            </a:r>
          </a:p>
          <a:p>
            <a:pPr>
              <a:buFont typeface="+mj-lt"/>
              <a:buAutoNum type="arabicPeriod"/>
            </a:pPr>
            <a:r>
              <a:rPr lang="fr-FR" sz="1600">
                <a:latin typeface="Abadi" panose="020B0604020104020204" pitchFamily="34" charset="0"/>
              </a:rPr>
              <a:t>L'évaluation régulière des compétences du tutoré n'est pas nécessaire dans un parcours de tutelle.</a:t>
            </a:r>
          </a:p>
          <a:p>
            <a:endParaRPr lang="fr-FR" sz="800">
              <a:latin typeface="Abadi" panose="020B0604020104020204" pitchFamily="34" charset="0"/>
            </a:endParaRPr>
          </a:p>
          <a:p>
            <a:r>
              <a:rPr lang="fr-FR" sz="1600" u="sng">
                <a:latin typeface="Abadi" panose="020B0604020104020204" pitchFamily="34" charset="0"/>
              </a:rPr>
              <a:t>Partie 7 : Agir avant qu'il ne soit trop tard</a:t>
            </a:r>
          </a:p>
          <a:p>
            <a:pPr>
              <a:buFont typeface="+mj-lt"/>
              <a:buAutoNum type="arabicPeriod"/>
            </a:pPr>
            <a:r>
              <a:rPr lang="fr-FR" sz="1600">
                <a:latin typeface="Abadi" panose="020B0604020104020204" pitchFamily="34" charset="0"/>
              </a:rPr>
              <a:t>Il est crucial d'intervenir rapidement lorsqu'un tutoré montre des signes de découragement.</a:t>
            </a:r>
          </a:p>
          <a:p>
            <a:pPr>
              <a:buFont typeface="+mj-lt"/>
              <a:buAutoNum type="arabicPeriod"/>
            </a:pPr>
            <a:r>
              <a:rPr lang="fr-FR" sz="1600">
                <a:latin typeface="Abadi" panose="020B0604020104020204" pitchFamily="34" charset="0"/>
              </a:rPr>
              <a:t>Attendre que le tutoré demande de l'aide est la meilleure stratégie pour gérer les problèmes.</a:t>
            </a:r>
            <a:endParaRPr lang="en-GB" altLang="fr-FR" sz="1600">
              <a:latin typeface="Abadi" panose="020B0604020104020204" pitchFamily="34" charset="0"/>
            </a:endParaRPr>
          </a:p>
        </p:txBody>
      </p:sp>
    </p:spTree>
    <p:extLst>
      <p:ext uri="{BB962C8B-B14F-4D97-AF65-F5344CB8AC3E}">
        <p14:creationId xmlns:p14="http://schemas.microsoft.com/office/powerpoint/2010/main" val="3593801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27562"/>
            <a:ext cx="6834203"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8" y="136525"/>
            <a:ext cx="1857088" cy="17226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5</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5 La transmission du savoir</a:t>
            </a:r>
          </a:p>
        </p:txBody>
      </p:sp>
      <p:pic>
        <p:nvPicPr>
          <p:cNvPr id="2050" name="Picture 2" descr="Relay Race: Working Effectively in a Team">
            <a:extLst>
              <a:ext uri="{FF2B5EF4-FFF2-40B4-BE49-F238E27FC236}">
                <a16:creationId xmlns:a16="http://schemas.microsoft.com/office/drawing/2014/main" id="{C2789B62-0E0A-6DC7-783B-1C2ABA3ADB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5487996"/>
            <a:ext cx="1831071" cy="12614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1363C72-D290-3E5B-8568-B0AE94B0179F}"/>
              </a:ext>
            </a:extLst>
          </p:cNvPr>
          <p:cNvPicPr>
            <a:picLocks noChangeAspect="1"/>
          </p:cNvPicPr>
          <p:nvPr/>
        </p:nvPicPr>
        <p:blipFill>
          <a:blip r:embed="rId6"/>
          <a:stretch>
            <a:fillRect/>
          </a:stretch>
        </p:blipFill>
        <p:spPr>
          <a:xfrm>
            <a:off x="9024119" y="136525"/>
            <a:ext cx="3167881" cy="641350"/>
          </a:xfrm>
          <a:prstGeom prst="rect">
            <a:avLst/>
          </a:prstGeom>
        </p:spPr>
      </p:pic>
      <p:pic>
        <p:nvPicPr>
          <p:cNvPr id="6" name="Picture 5">
            <a:extLst>
              <a:ext uri="{FF2B5EF4-FFF2-40B4-BE49-F238E27FC236}">
                <a16:creationId xmlns:a16="http://schemas.microsoft.com/office/drawing/2014/main" id="{E3600902-6C16-4173-691D-9D8E8C575007}"/>
              </a:ext>
            </a:extLst>
          </p:cNvPr>
          <p:cNvPicPr>
            <a:picLocks noChangeAspect="1"/>
          </p:cNvPicPr>
          <p:nvPr/>
        </p:nvPicPr>
        <p:blipFill rotWithShape="1">
          <a:blip r:embed="rId7"/>
          <a:srcRect t="3483" b="76382"/>
          <a:stretch/>
        </p:blipFill>
        <p:spPr>
          <a:xfrm>
            <a:off x="2315890" y="2014206"/>
            <a:ext cx="6573538" cy="864297"/>
          </a:xfrm>
          <a:prstGeom prst="rect">
            <a:avLst/>
          </a:prstGeom>
        </p:spPr>
      </p:pic>
      <p:sp>
        <p:nvSpPr>
          <p:cNvPr id="13" name="TextBox 12">
            <a:extLst>
              <a:ext uri="{FF2B5EF4-FFF2-40B4-BE49-F238E27FC236}">
                <a16:creationId xmlns:a16="http://schemas.microsoft.com/office/drawing/2014/main" id="{67B7CBC5-8035-9D42-EDB5-2DAA128B51F5}"/>
              </a:ext>
            </a:extLst>
          </p:cNvPr>
          <p:cNvSpPr txBox="1"/>
          <p:nvPr/>
        </p:nvSpPr>
        <p:spPr>
          <a:xfrm>
            <a:off x="2281585" y="3253733"/>
            <a:ext cx="9757886" cy="2677656"/>
          </a:xfrm>
          <a:prstGeom prst="rect">
            <a:avLst/>
          </a:prstGeom>
          <a:solidFill>
            <a:schemeClr val="bg1"/>
          </a:solidFill>
        </p:spPr>
        <p:txBody>
          <a:bodyPr wrap="square">
            <a:spAutoFit/>
          </a:bodyPr>
          <a:lstStyle/>
          <a:p>
            <a:pPr algn="just"/>
            <a:r>
              <a:rPr lang="fr-FR" sz="2400" b="1" i="0">
                <a:solidFill>
                  <a:srgbClr val="334155"/>
                </a:solidFill>
                <a:effectLst/>
                <a:highlight>
                  <a:srgbClr val="FFFFFF"/>
                </a:highlight>
                <a:latin typeface="Daytona" panose="020B0604030500040204" pitchFamily="34" charset="0"/>
              </a:rPr>
              <a:t>Transmettre et partager ses connaissances e</a:t>
            </a:r>
            <a:r>
              <a:rPr lang="fr-FR" sz="2400" b="0" i="0">
                <a:solidFill>
                  <a:srgbClr val="334155"/>
                </a:solidFill>
                <a:effectLst/>
                <a:highlight>
                  <a:srgbClr val="FFFFFF"/>
                </a:highlight>
                <a:latin typeface="Daytona" panose="020B0604030500040204" pitchFamily="34" charset="0"/>
              </a:rPr>
              <a:t>st certainement l’une des démarches les plus enrichissantes. </a:t>
            </a:r>
          </a:p>
          <a:p>
            <a:pPr algn="just"/>
            <a:endParaRPr lang="fr-FR" sz="2400">
              <a:solidFill>
                <a:srgbClr val="334155"/>
              </a:solidFill>
              <a:highlight>
                <a:srgbClr val="FFFFFF"/>
              </a:highlight>
              <a:latin typeface="Daytona" panose="020B0604030500040204" pitchFamily="34" charset="0"/>
            </a:endParaRPr>
          </a:p>
          <a:p>
            <a:pPr algn="just"/>
            <a:r>
              <a:rPr lang="fr-FR" sz="2400" b="0" i="0">
                <a:solidFill>
                  <a:srgbClr val="334155"/>
                </a:solidFill>
                <a:effectLst/>
                <a:highlight>
                  <a:srgbClr val="FFFFFF"/>
                </a:highlight>
                <a:latin typeface="Daytona" panose="020B0604030500040204" pitchFamily="34" charset="0"/>
              </a:rPr>
              <a:t>En plus de former de nouvelles personnes à son métier en leur permettant de bénéficier de son savoir et de son expérience, la transmission est aussi le meilleur moyen d’élargir sa propre perspective et de renforcer son expertise.</a:t>
            </a:r>
            <a:endParaRPr lang="fr-FR" sz="2400">
              <a:latin typeface="Daytona" panose="020B0604030500040204" pitchFamily="34" charset="0"/>
            </a:endParaRPr>
          </a:p>
        </p:txBody>
      </p:sp>
    </p:spTree>
    <p:extLst>
      <p:ext uri="{BB962C8B-B14F-4D97-AF65-F5344CB8AC3E}">
        <p14:creationId xmlns:p14="http://schemas.microsoft.com/office/powerpoint/2010/main" val="3954690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additive="base">
                                        <p:cTn id="12"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xEl>
                                              <p:pRg st="2" end="2"/>
                                            </p:txEl>
                                          </p:spTgt>
                                        </p:tgtEl>
                                        <p:attrNameLst>
                                          <p:attrName>style.visibility</p:attrName>
                                        </p:attrNameLst>
                                      </p:cBhvr>
                                      <p:to>
                                        <p:strVal val="visible"/>
                                      </p:to>
                                    </p:set>
                                    <p:anim calcmode="lin" valueType="num">
                                      <p:cBhvr additive="base">
                                        <p:cTn id="18"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27562"/>
            <a:ext cx="6834203"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8" y="136525"/>
            <a:ext cx="1857088" cy="17226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5</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5 La transmission du savoir</a:t>
            </a:r>
          </a:p>
        </p:txBody>
      </p:sp>
      <p:pic>
        <p:nvPicPr>
          <p:cNvPr id="2050" name="Picture 2" descr="Relay Race: Working Effectively in a Team">
            <a:extLst>
              <a:ext uri="{FF2B5EF4-FFF2-40B4-BE49-F238E27FC236}">
                <a16:creationId xmlns:a16="http://schemas.microsoft.com/office/drawing/2014/main" id="{C2789B62-0E0A-6DC7-783B-1C2ABA3ADB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5487996"/>
            <a:ext cx="1831071" cy="12614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1363C72-D290-3E5B-8568-B0AE94B0179F}"/>
              </a:ext>
            </a:extLst>
          </p:cNvPr>
          <p:cNvPicPr>
            <a:picLocks noChangeAspect="1"/>
          </p:cNvPicPr>
          <p:nvPr/>
        </p:nvPicPr>
        <p:blipFill>
          <a:blip r:embed="rId6"/>
          <a:stretch>
            <a:fillRect/>
          </a:stretch>
        </p:blipFill>
        <p:spPr>
          <a:xfrm>
            <a:off x="9024119" y="136525"/>
            <a:ext cx="3167881" cy="641350"/>
          </a:xfrm>
          <a:prstGeom prst="rect">
            <a:avLst/>
          </a:prstGeom>
        </p:spPr>
      </p:pic>
      <p:pic>
        <p:nvPicPr>
          <p:cNvPr id="6" name="Picture 5">
            <a:extLst>
              <a:ext uri="{FF2B5EF4-FFF2-40B4-BE49-F238E27FC236}">
                <a16:creationId xmlns:a16="http://schemas.microsoft.com/office/drawing/2014/main" id="{E3600902-6C16-4173-691D-9D8E8C575007}"/>
              </a:ext>
            </a:extLst>
          </p:cNvPr>
          <p:cNvPicPr>
            <a:picLocks noChangeAspect="1"/>
          </p:cNvPicPr>
          <p:nvPr/>
        </p:nvPicPr>
        <p:blipFill rotWithShape="1">
          <a:blip r:embed="rId7"/>
          <a:srcRect t="3483" b="76382"/>
          <a:stretch/>
        </p:blipFill>
        <p:spPr>
          <a:xfrm>
            <a:off x="2315890" y="2014206"/>
            <a:ext cx="6573538" cy="864297"/>
          </a:xfrm>
          <a:prstGeom prst="rect">
            <a:avLst/>
          </a:prstGeom>
        </p:spPr>
      </p:pic>
      <p:sp>
        <p:nvSpPr>
          <p:cNvPr id="11" name="TextBox 10">
            <a:extLst>
              <a:ext uri="{FF2B5EF4-FFF2-40B4-BE49-F238E27FC236}">
                <a16:creationId xmlns:a16="http://schemas.microsoft.com/office/drawing/2014/main" id="{E61A4B82-DC0F-C8F8-3395-F0BE1CFAB366}"/>
              </a:ext>
            </a:extLst>
          </p:cNvPr>
          <p:cNvSpPr txBox="1"/>
          <p:nvPr/>
        </p:nvSpPr>
        <p:spPr>
          <a:xfrm>
            <a:off x="2315890" y="3488500"/>
            <a:ext cx="9483134" cy="830997"/>
          </a:xfrm>
          <a:prstGeom prst="rect">
            <a:avLst/>
          </a:prstGeom>
          <a:solidFill>
            <a:schemeClr val="bg1"/>
          </a:solidFill>
        </p:spPr>
        <p:txBody>
          <a:bodyPr wrap="square">
            <a:spAutoFit/>
          </a:bodyPr>
          <a:lstStyle/>
          <a:p>
            <a:r>
              <a:rPr lang="fr-FR" sz="2400" b="0" i="0">
                <a:solidFill>
                  <a:srgbClr val="334155"/>
                </a:solidFill>
                <a:effectLst/>
                <a:highlight>
                  <a:srgbClr val="FFFFFF"/>
                </a:highlight>
                <a:latin typeface="Daytona" panose="020B0604030500040204" pitchFamily="34" charset="0"/>
              </a:rPr>
              <a:t>Encore faut-il </a:t>
            </a:r>
            <a:r>
              <a:rPr lang="fr-FR" sz="2400" b="1" i="0">
                <a:solidFill>
                  <a:srgbClr val="334155"/>
                </a:solidFill>
                <a:effectLst/>
                <a:highlight>
                  <a:srgbClr val="FFFFFF"/>
                </a:highlight>
                <a:latin typeface="Daytona" panose="020B0604030500040204" pitchFamily="34" charset="0"/>
              </a:rPr>
              <a:t>utiliser le bon modèle pédagogique et les bons outils</a:t>
            </a:r>
            <a:r>
              <a:rPr lang="fr-FR" sz="2400" b="0" i="0">
                <a:solidFill>
                  <a:srgbClr val="334155"/>
                </a:solidFill>
                <a:effectLst/>
                <a:highlight>
                  <a:srgbClr val="FFFFFF"/>
                </a:highlight>
                <a:latin typeface="Daytona" panose="020B0604030500040204" pitchFamily="34" charset="0"/>
              </a:rPr>
              <a:t>. .</a:t>
            </a:r>
            <a:endParaRPr lang="fr-FR" sz="2400">
              <a:latin typeface="Daytona" panose="020B0604030500040204" pitchFamily="34" charset="0"/>
            </a:endParaRPr>
          </a:p>
        </p:txBody>
      </p:sp>
    </p:spTree>
    <p:extLst>
      <p:ext uri="{BB962C8B-B14F-4D97-AF65-F5344CB8AC3E}">
        <p14:creationId xmlns:p14="http://schemas.microsoft.com/office/powerpoint/2010/main" val="130766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27562"/>
            <a:ext cx="6834203"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8" y="136525"/>
            <a:ext cx="1857088" cy="17226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5</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5 La transmission du savoir</a:t>
            </a:r>
          </a:p>
        </p:txBody>
      </p:sp>
      <p:pic>
        <p:nvPicPr>
          <p:cNvPr id="2050" name="Picture 2" descr="Relay Race: Working Effectively in a Team">
            <a:extLst>
              <a:ext uri="{FF2B5EF4-FFF2-40B4-BE49-F238E27FC236}">
                <a16:creationId xmlns:a16="http://schemas.microsoft.com/office/drawing/2014/main" id="{C2789B62-0E0A-6DC7-783B-1C2ABA3ADB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5487996"/>
            <a:ext cx="1831071" cy="12614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1363C72-D290-3E5B-8568-B0AE94B0179F}"/>
              </a:ext>
            </a:extLst>
          </p:cNvPr>
          <p:cNvPicPr>
            <a:picLocks noChangeAspect="1"/>
          </p:cNvPicPr>
          <p:nvPr/>
        </p:nvPicPr>
        <p:blipFill>
          <a:blip r:embed="rId6"/>
          <a:stretch>
            <a:fillRect/>
          </a:stretch>
        </p:blipFill>
        <p:spPr>
          <a:xfrm>
            <a:off x="9024119" y="136525"/>
            <a:ext cx="3167881" cy="641350"/>
          </a:xfrm>
          <a:prstGeom prst="rect">
            <a:avLst/>
          </a:prstGeom>
        </p:spPr>
      </p:pic>
      <p:pic>
        <p:nvPicPr>
          <p:cNvPr id="6" name="Picture 5">
            <a:extLst>
              <a:ext uri="{FF2B5EF4-FFF2-40B4-BE49-F238E27FC236}">
                <a16:creationId xmlns:a16="http://schemas.microsoft.com/office/drawing/2014/main" id="{E3600902-6C16-4173-691D-9D8E8C575007}"/>
              </a:ext>
            </a:extLst>
          </p:cNvPr>
          <p:cNvPicPr>
            <a:picLocks noChangeAspect="1"/>
          </p:cNvPicPr>
          <p:nvPr/>
        </p:nvPicPr>
        <p:blipFill rotWithShape="1">
          <a:blip r:embed="rId7"/>
          <a:srcRect t="3483" b="76382"/>
          <a:stretch/>
        </p:blipFill>
        <p:spPr>
          <a:xfrm>
            <a:off x="2315890" y="2014206"/>
            <a:ext cx="6573538" cy="864297"/>
          </a:xfrm>
          <a:prstGeom prst="rect">
            <a:avLst/>
          </a:prstGeom>
        </p:spPr>
      </p:pic>
      <p:sp>
        <p:nvSpPr>
          <p:cNvPr id="12" name="TextBox 11">
            <a:extLst>
              <a:ext uri="{FF2B5EF4-FFF2-40B4-BE49-F238E27FC236}">
                <a16:creationId xmlns:a16="http://schemas.microsoft.com/office/drawing/2014/main" id="{E5FA6A0A-776A-A3F8-82E9-8EC01D4BDE13}"/>
              </a:ext>
            </a:extLst>
          </p:cNvPr>
          <p:cNvSpPr txBox="1"/>
          <p:nvPr/>
        </p:nvSpPr>
        <p:spPr>
          <a:xfrm>
            <a:off x="375781" y="3055774"/>
            <a:ext cx="11663690" cy="523220"/>
          </a:xfrm>
          <a:prstGeom prst="rect">
            <a:avLst/>
          </a:prstGeom>
          <a:solidFill>
            <a:schemeClr val="bg1"/>
          </a:solidFill>
        </p:spPr>
        <p:txBody>
          <a:bodyPr wrap="square">
            <a:spAutoFit/>
          </a:bodyPr>
          <a:lstStyle/>
          <a:p>
            <a:pPr algn="ctr"/>
            <a:r>
              <a:rPr lang="fr-FR" sz="2800" b="1" i="1">
                <a:effectLst/>
                <a:highlight>
                  <a:srgbClr val="FFFFFF"/>
                </a:highlight>
                <a:latin typeface="Daytona" panose="020B0604030500040204" pitchFamily="34" charset="0"/>
              </a:rPr>
              <a:t>Et comment trouver le bon modèle de transmission du savoir</a:t>
            </a:r>
          </a:p>
        </p:txBody>
      </p:sp>
      <p:sp>
        <p:nvSpPr>
          <p:cNvPr id="14" name="TextBox 13">
            <a:extLst>
              <a:ext uri="{FF2B5EF4-FFF2-40B4-BE49-F238E27FC236}">
                <a16:creationId xmlns:a16="http://schemas.microsoft.com/office/drawing/2014/main" id="{44863156-ED0B-0F20-C71E-A88126A27046}"/>
              </a:ext>
            </a:extLst>
          </p:cNvPr>
          <p:cNvSpPr txBox="1"/>
          <p:nvPr/>
        </p:nvSpPr>
        <p:spPr>
          <a:xfrm>
            <a:off x="2129425" y="3764996"/>
            <a:ext cx="9011817" cy="5632311"/>
          </a:xfrm>
          <a:prstGeom prst="rect">
            <a:avLst/>
          </a:prstGeom>
          <a:solidFill>
            <a:schemeClr val="bg1"/>
          </a:solidFill>
        </p:spPr>
        <p:txBody>
          <a:bodyPr wrap="square">
            <a:spAutoFit/>
          </a:bodyPr>
          <a:lstStyle/>
          <a:p>
            <a:pPr algn="just"/>
            <a:r>
              <a:rPr lang="fr-FR" sz="2400" b="1" i="0">
                <a:effectLst/>
                <a:highlight>
                  <a:srgbClr val="FFFFFF"/>
                </a:highlight>
                <a:latin typeface="Poppins" panose="00000500000000000000" pitchFamily="2" charset="0"/>
              </a:rPr>
              <a:t>La transmission de savoir n’est pas une science exacte.</a:t>
            </a:r>
            <a:r>
              <a:rPr lang="fr-FR" sz="2400" b="0" i="0">
                <a:effectLst/>
                <a:highlight>
                  <a:srgbClr val="FFFFFF"/>
                </a:highlight>
                <a:latin typeface="Poppins" panose="00000500000000000000" pitchFamily="2" charset="0"/>
              </a:rPr>
              <a:t> </a:t>
            </a:r>
          </a:p>
          <a:p>
            <a:pPr algn="just"/>
            <a:endParaRPr lang="fr-FR" sz="2400">
              <a:highlight>
                <a:srgbClr val="FFFFFF"/>
              </a:highlight>
              <a:latin typeface="Poppins" panose="00000500000000000000" pitchFamily="2" charset="0"/>
            </a:endParaRPr>
          </a:p>
          <a:p>
            <a:pPr algn="just"/>
            <a:r>
              <a:rPr lang="fr-FR" sz="2400" b="0" i="0">
                <a:effectLst/>
                <a:highlight>
                  <a:srgbClr val="FFFFFF"/>
                </a:highlight>
                <a:latin typeface="Poppins" panose="00000500000000000000" pitchFamily="2" charset="0"/>
              </a:rPr>
              <a:t>Elle dépend:</a:t>
            </a:r>
          </a:p>
          <a:p>
            <a:pPr marL="800100" lvl="1" indent="-342900" algn="just">
              <a:buFont typeface="Arial" panose="020B0604020202020204" pitchFamily="34" charset="0"/>
              <a:buChar char="•"/>
            </a:pPr>
            <a:r>
              <a:rPr lang="fr-FR" sz="2400" b="0" i="0">
                <a:effectLst/>
                <a:highlight>
                  <a:srgbClr val="FFFFFF"/>
                </a:highlight>
                <a:latin typeface="Poppins" panose="00000500000000000000" pitchFamily="2" charset="0"/>
              </a:rPr>
              <a:t>énormément du contexte (entreprise</a:t>
            </a:r>
            <a:r>
              <a:rPr lang="fr-FR" sz="2400">
                <a:highlight>
                  <a:srgbClr val="FFFFFF"/>
                </a:highlight>
                <a:latin typeface="Poppins" panose="00000500000000000000" pitchFamily="2" charset="0"/>
              </a:rPr>
              <a:t>, grande école, université</a:t>
            </a:r>
            <a:r>
              <a:rPr lang="fr-FR" sz="2400" b="0" i="0">
                <a:effectLst/>
                <a:highlight>
                  <a:srgbClr val="FFFFFF"/>
                </a:highlight>
                <a:latin typeface="Poppins" panose="00000500000000000000" pitchFamily="2" charset="0"/>
              </a:rPr>
              <a:t>, club sportif,  etc.),</a:t>
            </a:r>
          </a:p>
          <a:p>
            <a:pPr marL="800100" lvl="1" indent="-342900" algn="just">
              <a:buFont typeface="Arial" panose="020B0604020202020204" pitchFamily="34" charset="0"/>
              <a:buChar char="•"/>
            </a:pPr>
            <a:r>
              <a:rPr lang="fr-FR" sz="2400" b="0" i="0">
                <a:effectLst/>
                <a:highlight>
                  <a:srgbClr val="FFFFFF"/>
                </a:highlight>
                <a:latin typeface="Poppins" panose="00000500000000000000" pitchFamily="2" charset="0"/>
              </a:rPr>
              <a:t>du niveau de nos futurs stagiaires, </a:t>
            </a:r>
          </a:p>
          <a:p>
            <a:pPr marL="800100" lvl="1" indent="-342900" algn="just">
              <a:buFont typeface="Arial" panose="020B0604020202020204" pitchFamily="34" charset="0"/>
              <a:buChar char="•"/>
            </a:pPr>
            <a:r>
              <a:rPr lang="fr-FR" sz="2400" b="0" i="0">
                <a:effectLst/>
                <a:highlight>
                  <a:srgbClr val="FFFFFF"/>
                </a:highlight>
                <a:latin typeface="Poppins" panose="00000500000000000000" pitchFamily="2" charset="0"/>
              </a:rPr>
              <a:t>ou encore de notre domaine d’expertise.</a:t>
            </a:r>
          </a:p>
          <a:p>
            <a:pPr algn="just"/>
            <a:br>
              <a:rPr lang="fr-FR" sz="2400" b="0" i="0">
                <a:effectLst/>
                <a:highlight>
                  <a:srgbClr val="FFFFFF"/>
                </a:highlight>
                <a:latin typeface="Poppins" panose="00000500000000000000" pitchFamily="2" charset="0"/>
              </a:rPr>
            </a:br>
            <a:endParaRPr lang="fr-FR" sz="2400" b="0" i="0">
              <a:effectLst/>
              <a:highlight>
                <a:srgbClr val="FFFFFF"/>
              </a:highlight>
              <a:latin typeface="Poppins" panose="00000500000000000000" pitchFamily="2" charset="0"/>
            </a:endParaRPr>
          </a:p>
          <a:p>
            <a:pPr algn="just"/>
            <a:r>
              <a:rPr lang="fr-FR" sz="2400" b="1" i="0">
                <a:effectLst/>
                <a:highlight>
                  <a:srgbClr val="FFFFFF"/>
                </a:highlight>
                <a:latin typeface="Poppins" panose="00000500000000000000" pitchFamily="2" charset="0"/>
              </a:rPr>
              <a:t>Le modèle pédagogique ne sera ainsi pas le même </a:t>
            </a:r>
            <a:r>
              <a:rPr lang="fr-FR" sz="2400" b="0" i="0">
                <a:effectLst/>
                <a:highlight>
                  <a:srgbClr val="FFFFFF"/>
                </a:highlight>
                <a:latin typeface="Poppins" panose="00000500000000000000" pitchFamily="2" charset="0"/>
              </a:rPr>
              <a:t>si vous êtes enseignant dans un secteur très précis/technique comme le droit, la fiscalité, le notariat ou si vous êtes spécialisé dans un domaine plus ouvert comme les ressources humaines, la stratégie d’entreprise ou encore l’évènementiel.</a:t>
            </a:r>
          </a:p>
        </p:txBody>
      </p:sp>
    </p:spTree>
    <p:extLst>
      <p:ext uri="{BB962C8B-B14F-4D97-AF65-F5344CB8AC3E}">
        <p14:creationId xmlns:p14="http://schemas.microsoft.com/office/powerpoint/2010/main" val="3371499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P spid="1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27562"/>
            <a:ext cx="6834203"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8" y="136525"/>
            <a:ext cx="1857088" cy="17226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5</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5 La transmission du savoir</a:t>
            </a:r>
          </a:p>
        </p:txBody>
      </p:sp>
      <p:pic>
        <p:nvPicPr>
          <p:cNvPr id="2050" name="Picture 2" descr="Relay Race: Working Effectively in a Team">
            <a:extLst>
              <a:ext uri="{FF2B5EF4-FFF2-40B4-BE49-F238E27FC236}">
                <a16:creationId xmlns:a16="http://schemas.microsoft.com/office/drawing/2014/main" id="{C2789B62-0E0A-6DC7-783B-1C2ABA3ADB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5487996"/>
            <a:ext cx="1831071" cy="12614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1363C72-D290-3E5B-8568-B0AE94B0179F}"/>
              </a:ext>
            </a:extLst>
          </p:cNvPr>
          <p:cNvPicPr>
            <a:picLocks noChangeAspect="1"/>
          </p:cNvPicPr>
          <p:nvPr/>
        </p:nvPicPr>
        <p:blipFill>
          <a:blip r:embed="rId6"/>
          <a:stretch>
            <a:fillRect/>
          </a:stretch>
        </p:blipFill>
        <p:spPr>
          <a:xfrm>
            <a:off x="9024119" y="136525"/>
            <a:ext cx="3167881" cy="641350"/>
          </a:xfrm>
          <a:prstGeom prst="rect">
            <a:avLst/>
          </a:prstGeom>
        </p:spPr>
      </p:pic>
      <p:pic>
        <p:nvPicPr>
          <p:cNvPr id="6" name="Picture 5">
            <a:extLst>
              <a:ext uri="{FF2B5EF4-FFF2-40B4-BE49-F238E27FC236}">
                <a16:creationId xmlns:a16="http://schemas.microsoft.com/office/drawing/2014/main" id="{E3600902-6C16-4173-691D-9D8E8C575007}"/>
              </a:ext>
            </a:extLst>
          </p:cNvPr>
          <p:cNvPicPr>
            <a:picLocks noChangeAspect="1"/>
          </p:cNvPicPr>
          <p:nvPr/>
        </p:nvPicPr>
        <p:blipFill rotWithShape="1">
          <a:blip r:embed="rId7"/>
          <a:srcRect t="3483" b="76382"/>
          <a:stretch/>
        </p:blipFill>
        <p:spPr>
          <a:xfrm>
            <a:off x="2315890" y="2014206"/>
            <a:ext cx="6573538" cy="864297"/>
          </a:xfrm>
          <a:prstGeom prst="rect">
            <a:avLst/>
          </a:prstGeom>
        </p:spPr>
      </p:pic>
      <p:sp>
        <p:nvSpPr>
          <p:cNvPr id="12" name="TextBox 11">
            <a:extLst>
              <a:ext uri="{FF2B5EF4-FFF2-40B4-BE49-F238E27FC236}">
                <a16:creationId xmlns:a16="http://schemas.microsoft.com/office/drawing/2014/main" id="{E5FA6A0A-776A-A3F8-82E9-8EC01D4BDE13}"/>
              </a:ext>
            </a:extLst>
          </p:cNvPr>
          <p:cNvSpPr txBox="1"/>
          <p:nvPr/>
        </p:nvSpPr>
        <p:spPr>
          <a:xfrm>
            <a:off x="375781" y="3055774"/>
            <a:ext cx="11663690" cy="523220"/>
          </a:xfrm>
          <a:prstGeom prst="rect">
            <a:avLst/>
          </a:prstGeom>
          <a:solidFill>
            <a:schemeClr val="bg1"/>
          </a:solidFill>
        </p:spPr>
        <p:txBody>
          <a:bodyPr wrap="square">
            <a:spAutoFit/>
          </a:bodyPr>
          <a:lstStyle/>
          <a:p>
            <a:pPr algn="ctr"/>
            <a:r>
              <a:rPr lang="fr-FR" sz="2800" b="1" i="1">
                <a:effectLst/>
                <a:highlight>
                  <a:srgbClr val="FFFFFF"/>
                </a:highlight>
                <a:latin typeface="Daytona" panose="020B0604030500040204" pitchFamily="34" charset="0"/>
              </a:rPr>
              <a:t>Et comment trouver le bon modèle de transmission du savoir</a:t>
            </a:r>
          </a:p>
        </p:txBody>
      </p:sp>
      <p:sp>
        <p:nvSpPr>
          <p:cNvPr id="14" name="TextBox 13">
            <a:extLst>
              <a:ext uri="{FF2B5EF4-FFF2-40B4-BE49-F238E27FC236}">
                <a16:creationId xmlns:a16="http://schemas.microsoft.com/office/drawing/2014/main" id="{44863156-ED0B-0F20-C71E-A88126A27046}"/>
              </a:ext>
            </a:extLst>
          </p:cNvPr>
          <p:cNvSpPr txBox="1"/>
          <p:nvPr/>
        </p:nvSpPr>
        <p:spPr>
          <a:xfrm>
            <a:off x="2129425" y="3764996"/>
            <a:ext cx="9011817" cy="3046988"/>
          </a:xfrm>
          <a:prstGeom prst="rect">
            <a:avLst/>
          </a:prstGeom>
          <a:solidFill>
            <a:schemeClr val="bg1"/>
          </a:solidFill>
        </p:spPr>
        <p:txBody>
          <a:bodyPr wrap="square">
            <a:spAutoFit/>
          </a:bodyPr>
          <a:lstStyle/>
          <a:p>
            <a:pPr algn="just"/>
            <a:r>
              <a:rPr lang="fr-FR" sz="2400" b="1" i="0">
                <a:effectLst/>
                <a:highlight>
                  <a:srgbClr val="FFFFFF"/>
                </a:highlight>
                <a:latin typeface="Poppins" panose="00000500000000000000" pitchFamily="2" charset="0"/>
              </a:rPr>
              <a:t>La transmission de savoir n’est pas une science exacte.</a:t>
            </a:r>
            <a:r>
              <a:rPr lang="fr-FR" sz="2400" b="0" i="0">
                <a:effectLst/>
                <a:highlight>
                  <a:srgbClr val="FFFFFF"/>
                </a:highlight>
                <a:latin typeface="Poppins" panose="00000500000000000000" pitchFamily="2" charset="0"/>
              </a:rPr>
              <a:t> </a:t>
            </a:r>
          </a:p>
          <a:p>
            <a:pPr algn="just"/>
            <a:endParaRPr lang="fr-FR" sz="2400">
              <a:highlight>
                <a:srgbClr val="FFFFFF"/>
              </a:highlight>
              <a:latin typeface="Poppins" panose="00000500000000000000" pitchFamily="2" charset="0"/>
            </a:endParaRPr>
          </a:p>
          <a:p>
            <a:pPr algn="just"/>
            <a:r>
              <a:rPr lang="fr-FR" sz="2400" b="1" i="0">
                <a:effectLst/>
                <a:highlight>
                  <a:srgbClr val="FFFFFF"/>
                </a:highlight>
                <a:latin typeface="Poppins" panose="00000500000000000000" pitchFamily="2" charset="0"/>
              </a:rPr>
              <a:t>Le modèle pédagogique ne sera ainsi pas le même </a:t>
            </a:r>
            <a:r>
              <a:rPr lang="fr-FR" sz="2400" b="0" i="0">
                <a:effectLst/>
                <a:highlight>
                  <a:srgbClr val="FFFFFF"/>
                </a:highlight>
                <a:latin typeface="Poppins" panose="00000500000000000000" pitchFamily="2" charset="0"/>
              </a:rPr>
              <a:t>si on est enseignant dans un secteur très précis/technique comme l’orthopédie, le droit, la fiscalité, le notariat ou si on est spécialisé dans un domaine plus ouvert comme les ressources humaines, la stratégie d’entreprise ou encore l’évènementiel.</a:t>
            </a:r>
          </a:p>
        </p:txBody>
      </p:sp>
    </p:spTree>
    <p:extLst>
      <p:ext uri="{BB962C8B-B14F-4D97-AF65-F5344CB8AC3E}">
        <p14:creationId xmlns:p14="http://schemas.microsoft.com/office/powerpoint/2010/main" val="3249271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27562"/>
            <a:ext cx="6834203"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8" y="136525"/>
            <a:ext cx="1857088" cy="17226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5</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5 La transmission du savoir</a:t>
            </a:r>
          </a:p>
        </p:txBody>
      </p:sp>
      <p:pic>
        <p:nvPicPr>
          <p:cNvPr id="2050" name="Picture 2" descr="Relay Race: Working Effectively in a Team">
            <a:extLst>
              <a:ext uri="{FF2B5EF4-FFF2-40B4-BE49-F238E27FC236}">
                <a16:creationId xmlns:a16="http://schemas.microsoft.com/office/drawing/2014/main" id="{C2789B62-0E0A-6DC7-783B-1C2ABA3ADB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5487996"/>
            <a:ext cx="1831071" cy="12614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1363C72-D290-3E5B-8568-B0AE94B0179F}"/>
              </a:ext>
            </a:extLst>
          </p:cNvPr>
          <p:cNvPicPr>
            <a:picLocks noChangeAspect="1"/>
          </p:cNvPicPr>
          <p:nvPr/>
        </p:nvPicPr>
        <p:blipFill>
          <a:blip r:embed="rId6"/>
          <a:stretch>
            <a:fillRect/>
          </a:stretch>
        </p:blipFill>
        <p:spPr>
          <a:xfrm>
            <a:off x="9024119" y="136525"/>
            <a:ext cx="3167881" cy="641350"/>
          </a:xfrm>
          <a:prstGeom prst="rect">
            <a:avLst/>
          </a:prstGeom>
        </p:spPr>
      </p:pic>
      <p:pic>
        <p:nvPicPr>
          <p:cNvPr id="6" name="Picture 5">
            <a:extLst>
              <a:ext uri="{FF2B5EF4-FFF2-40B4-BE49-F238E27FC236}">
                <a16:creationId xmlns:a16="http://schemas.microsoft.com/office/drawing/2014/main" id="{E3600902-6C16-4173-691D-9D8E8C575007}"/>
              </a:ext>
            </a:extLst>
          </p:cNvPr>
          <p:cNvPicPr>
            <a:picLocks noChangeAspect="1"/>
          </p:cNvPicPr>
          <p:nvPr/>
        </p:nvPicPr>
        <p:blipFill rotWithShape="1">
          <a:blip r:embed="rId7"/>
          <a:srcRect t="3483" b="76382"/>
          <a:stretch/>
        </p:blipFill>
        <p:spPr>
          <a:xfrm>
            <a:off x="2315890" y="2014206"/>
            <a:ext cx="6573538" cy="864297"/>
          </a:xfrm>
          <a:prstGeom prst="rect">
            <a:avLst/>
          </a:prstGeom>
        </p:spPr>
      </p:pic>
      <p:sp>
        <p:nvSpPr>
          <p:cNvPr id="12" name="TextBox 11">
            <a:extLst>
              <a:ext uri="{FF2B5EF4-FFF2-40B4-BE49-F238E27FC236}">
                <a16:creationId xmlns:a16="http://schemas.microsoft.com/office/drawing/2014/main" id="{E5FA6A0A-776A-A3F8-82E9-8EC01D4BDE13}"/>
              </a:ext>
            </a:extLst>
          </p:cNvPr>
          <p:cNvSpPr txBox="1"/>
          <p:nvPr/>
        </p:nvSpPr>
        <p:spPr>
          <a:xfrm>
            <a:off x="375781" y="3055774"/>
            <a:ext cx="11663690" cy="523220"/>
          </a:xfrm>
          <a:prstGeom prst="rect">
            <a:avLst/>
          </a:prstGeom>
          <a:solidFill>
            <a:schemeClr val="bg1"/>
          </a:solidFill>
        </p:spPr>
        <p:txBody>
          <a:bodyPr wrap="square">
            <a:spAutoFit/>
          </a:bodyPr>
          <a:lstStyle/>
          <a:p>
            <a:pPr algn="ctr"/>
            <a:r>
              <a:rPr lang="fr-FR" sz="2800" b="1" i="1">
                <a:effectLst/>
                <a:highlight>
                  <a:srgbClr val="FFFFFF"/>
                </a:highlight>
                <a:latin typeface="Daytona" panose="020B0604030500040204" pitchFamily="34" charset="0"/>
              </a:rPr>
              <a:t>Et comment trouver le bon modèle de transmission du savoir</a:t>
            </a:r>
          </a:p>
        </p:txBody>
      </p:sp>
      <p:sp>
        <p:nvSpPr>
          <p:cNvPr id="15" name="TextBox 14">
            <a:extLst>
              <a:ext uri="{FF2B5EF4-FFF2-40B4-BE49-F238E27FC236}">
                <a16:creationId xmlns:a16="http://schemas.microsoft.com/office/drawing/2014/main" id="{0E86F393-C331-B696-674B-EADFCC912D2A}"/>
              </a:ext>
            </a:extLst>
          </p:cNvPr>
          <p:cNvSpPr txBox="1"/>
          <p:nvPr/>
        </p:nvSpPr>
        <p:spPr>
          <a:xfrm>
            <a:off x="1991851" y="4123781"/>
            <a:ext cx="8655272" cy="2246769"/>
          </a:xfrm>
          <a:prstGeom prst="rect">
            <a:avLst/>
          </a:prstGeom>
          <a:solidFill>
            <a:schemeClr val="bg1"/>
          </a:solidFill>
        </p:spPr>
        <p:txBody>
          <a:bodyPr wrap="square">
            <a:spAutoFit/>
          </a:bodyPr>
          <a:lstStyle/>
          <a:p>
            <a:pPr algn="just"/>
            <a:r>
              <a:rPr lang="fr-FR" sz="2800" b="1" i="0">
                <a:effectLst/>
                <a:highlight>
                  <a:srgbClr val="FFFFFF"/>
                </a:highlight>
                <a:latin typeface="Poppins" panose="00000500000000000000" pitchFamily="2" charset="0"/>
              </a:rPr>
              <a:t>2 modèles</a:t>
            </a:r>
          </a:p>
          <a:p>
            <a:pPr algn="just"/>
            <a:endParaRPr lang="fr-FR" sz="2800" b="1">
              <a:highlight>
                <a:srgbClr val="FFFFFF"/>
              </a:highlight>
              <a:latin typeface="Poppins" panose="00000500000000000000" pitchFamily="2" charset="0"/>
            </a:endParaRPr>
          </a:p>
          <a:p>
            <a:pPr algn="just"/>
            <a:r>
              <a:rPr lang="fr-FR" sz="2800" b="1" i="0">
                <a:effectLst/>
                <a:highlight>
                  <a:srgbClr val="FFFFFF"/>
                </a:highlight>
                <a:latin typeface="Poppins" panose="00000500000000000000" pitchFamily="2" charset="0"/>
              </a:rPr>
              <a:t>Le modèle professeur-élève</a:t>
            </a:r>
          </a:p>
          <a:p>
            <a:pPr algn="just"/>
            <a:endParaRPr lang="fr-FR" sz="2800" b="1" i="0">
              <a:effectLst/>
              <a:highlight>
                <a:srgbClr val="FFFFFF"/>
              </a:highlight>
              <a:latin typeface="Poppins" panose="00000500000000000000" pitchFamily="2" charset="0"/>
            </a:endParaRPr>
          </a:p>
          <a:p>
            <a:pPr algn="just"/>
            <a:r>
              <a:rPr lang="fr-FR" sz="2800" b="1" i="0">
                <a:effectLst/>
                <a:highlight>
                  <a:srgbClr val="FFFFFF"/>
                </a:highlight>
                <a:latin typeface="Poppins" panose="00000500000000000000" pitchFamily="2" charset="0"/>
              </a:rPr>
              <a:t>Le modèle pédagogique de pair à pair</a:t>
            </a:r>
          </a:p>
        </p:txBody>
      </p:sp>
    </p:spTree>
    <p:extLst>
      <p:ext uri="{BB962C8B-B14F-4D97-AF65-F5344CB8AC3E}">
        <p14:creationId xmlns:p14="http://schemas.microsoft.com/office/powerpoint/2010/main" val="2995796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 calcmode="lin" valueType="num">
                                      <p:cBhvr additive="base">
                                        <p:cTn id="13"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xEl>
                                              <p:pRg st="4" end="4"/>
                                            </p:txEl>
                                          </p:spTgt>
                                        </p:tgtEl>
                                        <p:attrNameLst>
                                          <p:attrName>style.visibility</p:attrName>
                                        </p:attrNameLst>
                                      </p:cBhvr>
                                      <p:to>
                                        <p:strVal val="visible"/>
                                      </p:to>
                                    </p:set>
                                    <p:anim calcmode="lin" valueType="num">
                                      <p:cBhvr additive="base">
                                        <p:cTn id="19"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27562"/>
            <a:ext cx="6834203"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8" y="136525"/>
            <a:ext cx="1857088" cy="17226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5</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5 La transmission du savoir</a:t>
            </a:r>
          </a:p>
        </p:txBody>
      </p:sp>
      <p:pic>
        <p:nvPicPr>
          <p:cNvPr id="2050" name="Picture 2" descr="Relay Race: Working Effectively in a Team">
            <a:extLst>
              <a:ext uri="{FF2B5EF4-FFF2-40B4-BE49-F238E27FC236}">
                <a16:creationId xmlns:a16="http://schemas.microsoft.com/office/drawing/2014/main" id="{C2789B62-0E0A-6DC7-783B-1C2ABA3ADB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4366" y="926611"/>
            <a:ext cx="1796876" cy="12379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1363C72-D290-3E5B-8568-B0AE94B0179F}"/>
              </a:ext>
            </a:extLst>
          </p:cNvPr>
          <p:cNvPicPr>
            <a:picLocks noChangeAspect="1"/>
          </p:cNvPicPr>
          <p:nvPr/>
        </p:nvPicPr>
        <p:blipFill>
          <a:blip r:embed="rId6"/>
          <a:stretch>
            <a:fillRect/>
          </a:stretch>
        </p:blipFill>
        <p:spPr>
          <a:xfrm>
            <a:off x="9024119" y="136525"/>
            <a:ext cx="3167881" cy="641350"/>
          </a:xfrm>
          <a:prstGeom prst="rect">
            <a:avLst/>
          </a:prstGeom>
        </p:spPr>
      </p:pic>
      <p:sp>
        <p:nvSpPr>
          <p:cNvPr id="15" name="TextBox 14">
            <a:extLst>
              <a:ext uri="{FF2B5EF4-FFF2-40B4-BE49-F238E27FC236}">
                <a16:creationId xmlns:a16="http://schemas.microsoft.com/office/drawing/2014/main" id="{0E86F393-C331-B696-674B-EADFCC912D2A}"/>
              </a:ext>
            </a:extLst>
          </p:cNvPr>
          <p:cNvSpPr txBox="1"/>
          <p:nvPr/>
        </p:nvSpPr>
        <p:spPr>
          <a:xfrm>
            <a:off x="0" y="2164518"/>
            <a:ext cx="12191999" cy="523220"/>
          </a:xfrm>
          <a:prstGeom prst="rect">
            <a:avLst/>
          </a:prstGeom>
          <a:solidFill>
            <a:schemeClr val="bg1"/>
          </a:solidFill>
        </p:spPr>
        <p:txBody>
          <a:bodyPr wrap="square">
            <a:spAutoFit/>
          </a:bodyPr>
          <a:lstStyle/>
          <a:p>
            <a:pPr algn="just"/>
            <a:r>
              <a:rPr lang="fr-FR" sz="2800" b="1" i="0">
                <a:effectLst/>
                <a:highlight>
                  <a:srgbClr val="FFFFFF"/>
                </a:highlight>
                <a:latin typeface="Poppins" panose="00000500000000000000" pitchFamily="2" charset="0"/>
              </a:rPr>
              <a:t>Le modèle professeur-élève</a:t>
            </a:r>
          </a:p>
        </p:txBody>
      </p:sp>
      <p:sp>
        <p:nvSpPr>
          <p:cNvPr id="11" name="TextBox 10">
            <a:extLst>
              <a:ext uri="{FF2B5EF4-FFF2-40B4-BE49-F238E27FC236}">
                <a16:creationId xmlns:a16="http://schemas.microsoft.com/office/drawing/2014/main" id="{6E3F260B-6C03-5859-7074-AF672C29420A}"/>
              </a:ext>
            </a:extLst>
          </p:cNvPr>
          <p:cNvSpPr txBox="1"/>
          <p:nvPr/>
        </p:nvSpPr>
        <p:spPr>
          <a:xfrm>
            <a:off x="-1" y="3251430"/>
            <a:ext cx="12191999" cy="2862322"/>
          </a:xfrm>
          <a:prstGeom prst="rect">
            <a:avLst/>
          </a:prstGeom>
          <a:solidFill>
            <a:schemeClr val="bg1"/>
          </a:solidFill>
        </p:spPr>
        <p:txBody>
          <a:bodyPr wrap="square">
            <a:spAutoFit/>
          </a:bodyPr>
          <a:lstStyle/>
          <a:p>
            <a:pPr algn="just"/>
            <a:r>
              <a:rPr lang="fr-FR" sz="2000" b="0" i="0">
                <a:effectLst/>
                <a:highlight>
                  <a:srgbClr val="FFFFFF"/>
                </a:highlight>
                <a:latin typeface="Daytona" panose="020B0604030500040204" pitchFamily="34" charset="0"/>
              </a:rPr>
              <a:t>Dans le premier cas, vous vous tournerez certainement plus vers un modèle descendant, de type “professeur-élève”. Dans ce cadre,</a:t>
            </a:r>
            <a:r>
              <a:rPr lang="fr-FR" sz="2000" b="1" i="0">
                <a:effectLst/>
                <a:highlight>
                  <a:srgbClr val="FFFFFF"/>
                </a:highlight>
                <a:latin typeface="Daytona" panose="020B0604030500040204" pitchFamily="34" charset="0"/>
              </a:rPr>
              <a:t> c’est le formateur qui structure et formalise ses connaissances</a:t>
            </a:r>
            <a:r>
              <a:rPr lang="fr-FR" sz="2000" b="0" i="0">
                <a:effectLst/>
                <a:highlight>
                  <a:srgbClr val="FFFFFF"/>
                </a:highlight>
                <a:latin typeface="Daytona" panose="020B0604030500040204" pitchFamily="34" charset="0"/>
              </a:rPr>
              <a:t> de telle sorte à les transmettre le plus distinctement possible.</a:t>
            </a:r>
          </a:p>
          <a:p>
            <a:pPr algn="just"/>
            <a:br>
              <a:rPr lang="fr-FR" sz="2000" b="0" i="0">
                <a:effectLst/>
                <a:highlight>
                  <a:srgbClr val="FFFFFF"/>
                </a:highlight>
                <a:latin typeface="Daytona" panose="020B0604030500040204" pitchFamily="34" charset="0"/>
              </a:rPr>
            </a:br>
            <a:endParaRPr lang="fr-FR" sz="2000" b="0" i="0">
              <a:effectLst/>
              <a:highlight>
                <a:srgbClr val="FFFFFF"/>
              </a:highlight>
              <a:latin typeface="Daytona" panose="020B0604030500040204" pitchFamily="34" charset="0"/>
            </a:endParaRPr>
          </a:p>
          <a:p>
            <a:pPr algn="just"/>
            <a:r>
              <a:rPr lang="fr-FR" sz="2000" b="0" i="0">
                <a:effectLst/>
                <a:highlight>
                  <a:srgbClr val="FFFFFF"/>
                </a:highlight>
                <a:latin typeface="Daytona" panose="020B0604030500040204" pitchFamily="34" charset="0"/>
              </a:rPr>
              <a:t>L’étudiant reçoit ce savoir et</a:t>
            </a:r>
            <a:r>
              <a:rPr lang="fr-FR" sz="2000" b="1" i="0">
                <a:effectLst/>
                <a:highlight>
                  <a:srgbClr val="FFFFFF"/>
                </a:highlight>
                <a:latin typeface="Daytona" panose="020B0604030500040204" pitchFamily="34" charset="0"/>
              </a:rPr>
              <a:t> l’intègre par la suite à son propre système de connaissances</a:t>
            </a:r>
            <a:r>
              <a:rPr lang="fr-FR" sz="2000" b="0" i="0">
                <a:effectLst/>
                <a:highlight>
                  <a:srgbClr val="FFFFFF"/>
                </a:highlight>
                <a:latin typeface="Daytona" panose="020B0604030500040204" pitchFamily="34" charset="0"/>
              </a:rPr>
              <a:t>. Même s’il ne s’agit pas réellement d’un modèle à sens unique (l’élève pouvant poser des questions, soumettre des feedbacks), l’intervenant pousse ses connaissances et s’assure de la qualité de la transmission.</a:t>
            </a:r>
          </a:p>
        </p:txBody>
      </p:sp>
    </p:spTree>
    <p:extLst>
      <p:ext uri="{BB962C8B-B14F-4D97-AF65-F5344CB8AC3E}">
        <p14:creationId xmlns:p14="http://schemas.microsoft.com/office/powerpoint/2010/main" val="2294646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 calcmode="lin" valueType="num">
                                      <p:cBhvr additive="base">
                                        <p:cTn id="19"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 calcmode="lin" valueType="num">
                                      <p:cBhvr additive="base">
                                        <p:cTn id="2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27562"/>
            <a:ext cx="6834203"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8" y="136525"/>
            <a:ext cx="1857088" cy="17226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5</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5 La transmission du savoir</a:t>
            </a:r>
          </a:p>
        </p:txBody>
      </p:sp>
      <p:pic>
        <p:nvPicPr>
          <p:cNvPr id="2050" name="Picture 2" descr="Relay Race: Working Effectively in a Team">
            <a:extLst>
              <a:ext uri="{FF2B5EF4-FFF2-40B4-BE49-F238E27FC236}">
                <a16:creationId xmlns:a16="http://schemas.microsoft.com/office/drawing/2014/main" id="{C2789B62-0E0A-6DC7-783B-1C2ABA3ADB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4366" y="926611"/>
            <a:ext cx="1796876" cy="12379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1363C72-D290-3E5B-8568-B0AE94B0179F}"/>
              </a:ext>
            </a:extLst>
          </p:cNvPr>
          <p:cNvPicPr>
            <a:picLocks noChangeAspect="1"/>
          </p:cNvPicPr>
          <p:nvPr/>
        </p:nvPicPr>
        <p:blipFill>
          <a:blip r:embed="rId6"/>
          <a:stretch>
            <a:fillRect/>
          </a:stretch>
        </p:blipFill>
        <p:spPr>
          <a:xfrm>
            <a:off x="9024119" y="136525"/>
            <a:ext cx="3167881" cy="641350"/>
          </a:xfrm>
          <a:prstGeom prst="rect">
            <a:avLst/>
          </a:prstGeom>
        </p:spPr>
      </p:pic>
      <p:sp>
        <p:nvSpPr>
          <p:cNvPr id="15" name="TextBox 14">
            <a:extLst>
              <a:ext uri="{FF2B5EF4-FFF2-40B4-BE49-F238E27FC236}">
                <a16:creationId xmlns:a16="http://schemas.microsoft.com/office/drawing/2014/main" id="{0E86F393-C331-B696-674B-EADFCC912D2A}"/>
              </a:ext>
            </a:extLst>
          </p:cNvPr>
          <p:cNvSpPr txBox="1"/>
          <p:nvPr/>
        </p:nvSpPr>
        <p:spPr>
          <a:xfrm>
            <a:off x="0" y="2164518"/>
            <a:ext cx="12191999" cy="523220"/>
          </a:xfrm>
          <a:prstGeom prst="rect">
            <a:avLst/>
          </a:prstGeom>
          <a:solidFill>
            <a:schemeClr val="bg1"/>
          </a:solidFill>
        </p:spPr>
        <p:txBody>
          <a:bodyPr wrap="square">
            <a:spAutoFit/>
          </a:bodyPr>
          <a:lstStyle/>
          <a:p>
            <a:pPr algn="just"/>
            <a:r>
              <a:rPr lang="fr-FR" sz="2800" b="1" i="0">
                <a:effectLst/>
                <a:highlight>
                  <a:srgbClr val="FFFFFF"/>
                </a:highlight>
                <a:latin typeface="Poppins" panose="00000500000000000000" pitchFamily="2" charset="0"/>
              </a:rPr>
              <a:t>Le modèle pédagogique de pair à pair</a:t>
            </a:r>
          </a:p>
        </p:txBody>
      </p:sp>
      <p:sp>
        <p:nvSpPr>
          <p:cNvPr id="6" name="TextBox 5">
            <a:extLst>
              <a:ext uri="{FF2B5EF4-FFF2-40B4-BE49-F238E27FC236}">
                <a16:creationId xmlns:a16="http://schemas.microsoft.com/office/drawing/2014/main" id="{C3597DE2-4E19-9F28-66DB-7E0AD669A7B1}"/>
              </a:ext>
            </a:extLst>
          </p:cNvPr>
          <p:cNvSpPr txBox="1"/>
          <p:nvPr/>
        </p:nvSpPr>
        <p:spPr>
          <a:xfrm>
            <a:off x="-1" y="2986352"/>
            <a:ext cx="12192000" cy="2862322"/>
          </a:xfrm>
          <a:prstGeom prst="rect">
            <a:avLst/>
          </a:prstGeom>
          <a:solidFill>
            <a:schemeClr val="bg1"/>
          </a:solidFill>
        </p:spPr>
        <p:txBody>
          <a:bodyPr wrap="square">
            <a:spAutoFit/>
          </a:bodyPr>
          <a:lstStyle/>
          <a:p>
            <a:r>
              <a:rPr lang="fr-FR" sz="2000">
                <a:effectLst/>
                <a:latin typeface="Daytona" panose="020B0604030500040204" pitchFamily="34" charset="0"/>
              </a:rPr>
              <a:t>Dans le second cas, en particulier avec des étudiants de second cycle (bac +4, bac +5 ou </a:t>
            </a:r>
            <a:r>
              <a:rPr lang="fr-FR" sz="2000" err="1">
                <a:effectLst/>
                <a:latin typeface="Daytona" panose="020B0604030500040204" pitchFamily="34" charset="0"/>
              </a:rPr>
              <a:t>bachelor</a:t>
            </a:r>
            <a:r>
              <a:rPr lang="fr-FR" sz="2000">
                <a:effectLst/>
                <a:latin typeface="Daytona" panose="020B0604030500040204" pitchFamily="34" charset="0"/>
              </a:rPr>
              <a:t>), il est possible d’</a:t>
            </a:r>
            <a:r>
              <a:rPr lang="fr-FR" sz="2000" b="1" u="none" strike="noStrike">
                <a:effectLst/>
                <a:latin typeface="Daytona" panose="020B0604030500040204" pitchFamily="34" charset="0"/>
                <a:hlinkClick r:id="rId7">
                  <a:extLst>
                    <a:ext uri="{A12FA001-AC4F-418D-AE19-62706E023703}">
                      <ahyp:hlinkClr xmlns:ahyp="http://schemas.microsoft.com/office/drawing/2018/hyperlinkcolor" val="tx"/>
                    </a:ext>
                  </a:extLst>
                </a:hlinkClick>
              </a:rPr>
              <a:t>intervenir dans l’enseignement supérieur</a:t>
            </a:r>
            <a:r>
              <a:rPr lang="fr-FR" sz="2000">
                <a:effectLst/>
                <a:latin typeface="Daytona" panose="020B0604030500040204" pitchFamily="34" charset="0"/>
              </a:rPr>
              <a:t> avec</a:t>
            </a:r>
            <a:r>
              <a:rPr lang="fr-FR" sz="2000" b="1">
                <a:effectLst/>
                <a:latin typeface="Daytona" panose="020B0604030500040204" pitchFamily="34" charset="0"/>
              </a:rPr>
              <a:t> une approche plus horizontale. </a:t>
            </a:r>
            <a:r>
              <a:rPr lang="fr-FR" sz="2000">
                <a:effectLst/>
                <a:latin typeface="Daytona" panose="020B0604030500040204" pitchFamily="34" charset="0"/>
              </a:rPr>
              <a:t>Le modèle de pair à pair, même s’il n’implique pas une égalité parfaite entre le speaker et ses étudiants, intègre quand même plus ces derniers à la formulation et au partage de nouvelles connaissances.</a:t>
            </a:r>
            <a:br>
              <a:rPr lang="fr-FR" sz="2000">
                <a:effectLst/>
                <a:latin typeface="Daytona" panose="020B0604030500040204" pitchFamily="34" charset="0"/>
              </a:rPr>
            </a:br>
            <a:endParaRPr lang="fr-FR" sz="2000">
              <a:effectLst/>
              <a:latin typeface="Daytona" panose="020B0604030500040204" pitchFamily="34" charset="0"/>
            </a:endParaRPr>
          </a:p>
          <a:p>
            <a:r>
              <a:rPr lang="fr-FR" sz="2000">
                <a:effectLst/>
                <a:latin typeface="Daytona" panose="020B0604030500040204" pitchFamily="34" charset="0"/>
              </a:rPr>
              <a:t>Chacun est amené à </a:t>
            </a:r>
            <a:r>
              <a:rPr lang="fr-FR" sz="2000" b="1">
                <a:effectLst/>
                <a:latin typeface="Daytona" panose="020B0604030500040204" pitchFamily="34" charset="0"/>
              </a:rPr>
              <a:t>exposer sa propre compréhension de la problématique. </a:t>
            </a:r>
            <a:r>
              <a:rPr lang="fr-FR" sz="2000">
                <a:effectLst/>
                <a:latin typeface="Daytona" panose="020B0604030500040204" pitchFamily="34" charset="0"/>
              </a:rPr>
              <a:t>Le but est donc de fournir un cadre dans lequel l’élève formulera ses propres analyses et s’appropriera pleinement son sujet d’étude.</a:t>
            </a:r>
            <a:endParaRPr lang="fr-FR" sz="2000">
              <a:latin typeface="Daytona" panose="020B0604030500040204" pitchFamily="34" charset="0"/>
            </a:endParaRPr>
          </a:p>
        </p:txBody>
      </p:sp>
    </p:spTree>
    <p:extLst>
      <p:ext uri="{BB962C8B-B14F-4D97-AF65-F5344CB8AC3E}">
        <p14:creationId xmlns:p14="http://schemas.microsoft.com/office/powerpoint/2010/main" val="795987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27562"/>
            <a:ext cx="6834203"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8" y="136525"/>
            <a:ext cx="1857088" cy="17226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5</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5 La transmission du savoir</a:t>
            </a:r>
          </a:p>
        </p:txBody>
      </p:sp>
      <p:pic>
        <p:nvPicPr>
          <p:cNvPr id="2050" name="Picture 2" descr="Relay Race: Working Effectively in a Team">
            <a:extLst>
              <a:ext uri="{FF2B5EF4-FFF2-40B4-BE49-F238E27FC236}">
                <a16:creationId xmlns:a16="http://schemas.microsoft.com/office/drawing/2014/main" id="{C2789B62-0E0A-6DC7-783B-1C2ABA3ADB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4366" y="926611"/>
            <a:ext cx="1796876" cy="12379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1363C72-D290-3E5B-8568-B0AE94B0179F}"/>
              </a:ext>
            </a:extLst>
          </p:cNvPr>
          <p:cNvPicPr>
            <a:picLocks noChangeAspect="1"/>
          </p:cNvPicPr>
          <p:nvPr/>
        </p:nvPicPr>
        <p:blipFill>
          <a:blip r:embed="rId6"/>
          <a:stretch>
            <a:fillRect/>
          </a:stretch>
        </p:blipFill>
        <p:spPr>
          <a:xfrm>
            <a:off x="9024119" y="136525"/>
            <a:ext cx="3167881" cy="641350"/>
          </a:xfrm>
          <a:prstGeom prst="rect">
            <a:avLst/>
          </a:prstGeom>
        </p:spPr>
      </p:pic>
      <p:sp>
        <p:nvSpPr>
          <p:cNvPr id="12" name="TextBox 11">
            <a:extLst>
              <a:ext uri="{FF2B5EF4-FFF2-40B4-BE49-F238E27FC236}">
                <a16:creationId xmlns:a16="http://schemas.microsoft.com/office/drawing/2014/main" id="{5CC6164B-BE64-05B3-5627-CDB778E3C1A5}"/>
              </a:ext>
            </a:extLst>
          </p:cNvPr>
          <p:cNvSpPr txBox="1"/>
          <p:nvPr/>
        </p:nvSpPr>
        <p:spPr>
          <a:xfrm>
            <a:off x="0" y="2275676"/>
            <a:ext cx="12192000" cy="4031873"/>
          </a:xfrm>
          <a:prstGeom prst="rect">
            <a:avLst/>
          </a:prstGeom>
          <a:solidFill>
            <a:schemeClr val="bg1"/>
          </a:solidFill>
        </p:spPr>
        <p:txBody>
          <a:bodyPr wrap="square">
            <a:spAutoFit/>
          </a:bodyPr>
          <a:lstStyle/>
          <a:p>
            <a:r>
              <a:rPr lang="fr-FR" sz="3200" b="1">
                <a:effectLst/>
              </a:rPr>
              <a:t>Transmettre son savoir : 5 conseils pour devenir plus pédagogue</a:t>
            </a:r>
          </a:p>
          <a:p>
            <a:br>
              <a:rPr lang="fr-FR" sz="3200">
                <a:effectLst/>
              </a:rPr>
            </a:br>
            <a:r>
              <a:rPr lang="fr-FR" sz="3200">
                <a:effectLst/>
              </a:rPr>
              <a:t>Pour devenir intervenant </a:t>
            </a:r>
            <a:r>
              <a:rPr lang="fr-FR" sz="3200"/>
              <a:t>auprès des adultes</a:t>
            </a:r>
            <a:r>
              <a:rPr lang="fr-FR" sz="3200">
                <a:effectLst/>
              </a:rPr>
              <a:t>, il faut, au-delà de sa formation et de son expérience professionnelle, </a:t>
            </a:r>
            <a:r>
              <a:rPr lang="fr-FR" sz="3200" b="1">
                <a:effectLst/>
              </a:rPr>
              <a:t>apprendre à transmettre ses connaissances.</a:t>
            </a:r>
            <a:r>
              <a:rPr lang="fr-FR" sz="3200">
                <a:effectLst/>
              </a:rPr>
              <a:t> </a:t>
            </a:r>
          </a:p>
          <a:p>
            <a:endParaRPr lang="fr-FR" sz="3200"/>
          </a:p>
          <a:p>
            <a:r>
              <a:rPr lang="fr-FR" sz="3200">
                <a:effectLst/>
              </a:rPr>
              <a:t>5 conseils pratiques pour rendre ses interventions plus pédagogiques, et réellement partager son savoir.</a:t>
            </a:r>
          </a:p>
        </p:txBody>
      </p:sp>
    </p:spTree>
    <p:extLst>
      <p:ext uri="{BB962C8B-B14F-4D97-AF65-F5344CB8AC3E}">
        <p14:creationId xmlns:p14="http://schemas.microsoft.com/office/powerpoint/2010/main" val="4116923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additive="base">
                                        <p:cTn id="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anim calcmode="lin" valueType="num">
                                      <p:cBhvr additive="base">
                                        <p:cTn id="13"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27562"/>
            <a:ext cx="6834203"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8" y="136525"/>
            <a:ext cx="1857088" cy="17226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5</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5 La transmission du savoir</a:t>
            </a:r>
          </a:p>
        </p:txBody>
      </p:sp>
      <p:pic>
        <p:nvPicPr>
          <p:cNvPr id="2050" name="Picture 2" descr="Relay Race: Working Effectively in a Team">
            <a:extLst>
              <a:ext uri="{FF2B5EF4-FFF2-40B4-BE49-F238E27FC236}">
                <a16:creationId xmlns:a16="http://schemas.microsoft.com/office/drawing/2014/main" id="{C2789B62-0E0A-6DC7-783B-1C2ABA3ADB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4366" y="926611"/>
            <a:ext cx="1796876" cy="12379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1363C72-D290-3E5B-8568-B0AE94B0179F}"/>
              </a:ext>
            </a:extLst>
          </p:cNvPr>
          <p:cNvPicPr>
            <a:picLocks noChangeAspect="1"/>
          </p:cNvPicPr>
          <p:nvPr/>
        </p:nvPicPr>
        <p:blipFill>
          <a:blip r:embed="rId6"/>
          <a:stretch>
            <a:fillRect/>
          </a:stretch>
        </p:blipFill>
        <p:spPr>
          <a:xfrm>
            <a:off x="9024119" y="136525"/>
            <a:ext cx="3167881" cy="641350"/>
          </a:xfrm>
          <a:prstGeom prst="rect">
            <a:avLst/>
          </a:prstGeom>
        </p:spPr>
      </p:pic>
      <p:sp>
        <p:nvSpPr>
          <p:cNvPr id="12" name="TextBox 11">
            <a:extLst>
              <a:ext uri="{FF2B5EF4-FFF2-40B4-BE49-F238E27FC236}">
                <a16:creationId xmlns:a16="http://schemas.microsoft.com/office/drawing/2014/main" id="{5CC6164B-BE64-05B3-5627-CDB778E3C1A5}"/>
              </a:ext>
            </a:extLst>
          </p:cNvPr>
          <p:cNvSpPr txBox="1"/>
          <p:nvPr/>
        </p:nvSpPr>
        <p:spPr>
          <a:xfrm>
            <a:off x="0" y="2275676"/>
            <a:ext cx="12192000" cy="4385816"/>
          </a:xfrm>
          <a:prstGeom prst="rect">
            <a:avLst/>
          </a:prstGeom>
          <a:solidFill>
            <a:schemeClr val="bg1"/>
          </a:solidFill>
        </p:spPr>
        <p:txBody>
          <a:bodyPr wrap="square">
            <a:spAutoFit/>
          </a:bodyPr>
          <a:lstStyle/>
          <a:p>
            <a:r>
              <a:rPr lang="fr-FR" sz="3200" b="1">
                <a:effectLst/>
              </a:rPr>
              <a:t>Transmettre son savoir : 5 conseils pour devenir plus pédagogue</a:t>
            </a:r>
          </a:p>
          <a:p>
            <a:endParaRPr lang="fr-FR" sz="700" b="1">
              <a:effectLst/>
            </a:endParaRPr>
          </a:p>
          <a:p>
            <a:r>
              <a:rPr lang="fr-FR" sz="3200" b="1">
                <a:effectLst/>
              </a:rPr>
              <a:t>1. Établir des objectifs d’apprentissage clairs</a:t>
            </a:r>
          </a:p>
          <a:p>
            <a:endParaRPr lang="fr-FR" sz="1600">
              <a:effectLst/>
            </a:endParaRPr>
          </a:p>
          <a:p>
            <a:r>
              <a:rPr lang="fr-FR" sz="3200">
                <a:effectLst/>
              </a:rPr>
              <a:t>En définissant les objectifs d’apprentissage de votre cours, on pourra plus facilement </a:t>
            </a:r>
            <a:r>
              <a:rPr lang="fr-FR" sz="3200" b="1">
                <a:effectLst/>
              </a:rPr>
              <a:t>le structurer et nous assurer d’aller dans la bonne direction</a:t>
            </a:r>
            <a:r>
              <a:rPr lang="fr-FR" sz="3200">
                <a:effectLst/>
              </a:rPr>
              <a:t>. C’est aussi une excellente feuille de route pour mesurer nos progrès et ceux de nos étudiants. Assurons-nous simplement qu’ils soient réalistes avec leur niveau et le nombre d’heures dont vous disposez.</a:t>
            </a:r>
            <a:endParaRPr lang="fr-FR" sz="3200"/>
          </a:p>
        </p:txBody>
      </p:sp>
    </p:spTree>
    <p:extLst>
      <p:ext uri="{BB962C8B-B14F-4D97-AF65-F5344CB8AC3E}">
        <p14:creationId xmlns:p14="http://schemas.microsoft.com/office/powerpoint/2010/main" val="2177565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 calcmode="lin" valueType="num">
                                      <p:cBhvr additive="base">
                                        <p:cTn id="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4" end="4"/>
                                            </p:txEl>
                                          </p:spTgt>
                                        </p:tgtEl>
                                        <p:attrNameLst>
                                          <p:attrName>style.visibility</p:attrName>
                                        </p:attrNameLst>
                                      </p:cBhvr>
                                      <p:to>
                                        <p:strVal val="visible"/>
                                      </p:to>
                                    </p:set>
                                    <p:anim calcmode="lin" valueType="num">
                                      <p:cBhvr additive="base">
                                        <p:cTn id="13"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27562"/>
            <a:ext cx="6834203"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8" y="136525"/>
            <a:ext cx="1857088" cy="17226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5</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5 La transmission du savoir</a:t>
            </a:r>
          </a:p>
        </p:txBody>
      </p:sp>
      <p:pic>
        <p:nvPicPr>
          <p:cNvPr id="2050" name="Picture 2" descr="Relay Race: Working Effectively in a Team">
            <a:extLst>
              <a:ext uri="{FF2B5EF4-FFF2-40B4-BE49-F238E27FC236}">
                <a16:creationId xmlns:a16="http://schemas.microsoft.com/office/drawing/2014/main" id="{C2789B62-0E0A-6DC7-783B-1C2ABA3ADB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4366" y="926611"/>
            <a:ext cx="1796876" cy="12379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1363C72-D290-3E5B-8568-B0AE94B0179F}"/>
              </a:ext>
            </a:extLst>
          </p:cNvPr>
          <p:cNvPicPr>
            <a:picLocks noChangeAspect="1"/>
          </p:cNvPicPr>
          <p:nvPr/>
        </p:nvPicPr>
        <p:blipFill>
          <a:blip r:embed="rId6"/>
          <a:stretch>
            <a:fillRect/>
          </a:stretch>
        </p:blipFill>
        <p:spPr>
          <a:xfrm>
            <a:off x="9024119" y="136525"/>
            <a:ext cx="3167881" cy="641350"/>
          </a:xfrm>
          <a:prstGeom prst="rect">
            <a:avLst/>
          </a:prstGeom>
        </p:spPr>
      </p:pic>
      <p:sp>
        <p:nvSpPr>
          <p:cNvPr id="12" name="TextBox 11">
            <a:extLst>
              <a:ext uri="{FF2B5EF4-FFF2-40B4-BE49-F238E27FC236}">
                <a16:creationId xmlns:a16="http://schemas.microsoft.com/office/drawing/2014/main" id="{5CC6164B-BE64-05B3-5627-CDB778E3C1A5}"/>
              </a:ext>
            </a:extLst>
          </p:cNvPr>
          <p:cNvSpPr txBox="1"/>
          <p:nvPr/>
        </p:nvSpPr>
        <p:spPr>
          <a:xfrm>
            <a:off x="0" y="2275676"/>
            <a:ext cx="12192000" cy="4755148"/>
          </a:xfrm>
          <a:prstGeom prst="rect">
            <a:avLst/>
          </a:prstGeom>
          <a:solidFill>
            <a:schemeClr val="bg1"/>
          </a:solidFill>
        </p:spPr>
        <p:txBody>
          <a:bodyPr wrap="square">
            <a:spAutoFit/>
          </a:bodyPr>
          <a:lstStyle/>
          <a:p>
            <a:r>
              <a:rPr lang="fr-FR" sz="3200" b="1">
                <a:effectLst/>
              </a:rPr>
              <a:t>Transmettre son savoir : 5 conseils pour devenir plus pédagogue</a:t>
            </a:r>
          </a:p>
          <a:p>
            <a:endParaRPr lang="fr-FR" sz="1100" b="1">
              <a:effectLst/>
            </a:endParaRPr>
          </a:p>
          <a:p>
            <a:r>
              <a:rPr lang="fr-FR" sz="3200" b="1">
                <a:effectLst/>
              </a:rPr>
              <a:t>2. S’assurer que sa formation soit pertinente</a:t>
            </a:r>
          </a:p>
          <a:p>
            <a:endParaRPr lang="fr-FR" sz="3200">
              <a:effectLst/>
            </a:endParaRPr>
          </a:p>
          <a:p>
            <a:r>
              <a:rPr lang="fr-FR" sz="2800">
                <a:effectLst/>
              </a:rPr>
              <a:t>La recherche montre que plus une connaissance est concrète et pertinente avec les attentes des étudiants, et plus ces derniers la retiennent et sont capables de créer de nouvelles connexions avec les savoirs dont ils disposent déjà.</a:t>
            </a:r>
          </a:p>
          <a:p>
            <a:r>
              <a:rPr lang="fr-FR" sz="2800">
                <a:effectLst/>
              </a:rPr>
              <a:t> </a:t>
            </a:r>
          </a:p>
          <a:p>
            <a:r>
              <a:rPr lang="fr-FR" sz="2800"/>
              <a:t>Il nous faut r</a:t>
            </a:r>
            <a:r>
              <a:rPr lang="fr-FR" sz="2800">
                <a:effectLst/>
              </a:rPr>
              <a:t>éfléchir à </a:t>
            </a:r>
            <a:r>
              <a:rPr lang="fr-FR" sz="2800" b="1">
                <a:effectLst/>
              </a:rPr>
              <a:t>ce dont nos futurs élèves ont besoin pour entrer dans le monde du travail </a:t>
            </a:r>
            <a:r>
              <a:rPr lang="fr-FR" sz="2800">
                <a:effectLst/>
              </a:rPr>
              <a:t>avec les bonnes armes. Et structurer nos interventions sur les compétences qu’ils devront posséder pour décrocher un emploi</a:t>
            </a:r>
            <a:endParaRPr lang="fr-FR" sz="3200"/>
          </a:p>
        </p:txBody>
      </p:sp>
    </p:spTree>
    <p:extLst>
      <p:ext uri="{BB962C8B-B14F-4D97-AF65-F5344CB8AC3E}">
        <p14:creationId xmlns:p14="http://schemas.microsoft.com/office/powerpoint/2010/main" val="3494751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9AE97E-7CBC-2AEA-6795-34F550BF4CA0}"/>
              </a:ext>
            </a:extLst>
          </p:cNvPr>
          <p:cNvPicPr>
            <a:picLocks noChangeAspect="1"/>
          </p:cNvPicPr>
          <p:nvPr/>
        </p:nvPicPr>
        <p:blipFill rotWithShape="1">
          <a:blip r:embed="rId3"/>
          <a:srcRect r="81250"/>
          <a:stretch/>
        </p:blipFill>
        <p:spPr>
          <a:xfrm>
            <a:off x="0" y="0"/>
            <a:ext cx="2286000" cy="6858000"/>
          </a:xfrm>
          <a:prstGeom prst="rect">
            <a:avLst/>
          </a:prstGeom>
        </p:spPr>
      </p:pic>
      <p:sp>
        <p:nvSpPr>
          <p:cNvPr id="6" name="Slide Number Placeholder 5">
            <a:extLst>
              <a:ext uri="{FF2B5EF4-FFF2-40B4-BE49-F238E27FC236}">
                <a16:creationId xmlns:a16="http://schemas.microsoft.com/office/drawing/2014/main" id="{D232D26D-8BFC-A3E0-4158-B95D82F5ED47}"/>
              </a:ext>
            </a:extLst>
          </p:cNvPr>
          <p:cNvSpPr>
            <a:spLocks noGrp="1"/>
          </p:cNvSpPr>
          <p:nvPr>
            <p:ph type="sldNum" sz="quarter" idx="12"/>
          </p:nvPr>
        </p:nvSpPr>
        <p:spPr>
          <a:xfrm>
            <a:off x="8610600" y="6356350"/>
            <a:ext cx="2743200" cy="365125"/>
          </a:xfrm>
        </p:spPr>
        <p:txBody>
          <a:bodyPr/>
          <a:lstStyle/>
          <a:p>
            <a:fld id="{60956841-A5C9-48A9-9178-E8725E2324B8}" type="slidenum">
              <a:rPr lang="fr-FR" altLang="fr-FR" smtClean="0"/>
              <a:pPr/>
              <a:t>9</a:t>
            </a:fld>
            <a:endParaRPr lang="fr-FR" altLang="fr-FR"/>
          </a:p>
        </p:txBody>
      </p:sp>
      <p:pic>
        <p:nvPicPr>
          <p:cNvPr id="4" name="Picture 3" descr="Colored organizers on shelves">
            <a:hlinkClick r:id="rId4" action="ppaction://hlinksldjump"/>
            <a:extLst>
              <a:ext uri="{FF2B5EF4-FFF2-40B4-BE49-F238E27FC236}">
                <a16:creationId xmlns:a16="http://schemas.microsoft.com/office/drawing/2014/main" id="{709D7688-F33E-1181-C51C-03F5D784CA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5" name="TextBox 4">
            <a:extLst>
              <a:ext uri="{FF2B5EF4-FFF2-40B4-BE49-F238E27FC236}">
                <a16:creationId xmlns:a16="http://schemas.microsoft.com/office/drawing/2014/main" id="{F60193FA-46A5-473B-DA95-9C041EF6E71A}"/>
              </a:ext>
            </a:extLst>
          </p:cNvPr>
          <p:cNvSpPr txBox="1"/>
          <p:nvPr/>
        </p:nvSpPr>
        <p:spPr>
          <a:xfrm>
            <a:off x="2315890" y="-4296"/>
            <a:ext cx="4389710" cy="646331"/>
          </a:xfrm>
          <a:prstGeom prst="rect">
            <a:avLst/>
          </a:prstGeom>
          <a:noFill/>
        </p:spPr>
        <p:txBody>
          <a:bodyPr wrap="square">
            <a:spAutoFit/>
          </a:bodyPr>
          <a:lstStyle/>
          <a:p>
            <a:pPr algn="ctr"/>
            <a:r>
              <a:rPr lang="fr-FR" sz="3600" b="1"/>
              <a:t>FORMATION TUTEUR</a:t>
            </a:r>
            <a:endParaRPr lang="fr-FR" sz="3600"/>
          </a:p>
        </p:txBody>
      </p:sp>
      <p:sp>
        <p:nvSpPr>
          <p:cNvPr id="13" name="Rectangle 12">
            <a:extLst>
              <a:ext uri="{FF2B5EF4-FFF2-40B4-BE49-F238E27FC236}">
                <a16:creationId xmlns:a16="http://schemas.microsoft.com/office/drawing/2014/main" id="{5CD38C66-E7D7-6780-EF2F-B010BA390D70}"/>
              </a:ext>
            </a:extLst>
          </p:cNvPr>
          <p:cNvSpPr/>
          <p:nvPr/>
        </p:nvSpPr>
        <p:spPr>
          <a:xfrm>
            <a:off x="60960" y="2225040"/>
            <a:ext cx="2179320" cy="4587240"/>
          </a:xfrm>
          <a:prstGeom prst="rect">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Picture 2" descr="Close-up of person writing">
            <a:extLst>
              <a:ext uri="{FF2B5EF4-FFF2-40B4-BE49-F238E27FC236}">
                <a16:creationId xmlns:a16="http://schemas.microsoft.com/office/drawing/2014/main" id="{05F072E5-5492-0B81-CC9C-F3E136E8EA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150" y="2802553"/>
            <a:ext cx="1659619" cy="1106860"/>
          </a:xfrm>
          <a:prstGeom prst="rect">
            <a:avLst/>
          </a:prstGeom>
          <a:ln w="76200">
            <a:solidFill>
              <a:schemeClr val="bg1"/>
            </a:solidFill>
          </a:ln>
        </p:spPr>
      </p:pic>
      <p:grpSp>
        <p:nvGrpSpPr>
          <p:cNvPr id="12" name="Group 11">
            <a:extLst>
              <a:ext uri="{FF2B5EF4-FFF2-40B4-BE49-F238E27FC236}">
                <a16:creationId xmlns:a16="http://schemas.microsoft.com/office/drawing/2014/main" id="{5A513AB4-AB56-3FF8-0AC0-362B923D58AC}"/>
              </a:ext>
            </a:extLst>
          </p:cNvPr>
          <p:cNvGrpSpPr/>
          <p:nvPr/>
        </p:nvGrpSpPr>
        <p:grpSpPr>
          <a:xfrm>
            <a:off x="176847" y="4799923"/>
            <a:ext cx="1917866" cy="1448795"/>
            <a:chOff x="3560127" y="5074243"/>
            <a:chExt cx="1917866" cy="1448795"/>
          </a:xfrm>
        </p:grpSpPr>
        <p:sp>
          <p:nvSpPr>
            <p:cNvPr id="11" name="Frame 10">
              <a:extLst>
                <a:ext uri="{FF2B5EF4-FFF2-40B4-BE49-F238E27FC236}">
                  <a16:creationId xmlns:a16="http://schemas.microsoft.com/office/drawing/2014/main" id="{77806928-47D6-5150-2C41-75AA04BE842C}"/>
                </a:ext>
              </a:extLst>
            </p:cNvPr>
            <p:cNvSpPr/>
            <p:nvPr/>
          </p:nvSpPr>
          <p:spPr>
            <a:xfrm>
              <a:off x="3560127" y="5379721"/>
              <a:ext cx="1524000" cy="228600"/>
            </a:xfrm>
            <a:prstGeom prst="frame">
              <a:avLst/>
            </a:prstGeom>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TextBox 7">
              <a:extLst>
                <a:ext uri="{FF2B5EF4-FFF2-40B4-BE49-F238E27FC236}">
                  <a16:creationId xmlns:a16="http://schemas.microsoft.com/office/drawing/2014/main" id="{8F64138F-6ECB-CA71-5D1A-1F4D9DEC9A74}"/>
                </a:ext>
              </a:extLst>
            </p:cNvPr>
            <p:cNvSpPr txBox="1"/>
            <p:nvPr/>
          </p:nvSpPr>
          <p:spPr>
            <a:xfrm>
              <a:off x="3560127" y="5074243"/>
              <a:ext cx="1917866" cy="1448795"/>
            </a:xfrm>
            <a:prstGeom prst="rect">
              <a:avLst/>
            </a:prstGeom>
            <a:solidFill>
              <a:schemeClr val="accent6">
                <a:lumMod val="40000"/>
                <a:lumOff val="60000"/>
              </a:schemeClr>
            </a:solidFill>
          </p:spPr>
          <p:txBody>
            <a:bodyPr wrap="square" rtlCol="0">
              <a:spAutoFit/>
            </a:bodyPr>
            <a:lstStyle/>
            <a:p>
              <a:pPr>
                <a:lnSpc>
                  <a:spcPct val="150000"/>
                </a:lnSpc>
              </a:pPr>
              <a:r>
                <a:rPr lang="fr-FR" sz="1050">
                  <a:latin typeface="Abadi" panose="020F0502020204030204" pitchFamily="34" charset="0"/>
                </a:rPr>
                <a:t>Evaluations :</a:t>
              </a:r>
            </a:p>
            <a:p>
              <a:pPr>
                <a:lnSpc>
                  <a:spcPct val="150000"/>
                </a:lnSpc>
              </a:pPr>
              <a:r>
                <a:rPr lang="fr-FR" sz="1050">
                  <a:latin typeface="Abadi" panose="020F0502020204030204" pitchFamily="34" charset="0"/>
                </a:rPr>
                <a:t>- Test d’entrée</a:t>
              </a:r>
            </a:p>
            <a:p>
              <a:pPr>
                <a:lnSpc>
                  <a:spcPct val="150000"/>
                </a:lnSpc>
              </a:pPr>
              <a:r>
                <a:rPr lang="fr-FR" sz="1050">
                  <a:latin typeface="Abadi" panose="020F0502020204030204" pitchFamily="34" charset="0"/>
                </a:rPr>
                <a:t>- Tests intermédiaires</a:t>
              </a:r>
            </a:p>
            <a:p>
              <a:pPr>
                <a:lnSpc>
                  <a:spcPct val="150000"/>
                </a:lnSpc>
              </a:pPr>
              <a:r>
                <a:rPr lang="fr-FR" sz="1050">
                  <a:latin typeface="Abadi" panose="020F0502020204030204" pitchFamily="34" charset="0"/>
                </a:rPr>
                <a:t>- Test de fin (à chaud)</a:t>
              </a:r>
            </a:p>
            <a:p>
              <a:pPr>
                <a:lnSpc>
                  <a:spcPct val="150000"/>
                </a:lnSpc>
              </a:pPr>
              <a:r>
                <a:rPr lang="fr-FR" sz="1050">
                  <a:latin typeface="Abadi" panose="020F0502020204030204" pitchFamily="34" charset="0"/>
                </a:rPr>
                <a:t>- Enquête de satisfaction</a:t>
              </a:r>
            </a:p>
            <a:p>
              <a:pPr>
                <a:lnSpc>
                  <a:spcPct val="150000"/>
                </a:lnSpc>
              </a:pPr>
              <a:endParaRPr lang="fr-FR" sz="700">
                <a:latin typeface="Abadi" panose="020F0502020204030204" pitchFamily="34" charset="0"/>
              </a:endParaRPr>
            </a:p>
          </p:txBody>
        </p:sp>
      </p:grpSp>
      <p:sp>
        <p:nvSpPr>
          <p:cNvPr id="14" name="TextBox 13">
            <a:extLst>
              <a:ext uri="{FF2B5EF4-FFF2-40B4-BE49-F238E27FC236}">
                <a16:creationId xmlns:a16="http://schemas.microsoft.com/office/drawing/2014/main" id="{C9097719-C2B7-ED58-3DDF-3C782723DCF4}"/>
              </a:ext>
            </a:extLst>
          </p:cNvPr>
          <p:cNvSpPr txBox="1"/>
          <p:nvPr/>
        </p:nvSpPr>
        <p:spPr>
          <a:xfrm>
            <a:off x="6705600" y="-18583"/>
            <a:ext cx="5486400" cy="670633"/>
          </a:xfrm>
          <a:prstGeom prst="rect">
            <a:avLst/>
          </a:prstGeom>
          <a:solidFill>
            <a:schemeClr val="accent6">
              <a:lumMod val="40000"/>
              <a:lumOff val="60000"/>
            </a:schemeClr>
          </a:solidFill>
        </p:spPr>
        <p:txBody>
          <a:bodyPr wrap="square" rtlCol="0">
            <a:spAutoFit/>
          </a:bodyPr>
          <a:lstStyle/>
          <a:p>
            <a:pPr>
              <a:lnSpc>
                <a:spcPct val="150000"/>
              </a:lnSpc>
            </a:pPr>
            <a:r>
              <a:rPr lang="fr-FR" sz="2800">
                <a:latin typeface="Abadi" panose="020F0502020204030204" pitchFamily="34" charset="0"/>
              </a:rPr>
              <a:t>- Test d’entrée - Correction</a:t>
            </a:r>
            <a:endParaRPr lang="fr-FR" sz="1600">
              <a:latin typeface="Abadi" panose="020F0502020204030204" pitchFamily="34" charset="0"/>
            </a:endParaRPr>
          </a:p>
        </p:txBody>
      </p:sp>
      <p:sp>
        <p:nvSpPr>
          <p:cNvPr id="7" name="TextBox 6">
            <a:extLst>
              <a:ext uri="{FF2B5EF4-FFF2-40B4-BE49-F238E27FC236}">
                <a16:creationId xmlns:a16="http://schemas.microsoft.com/office/drawing/2014/main" id="{AF7DD0D9-B337-6D3F-E087-69D9412BED6A}"/>
              </a:ext>
            </a:extLst>
          </p:cNvPr>
          <p:cNvSpPr txBox="1"/>
          <p:nvPr/>
        </p:nvSpPr>
        <p:spPr>
          <a:xfrm>
            <a:off x="2682240" y="902851"/>
            <a:ext cx="9332913" cy="5262979"/>
          </a:xfrm>
          <a:prstGeom prst="rect">
            <a:avLst/>
          </a:prstGeom>
          <a:noFill/>
        </p:spPr>
        <p:txBody>
          <a:bodyPr wrap="square">
            <a:spAutoFit/>
          </a:bodyPr>
          <a:lstStyle/>
          <a:p>
            <a:r>
              <a:rPr lang="fr-FR" sz="2400" b="1"/>
              <a:t>Partie 1 : Les enjeux du tutorat</a:t>
            </a:r>
          </a:p>
          <a:p>
            <a:pPr>
              <a:buFont typeface="+mj-lt"/>
              <a:buAutoNum type="arabicPeriod"/>
            </a:pPr>
            <a:r>
              <a:rPr lang="fr-FR" sz="2400" b="1"/>
              <a:t>Le tutorat permet uniquement de transmettre des connaissances académiques. (Vrai/Faux)</a:t>
            </a:r>
            <a:endParaRPr lang="fr-FR" sz="2400"/>
          </a:p>
          <a:p>
            <a:pPr marL="742950" lvl="1" indent="-285750">
              <a:buFont typeface="+mj-lt"/>
              <a:buAutoNum type="arabicPeriod"/>
            </a:pPr>
            <a:r>
              <a:rPr lang="fr-FR" sz="2400" b="1"/>
              <a:t>Réponse : Faux</a:t>
            </a:r>
            <a:endParaRPr lang="fr-FR" sz="2400"/>
          </a:p>
          <a:p>
            <a:pPr marL="742950" lvl="1" indent="-285750">
              <a:buFont typeface="+mj-lt"/>
              <a:buAutoNum type="arabicPeriod"/>
            </a:pPr>
            <a:r>
              <a:rPr lang="fr-FR" sz="2400" b="1"/>
              <a:t>Justification :</a:t>
            </a:r>
            <a:r>
              <a:rPr lang="fr-FR" sz="2400"/>
              <a:t> Le tutorat ne se limite pas à la transmission de connaissances académiques. Il inclut également le développement de compétences personnelles, l'orientation et le soutien moral des tutoré(e)s.</a:t>
            </a:r>
          </a:p>
          <a:p>
            <a:pPr>
              <a:buFont typeface="+mj-lt"/>
              <a:buAutoNum type="arabicPeriod"/>
            </a:pPr>
            <a:r>
              <a:rPr lang="fr-FR" sz="2400" b="1"/>
              <a:t>Les enjeux du tutorat incluent la réduction du décrochage scolaire. (Vrai/Faux)</a:t>
            </a:r>
            <a:endParaRPr lang="fr-FR" sz="2400"/>
          </a:p>
          <a:p>
            <a:pPr marL="742950" lvl="1" indent="-285750">
              <a:buFont typeface="+mj-lt"/>
              <a:buAutoNum type="arabicPeriod"/>
            </a:pPr>
            <a:r>
              <a:rPr lang="fr-FR" sz="2400" b="1"/>
              <a:t>Réponse : Vrai</a:t>
            </a:r>
            <a:endParaRPr lang="fr-FR" sz="2400"/>
          </a:p>
          <a:p>
            <a:pPr marL="742950" lvl="1" indent="-285750">
              <a:buFont typeface="+mj-lt"/>
              <a:buAutoNum type="arabicPeriod"/>
            </a:pPr>
            <a:r>
              <a:rPr lang="fr-FR" sz="2400" b="1"/>
              <a:t>Justification :</a:t>
            </a:r>
            <a:r>
              <a:rPr lang="fr-FR" sz="2400"/>
              <a:t> Un des principaux enjeux du tutorat est de fournir un soutien personnalisé aux élèves en difficulté, ce qui peut aider à prévenir le décrochage scolaire et améliorer les taux de réussite.</a:t>
            </a:r>
          </a:p>
        </p:txBody>
      </p:sp>
    </p:spTree>
    <p:extLst>
      <p:ext uri="{BB962C8B-B14F-4D97-AF65-F5344CB8AC3E}">
        <p14:creationId xmlns:p14="http://schemas.microsoft.com/office/powerpoint/2010/main" val="4170450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10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10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1000"/>
                                        <p:tgtEl>
                                          <p:spTgt spid="12"/>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 calcmode="lin" valueType="num">
                                      <p:cBhvr additive="base">
                                        <p:cTn id="2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 calcmode="lin" valueType="num">
                                      <p:cBhvr additive="base">
                                        <p:cTn id="28"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7">
                                            <p:txEl>
                                              <p:pRg st="2" end="2"/>
                                            </p:txEl>
                                          </p:spTgt>
                                        </p:tgtEl>
                                        <p:attrNameLst>
                                          <p:attrName>style.visibility</p:attrName>
                                        </p:attrNameLst>
                                      </p:cBhvr>
                                      <p:to>
                                        <p:strVal val="visible"/>
                                      </p:to>
                                    </p:set>
                                    <p:anim calcmode="lin" valueType="num">
                                      <p:cBhvr additive="base">
                                        <p:cTn id="34"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7">
                                            <p:txEl>
                                              <p:pRg st="3" end="3"/>
                                            </p:txEl>
                                          </p:spTgt>
                                        </p:tgtEl>
                                        <p:attrNameLst>
                                          <p:attrName>style.visibility</p:attrName>
                                        </p:attrNameLst>
                                      </p:cBhvr>
                                      <p:to>
                                        <p:strVal val="visible"/>
                                      </p:to>
                                    </p:set>
                                    <p:anim calcmode="lin" valueType="num">
                                      <p:cBhvr additive="base">
                                        <p:cTn id="40"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7">
                                            <p:txEl>
                                              <p:pRg st="4" end="4"/>
                                            </p:txEl>
                                          </p:spTgt>
                                        </p:tgtEl>
                                        <p:attrNameLst>
                                          <p:attrName>style.visibility</p:attrName>
                                        </p:attrNameLst>
                                      </p:cBhvr>
                                      <p:to>
                                        <p:strVal val="visible"/>
                                      </p:to>
                                    </p:set>
                                    <p:anim calcmode="lin" valueType="num">
                                      <p:cBhvr additive="base">
                                        <p:cTn id="46"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7">
                                            <p:txEl>
                                              <p:pRg st="5" end="5"/>
                                            </p:txEl>
                                          </p:spTgt>
                                        </p:tgtEl>
                                        <p:attrNameLst>
                                          <p:attrName>style.visibility</p:attrName>
                                        </p:attrNameLst>
                                      </p:cBhvr>
                                      <p:to>
                                        <p:strVal val="visible"/>
                                      </p:to>
                                    </p:set>
                                    <p:anim calcmode="lin" valueType="num">
                                      <p:cBhvr additive="base">
                                        <p:cTn id="52"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7">
                                            <p:txEl>
                                              <p:pRg st="6" end="6"/>
                                            </p:txEl>
                                          </p:spTgt>
                                        </p:tgtEl>
                                        <p:attrNameLst>
                                          <p:attrName>style.visibility</p:attrName>
                                        </p:attrNameLst>
                                      </p:cBhvr>
                                      <p:to>
                                        <p:strVal val="visible"/>
                                      </p:to>
                                    </p:set>
                                    <p:anim calcmode="lin" valueType="num">
                                      <p:cBhvr additive="base">
                                        <p:cTn id="58"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27562"/>
            <a:ext cx="6834203"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8" y="136525"/>
            <a:ext cx="1857088" cy="17226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5</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5 La transmission du savoir</a:t>
            </a:r>
          </a:p>
        </p:txBody>
      </p:sp>
      <p:pic>
        <p:nvPicPr>
          <p:cNvPr id="2050" name="Picture 2" descr="Relay Race: Working Effectively in a Team">
            <a:extLst>
              <a:ext uri="{FF2B5EF4-FFF2-40B4-BE49-F238E27FC236}">
                <a16:creationId xmlns:a16="http://schemas.microsoft.com/office/drawing/2014/main" id="{C2789B62-0E0A-6DC7-783B-1C2ABA3ADB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4366" y="926611"/>
            <a:ext cx="1796876" cy="12379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1363C72-D290-3E5B-8568-B0AE94B0179F}"/>
              </a:ext>
            </a:extLst>
          </p:cNvPr>
          <p:cNvPicPr>
            <a:picLocks noChangeAspect="1"/>
          </p:cNvPicPr>
          <p:nvPr/>
        </p:nvPicPr>
        <p:blipFill>
          <a:blip r:embed="rId6"/>
          <a:stretch>
            <a:fillRect/>
          </a:stretch>
        </p:blipFill>
        <p:spPr>
          <a:xfrm>
            <a:off x="9024119" y="136525"/>
            <a:ext cx="3167881" cy="641350"/>
          </a:xfrm>
          <a:prstGeom prst="rect">
            <a:avLst/>
          </a:prstGeom>
        </p:spPr>
      </p:pic>
      <p:sp>
        <p:nvSpPr>
          <p:cNvPr id="12" name="TextBox 11">
            <a:extLst>
              <a:ext uri="{FF2B5EF4-FFF2-40B4-BE49-F238E27FC236}">
                <a16:creationId xmlns:a16="http://schemas.microsoft.com/office/drawing/2014/main" id="{5CC6164B-BE64-05B3-5627-CDB778E3C1A5}"/>
              </a:ext>
            </a:extLst>
          </p:cNvPr>
          <p:cNvSpPr txBox="1"/>
          <p:nvPr/>
        </p:nvSpPr>
        <p:spPr>
          <a:xfrm>
            <a:off x="0" y="2275676"/>
            <a:ext cx="12192000" cy="3770263"/>
          </a:xfrm>
          <a:prstGeom prst="rect">
            <a:avLst/>
          </a:prstGeom>
          <a:solidFill>
            <a:schemeClr val="bg1"/>
          </a:solidFill>
        </p:spPr>
        <p:txBody>
          <a:bodyPr wrap="square">
            <a:spAutoFit/>
          </a:bodyPr>
          <a:lstStyle/>
          <a:p>
            <a:r>
              <a:rPr lang="fr-FR" sz="3200" b="1">
                <a:effectLst/>
              </a:rPr>
              <a:t>Transmettre son savoir : 5 conseils pour devenir plus pédagogue</a:t>
            </a:r>
          </a:p>
          <a:p>
            <a:endParaRPr lang="fr-FR" sz="1100" b="1">
              <a:effectLst/>
            </a:endParaRPr>
          </a:p>
          <a:p>
            <a:r>
              <a:rPr lang="fr-FR" sz="2800" b="1">
                <a:effectLst/>
              </a:rPr>
              <a:t>3. Varier les supports d’apprentissage</a:t>
            </a:r>
          </a:p>
          <a:p>
            <a:br>
              <a:rPr lang="fr-FR" sz="2800">
                <a:effectLst/>
              </a:rPr>
            </a:br>
            <a:endParaRPr lang="fr-FR" sz="2800">
              <a:effectLst/>
            </a:endParaRPr>
          </a:p>
          <a:p>
            <a:r>
              <a:rPr lang="fr-FR" sz="2800">
                <a:effectLst/>
              </a:rPr>
              <a:t>Un formateur doit également varier les supports pour</a:t>
            </a:r>
            <a:r>
              <a:rPr lang="fr-FR" sz="2800" b="1">
                <a:effectLst/>
              </a:rPr>
              <a:t> améliorer la compréhension. </a:t>
            </a:r>
            <a:r>
              <a:rPr lang="fr-FR" sz="2800">
                <a:effectLst/>
              </a:rPr>
              <a:t>Faites bon usage non seulement du texte, mais aussi des images, de la vidéo et de l’audio pour transmettre vos connaissances et rendre vos cours plus interactifs.</a:t>
            </a:r>
            <a:endParaRPr lang="fr-FR" sz="3200"/>
          </a:p>
        </p:txBody>
      </p:sp>
    </p:spTree>
    <p:extLst>
      <p:ext uri="{BB962C8B-B14F-4D97-AF65-F5344CB8AC3E}">
        <p14:creationId xmlns:p14="http://schemas.microsoft.com/office/powerpoint/2010/main" val="3933238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27562"/>
            <a:ext cx="6834203"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8" y="136525"/>
            <a:ext cx="1857088" cy="17226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5</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5 La transmission du savoir</a:t>
            </a:r>
          </a:p>
        </p:txBody>
      </p:sp>
      <p:pic>
        <p:nvPicPr>
          <p:cNvPr id="2050" name="Picture 2" descr="Relay Race: Working Effectively in a Team">
            <a:extLst>
              <a:ext uri="{FF2B5EF4-FFF2-40B4-BE49-F238E27FC236}">
                <a16:creationId xmlns:a16="http://schemas.microsoft.com/office/drawing/2014/main" id="{C2789B62-0E0A-6DC7-783B-1C2ABA3ADB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4366" y="926611"/>
            <a:ext cx="1796876" cy="12379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1363C72-D290-3E5B-8568-B0AE94B0179F}"/>
              </a:ext>
            </a:extLst>
          </p:cNvPr>
          <p:cNvPicPr>
            <a:picLocks noChangeAspect="1"/>
          </p:cNvPicPr>
          <p:nvPr/>
        </p:nvPicPr>
        <p:blipFill>
          <a:blip r:embed="rId6"/>
          <a:stretch>
            <a:fillRect/>
          </a:stretch>
        </p:blipFill>
        <p:spPr>
          <a:xfrm>
            <a:off x="9024119" y="136525"/>
            <a:ext cx="3167881" cy="641350"/>
          </a:xfrm>
          <a:prstGeom prst="rect">
            <a:avLst/>
          </a:prstGeom>
        </p:spPr>
      </p:pic>
      <p:sp>
        <p:nvSpPr>
          <p:cNvPr id="12" name="TextBox 11">
            <a:extLst>
              <a:ext uri="{FF2B5EF4-FFF2-40B4-BE49-F238E27FC236}">
                <a16:creationId xmlns:a16="http://schemas.microsoft.com/office/drawing/2014/main" id="{5CC6164B-BE64-05B3-5627-CDB778E3C1A5}"/>
              </a:ext>
            </a:extLst>
          </p:cNvPr>
          <p:cNvSpPr txBox="1"/>
          <p:nvPr/>
        </p:nvSpPr>
        <p:spPr>
          <a:xfrm>
            <a:off x="0" y="2275676"/>
            <a:ext cx="12192000" cy="3954929"/>
          </a:xfrm>
          <a:prstGeom prst="rect">
            <a:avLst/>
          </a:prstGeom>
          <a:solidFill>
            <a:schemeClr val="bg1"/>
          </a:solidFill>
        </p:spPr>
        <p:txBody>
          <a:bodyPr wrap="square">
            <a:spAutoFit/>
          </a:bodyPr>
          <a:lstStyle/>
          <a:p>
            <a:r>
              <a:rPr lang="fr-FR" sz="3200" b="1">
                <a:effectLst/>
              </a:rPr>
              <a:t>Transmettre son savoir : 5 conseils pour devenir plus pédagogue</a:t>
            </a:r>
          </a:p>
          <a:p>
            <a:endParaRPr lang="fr-FR" sz="1100" b="1">
              <a:effectLst/>
            </a:endParaRPr>
          </a:p>
          <a:p>
            <a:r>
              <a:rPr lang="fr-FR" sz="3200" b="1">
                <a:effectLst/>
              </a:rPr>
              <a:t>4. Eviter la monotonie</a:t>
            </a:r>
          </a:p>
          <a:p>
            <a:endParaRPr lang="fr-FR" sz="3200">
              <a:effectLst/>
            </a:endParaRPr>
          </a:p>
          <a:p>
            <a:r>
              <a:rPr lang="fr-FR" sz="2400">
                <a:effectLst/>
              </a:rPr>
              <a:t>L’une des principales difficultés que vous pouvez rencontrer en tant qu</a:t>
            </a:r>
            <a:r>
              <a:rPr lang="fr-FR" sz="2400"/>
              <a:t>e formateur</a:t>
            </a:r>
            <a:r>
              <a:rPr lang="fr-FR" sz="2400">
                <a:effectLst/>
              </a:rPr>
              <a:t>, c’est de parvenir à </a:t>
            </a:r>
            <a:r>
              <a:rPr lang="fr-FR" sz="2400" b="1" u="none" strike="noStrike">
                <a:effectLst/>
                <a:hlinkClick r:id="rId7"/>
              </a:rPr>
              <a:t>maintenir la concentration</a:t>
            </a:r>
            <a:r>
              <a:rPr lang="fr-FR" sz="2400" b="1">
                <a:effectLst/>
              </a:rPr>
              <a:t> de </a:t>
            </a:r>
            <a:r>
              <a:rPr lang="fr-FR" sz="2400" b="1"/>
              <a:t>no</a:t>
            </a:r>
            <a:r>
              <a:rPr lang="fr-FR" sz="2400" b="1">
                <a:effectLst/>
              </a:rPr>
              <a:t>s apprenants</a:t>
            </a:r>
            <a:r>
              <a:rPr lang="fr-FR" sz="2400">
                <a:effectLst/>
              </a:rPr>
              <a:t> pendant toute la durée de notre module de formation. Pour susciter leur intérêt, la meilleure stratégie est de varier les supports, mais aussi </a:t>
            </a:r>
            <a:r>
              <a:rPr lang="fr-FR" sz="2400" b="1" u="none" strike="noStrike">
                <a:effectLst/>
                <a:hlinkClick r:id="rId8"/>
              </a:rPr>
              <a:t>les exercices ou le format même de nos interventions</a:t>
            </a:r>
            <a:r>
              <a:rPr lang="fr-FR" sz="2400">
                <a:effectLst/>
              </a:rPr>
              <a:t>.</a:t>
            </a:r>
          </a:p>
          <a:p>
            <a:r>
              <a:rPr lang="fr-FR" sz="2400">
                <a:effectLst/>
              </a:rPr>
              <a:t>Étudier dans des conditions ou dans un environnement différent peut aussi les aider à mieux retenir les informations.</a:t>
            </a:r>
            <a:endParaRPr lang="fr-FR" sz="3200"/>
          </a:p>
        </p:txBody>
      </p:sp>
    </p:spTree>
    <p:extLst>
      <p:ext uri="{BB962C8B-B14F-4D97-AF65-F5344CB8AC3E}">
        <p14:creationId xmlns:p14="http://schemas.microsoft.com/office/powerpoint/2010/main" val="2698211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27562"/>
            <a:ext cx="6834203"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8" y="136525"/>
            <a:ext cx="1857088" cy="17226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5</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5 La transmission du savoir</a:t>
            </a:r>
          </a:p>
        </p:txBody>
      </p:sp>
      <p:pic>
        <p:nvPicPr>
          <p:cNvPr id="2050" name="Picture 2" descr="Relay Race: Working Effectively in a Team">
            <a:extLst>
              <a:ext uri="{FF2B5EF4-FFF2-40B4-BE49-F238E27FC236}">
                <a16:creationId xmlns:a16="http://schemas.microsoft.com/office/drawing/2014/main" id="{C2789B62-0E0A-6DC7-783B-1C2ABA3ADB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4366" y="926611"/>
            <a:ext cx="1796876" cy="12379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1363C72-D290-3E5B-8568-B0AE94B0179F}"/>
              </a:ext>
            </a:extLst>
          </p:cNvPr>
          <p:cNvPicPr>
            <a:picLocks noChangeAspect="1"/>
          </p:cNvPicPr>
          <p:nvPr/>
        </p:nvPicPr>
        <p:blipFill>
          <a:blip r:embed="rId6"/>
          <a:stretch>
            <a:fillRect/>
          </a:stretch>
        </p:blipFill>
        <p:spPr>
          <a:xfrm>
            <a:off x="9024119" y="136525"/>
            <a:ext cx="3167881" cy="641350"/>
          </a:xfrm>
          <a:prstGeom prst="rect">
            <a:avLst/>
          </a:prstGeom>
        </p:spPr>
      </p:pic>
      <p:sp>
        <p:nvSpPr>
          <p:cNvPr id="12" name="TextBox 11">
            <a:extLst>
              <a:ext uri="{FF2B5EF4-FFF2-40B4-BE49-F238E27FC236}">
                <a16:creationId xmlns:a16="http://schemas.microsoft.com/office/drawing/2014/main" id="{5CC6164B-BE64-05B3-5627-CDB778E3C1A5}"/>
              </a:ext>
            </a:extLst>
          </p:cNvPr>
          <p:cNvSpPr txBox="1"/>
          <p:nvPr/>
        </p:nvSpPr>
        <p:spPr>
          <a:xfrm>
            <a:off x="0" y="2275676"/>
            <a:ext cx="12192000" cy="4262705"/>
          </a:xfrm>
          <a:prstGeom prst="rect">
            <a:avLst/>
          </a:prstGeom>
          <a:solidFill>
            <a:schemeClr val="bg1"/>
          </a:solidFill>
        </p:spPr>
        <p:txBody>
          <a:bodyPr wrap="square">
            <a:spAutoFit/>
          </a:bodyPr>
          <a:lstStyle/>
          <a:p>
            <a:r>
              <a:rPr lang="fr-FR" sz="3200" b="1">
                <a:effectLst/>
              </a:rPr>
              <a:t>Transmettre son savoir : 5 conseils pour devenir plus pédagogue</a:t>
            </a:r>
          </a:p>
          <a:p>
            <a:endParaRPr lang="fr-FR" sz="1100" b="1">
              <a:effectLst/>
            </a:endParaRPr>
          </a:p>
          <a:p>
            <a:r>
              <a:rPr lang="fr-FR" sz="3200" b="1">
                <a:effectLst/>
              </a:rPr>
              <a:t>5. Rendre l’apprentissage plus social</a:t>
            </a:r>
          </a:p>
          <a:p>
            <a:r>
              <a:rPr lang="fr-FR" sz="2800" b="1" u="none" strike="noStrike">
                <a:effectLst/>
                <a:hlinkClick r:id="rId7"/>
              </a:rPr>
              <a:t>La théorie de l’apprentissage social</a:t>
            </a:r>
            <a:r>
              <a:rPr lang="fr-FR" sz="2800">
                <a:effectLst/>
              </a:rPr>
              <a:t> suppose que nous assimilons mieux les nouvelles connaissances lorsqu’elles nous sont transmises dans un environnement social, et notamment en observant d'autres personnes les mettre en pratique. Une bonne manière d’utiliser la science cognitive à notre avantage est donc </a:t>
            </a:r>
            <a:r>
              <a:rPr lang="fr-FR" sz="2800" b="1">
                <a:effectLst/>
              </a:rPr>
              <a:t>d’appliquer notre savoir à des situations concrètes</a:t>
            </a:r>
            <a:r>
              <a:rPr lang="fr-FR" sz="2800">
                <a:effectLst/>
              </a:rPr>
              <a:t>. Mais aussi de </a:t>
            </a:r>
            <a:r>
              <a:rPr lang="fr-FR" sz="2800" b="1" u="none" strike="noStrike">
                <a:effectLst/>
                <a:hlinkClick r:id="rId8"/>
              </a:rPr>
              <a:t>favoriser les travaux collectifs et la collaboration</a:t>
            </a:r>
            <a:r>
              <a:rPr lang="fr-FR" sz="2800">
                <a:effectLst/>
              </a:rPr>
              <a:t> entre apprenants pour booster l'engagement de nos étudiants et la rétention de notre expertise métier à long terme.</a:t>
            </a:r>
            <a:endParaRPr lang="fr-FR" sz="3200"/>
          </a:p>
        </p:txBody>
      </p:sp>
    </p:spTree>
    <p:extLst>
      <p:ext uri="{BB962C8B-B14F-4D97-AF65-F5344CB8AC3E}">
        <p14:creationId xmlns:p14="http://schemas.microsoft.com/office/powerpoint/2010/main" val="283247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27562"/>
            <a:ext cx="6834203"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8" y="136526"/>
            <a:ext cx="1857087" cy="17226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5</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5 La transmission du savoir</a:t>
            </a:r>
          </a:p>
        </p:txBody>
      </p:sp>
      <p:pic>
        <p:nvPicPr>
          <p:cNvPr id="2050" name="Picture 2" descr="Relay Race: Working Effectively in a Team">
            <a:extLst>
              <a:ext uri="{FF2B5EF4-FFF2-40B4-BE49-F238E27FC236}">
                <a16:creationId xmlns:a16="http://schemas.microsoft.com/office/drawing/2014/main" id="{C2789B62-0E0A-6DC7-783B-1C2ABA3ADB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5179" y="878551"/>
            <a:ext cx="1831070" cy="12614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1363C72-D290-3E5B-8568-B0AE94B0179F}"/>
              </a:ext>
            </a:extLst>
          </p:cNvPr>
          <p:cNvPicPr>
            <a:picLocks noChangeAspect="1"/>
          </p:cNvPicPr>
          <p:nvPr/>
        </p:nvPicPr>
        <p:blipFill>
          <a:blip r:embed="rId6"/>
          <a:stretch>
            <a:fillRect/>
          </a:stretch>
        </p:blipFill>
        <p:spPr>
          <a:xfrm>
            <a:off x="9024119" y="136525"/>
            <a:ext cx="3167881" cy="641350"/>
          </a:xfrm>
          <a:prstGeom prst="rect">
            <a:avLst/>
          </a:prstGeom>
        </p:spPr>
      </p:pic>
      <p:pic>
        <p:nvPicPr>
          <p:cNvPr id="6" name="Picture 5">
            <a:extLst>
              <a:ext uri="{FF2B5EF4-FFF2-40B4-BE49-F238E27FC236}">
                <a16:creationId xmlns:a16="http://schemas.microsoft.com/office/drawing/2014/main" id="{E3600902-6C16-4173-691D-9D8E8C575007}"/>
              </a:ext>
            </a:extLst>
          </p:cNvPr>
          <p:cNvPicPr>
            <a:picLocks noChangeAspect="1"/>
          </p:cNvPicPr>
          <p:nvPr/>
        </p:nvPicPr>
        <p:blipFill rotWithShape="1">
          <a:blip r:embed="rId7"/>
          <a:srcRect t="27921" b="53330"/>
          <a:stretch/>
        </p:blipFill>
        <p:spPr>
          <a:xfrm>
            <a:off x="0" y="2240691"/>
            <a:ext cx="12192000" cy="804797"/>
          </a:xfrm>
          <a:prstGeom prst="rect">
            <a:avLst/>
          </a:prstGeom>
        </p:spPr>
      </p:pic>
      <p:sp>
        <p:nvSpPr>
          <p:cNvPr id="11" name="TextBox 10">
            <a:extLst>
              <a:ext uri="{FF2B5EF4-FFF2-40B4-BE49-F238E27FC236}">
                <a16:creationId xmlns:a16="http://schemas.microsoft.com/office/drawing/2014/main" id="{FA690F9F-A30C-9B1E-D251-1E64289BFD31}"/>
              </a:ext>
            </a:extLst>
          </p:cNvPr>
          <p:cNvSpPr txBox="1"/>
          <p:nvPr/>
        </p:nvSpPr>
        <p:spPr>
          <a:xfrm>
            <a:off x="0" y="3507657"/>
            <a:ext cx="12192000" cy="2308324"/>
          </a:xfrm>
          <a:prstGeom prst="rect">
            <a:avLst/>
          </a:prstGeom>
          <a:solidFill>
            <a:schemeClr val="bg1"/>
          </a:solidFill>
        </p:spPr>
        <p:txBody>
          <a:bodyPr wrap="square">
            <a:spAutoFit/>
          </a:bodyPr>
          <a:lstStyle/>
          <a:p>
            <a:r>
              <a:rPr lang="fr-FR" sz="2400" b="0" i="0">
                <a:solidFill>
                  <a:srgbClr val="4D5156"/>
                </a:solidFill>
                <a:effectLst/>
                <a:highlight>
                  <a:srgbClr val="FFFFFF"/>
                </a:highlight>
                <a:latin typeface="Daytona" panose="020B0604030500040204" pitchFamily="34" charset="0"/>
              </a:rPr>
              <a:t>La transmission du savoir-faire </a:t>
            </a:r>
            <a:r>
              <a:rPr lang="fr-FR" sz="2400" b="0" i="0">
                <a:solidFill>
                  <a:srgbClr val="040C28"/>
                </a:solidFill>
                <a:effectLst/>
                <a:highlight>
                  <a:srgbClr val="D3E3FD"/>
                </a:highlight>
                <a:latin typeface="Daytona" panose="020B0604030500040204" pitchFamily="34" charset="0"/>
              </a:rPr>
              <a:t>est un processus essentiel pour assurer la pérennité et la croissance de toute organisation</a:t>
            </a:r>
            <a:r>
              <a:rPr lang="fr-FR" sz="2400" b="0" i="0">
                <a:solidFill>
                  <a:srgbClr val="4D5156"/>
                </a:solidFill>
                <a:effectLst/>
                <a:highlight>
                  <a:srgbClr val="FFFFFF"/>
                </a:highlight>
                <a:latin typeface="Daytona" panose="020B0604030500040204" pitchFamily="34" charset="0"/>
              </a:rPr>
              <a:t>,</a:t>
            </a:r>
          </a:p>
          <a:p>
            <a:endParaRPr lang="fr-FR" sz="2400">
              <a:solidFill>
                <a:srgbClr val="4D5156"/>
              </a:solidFill>
              <a:highlight>
                <a:srgbClr val="FFFFFF"/>
              </a:highlight>
              <a:latin typeface="Daytona" panose="020B0604030500040204" pitchFamily="34" charset="0"/>
            </a:endParaRPr>
          </a:p>
          <a:p>
            <a:r>
              <a:rPr lang="fr-FR" sz="2400" b="0" i="0">
                <a:solidFill>
                  <a:srgbClr val="4D5156"/>
                </a:solidFill>
                <a:effectLst/>
                <a:highlight>
                  <a:srgbClr val="FFFFFF"/>
                </a:highlight>
                <a:latin typeface="Daytona" panose="020B0604030500040204" pitchFamily="34" charset="0"/>
              </a:rPr>
              <a:t>et cela va bien au-delà de la simple formation technique : c'est le partage des connaissances, de l'expérience et des compétences qui permet à la société de prospérer.</a:t>
            </a:r>
            <a:endParaRPr lang="fr-FR" sz="2400">
              <a:latin typeface="Daytona" panose="020B0604030500040204" pitchFamily="34" charset="0"/>
            </a:endParaRPr>
          </a:p>
        </p:txBody>
      </p:sp>
    </p:spTree>
    <p:extLst>
      <p:ext uri="{BB962C8B-B14F-4D97-AF65-F5344CB8AC3E}">
        <p14:creationId xmlns:p14="http://schemas.microsoft.com/office/powerpoint/2010/main" val="3414982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27562"/>
            <a:ext cx="6834203"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1824677" cy="16925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5</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5 La transmission du savoir</a:t>
            </a:r>
          </a:p>
        </p:txBody>
      </p:sp>
      <p:pic>
        <p:nvPicPr>
          <p:cNvPr id="2050" name="Picture 2" descr="Relay Race: Working Effectively in a Team">
            <a:extLst>
              <a:ext uri="{FF2B5EF4-FFF2-40B4-BE49-F238E27FC236}">
                <a16:creationId xmlns:a16="http://schemas.microsoft.com/office/drawing/2014/main" id="{C2789B62-0E0A-6DC7-783B-1C2ABA3ADB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8061" y="898245"/>
            <a:ext cx="1824678" cy="1257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1363C72-D290-3E5B-8568-B0AE94B0179F}"/>
              </a:ext>
            </a:extLst>
          </p:cNvPr>
          <p:cNvPicPr>
            <a:picLocks noChangeAspect="1"/>
          </p:cNvPicPr>
          <p:nvPr/>
        </p:nvPicPr>
        <p:blipFill>
          <a:blip r:embed="rId6"/>
          <a:stretch>
            <a:fillRect/>
          </a:stretch>
        </p:blipFill>
        <p:spPr>
          <a:xfrm>
            <a:off x="9024119" y="136525"/>
            <a:ext cx="3167881" cy="641350"/>
          </a:xfrm>
          <a:prstGeom prst="rect">
            <a:avLst/>
          </a:prstGeom>
        </p:spPr>
      </p:pic>
      <p:pic>
        <p:nvPicPr>
          <p:cNvPr id="6" name="Picture 5">
            <a:extLst>
              <a:ext uri="{FF2B5EF4-FFF2-40B4-BE49-F238E27FC236}">
                <a16:creationId xmlns:a16="http://schemas.microsoft.com/office/drawing/2014/main" id="{E3600902-6C16-4173-691D-9D8E8C575007}"/>
              </a:ext>
            </a:extLst>
          </p:cNvPr>
          <p:cNvPicPr>
            <a:picLocks noChangeAspect="1"/>
          </p:cNvPicPr>
          <p:nvPr/>
        </p:nvPicPr>
        <p:blipFill rotWithShape="1">
          <a:blip r:embed="rId7"/>
          <a:srcRect t="49880" b="30569"/>
          <a:stretch/>
        </p:blipFill>
        <p:spPr>
          <a:xfrm>
            <a:off x="2315890" y="2062704"/>
            <a:ext cx="6573538" cy="839243"/>
          </a:xfrm>
          <a:prstGeom prst="rect">
            <a:avLst/>
          </a:prstGeom>
        </p:spPr>
      </p:pic>
      <p:sp>
        <p:nvSpPr>
          <p:cNvPr id="11" name="TextBox 10">
            <a:extLst>
              <a:ext uri="{FF2B5EF4-FFF2-40B4-BE49-F238E27FC236}">
                <a16:creationId xmlns:a16="http://schemas.microsoft.com/office/drawing/2014/main" id="{68207FD9-0CDB-B952-FBFD-A2A0C1A4A966}"/>
              </a:ext>
            </a:extLst>
          </p:cNvPr>
          <p:cNvSpPr txBox="1"/>
          <p:nvPr/>
        </p:nvSpPr>
        <p:spPr>
          <a:xfrm>
            <a:off x="37578" y="3320482"/>
            <a:ext cx="12154422" cy="1815882"/>
          </a:xfrm>
          <a:prstGeom prst="rect">
            <a:avLst/>
          </a:prstGeom>
          <a:solidFill>
            <a:schemeClr val="bg1"/>
          </a:solidFill>
        </p:spPr>
        <p:txBody>
          <a:bodyPr wrap="square">
            <a:spAutoFit/>
          </a:bodyPr>
          <a:lstStyle/>
          <a:p>
            <a:r>
              <a:rPr lang="fr-FR" sz="2800" b="0" i="0">
                <a:solidFill>
                  <a:srgbClr val="4D5156"/>
                </a:solidFill>
                <a:effectLst/>
                <a:highlight>
                  <a:srgbClr val="FFFFFF"/>
                </a:highlight>
                <a:latin typeface="Daytona" panose="020B0604030500040204" pitchFamily="34" charset="0"/>
              </a:rPr>
              <a:t>La transmission des connaissances se réalise le plus souvent </a:t>
            </a:r>
            <a:r>
              <a:rPr lang="fr-FR" sz="2800" b="0" i="0">
                <a:solidFill>
                  <a:srgbClr val="040C28"/>
                </a:solidFill>
                <a:effectLst/>
                <a:highlight>
                  <a:srgbClr val="D3E3FD"/>
                </a:highlight>
                <a:latin typeface="Daytona" panose="020B0604030500040204" pitchFamily="34" charset="0"/>
              </a:rPr>
              <a:t>par l'intermédiaire d'un travailleur expérimenté qui transmet à un nouvel arrivant ses connaissances afin que ce dernier acquière plus rapidement des compétences semblables aux siennes</a:t>
            </a:r>
            <a:r>
              <a:rPr lang="fr-FR" sz="2800" b="0" i="0">
                <a:solidFill>
                  <a:srgbClr val="4D5156"/>
                </a:solidFill>
                <a:effectLst/>
                <a:highlight>
                  <a:srgbClr val="FFFFFF"/>
                </a:highlight>
                <a:latin typeface="Daytona" panose="020B0604030500040204" pitchFamily="34" charset="0"/>
              </a:rPr>
              <a:t>.</a:t>
            </a:r>
            <a:endParaRPr lang="fr-FR" sz="2800">
              <a:latin typeface="Daytona" panose="020B0604030500040204" pitchFamily="34" charset="0"/>
            </a:endParaRPr>
          </a:p>
        </p:txBody>
      </p:sp>
    </p:spTree>
    <p:extLst>
      <p:ext uri="{BB962C8B-B14F-4D97-AF65-F5344CB8AC3E}">
        <p14:creationId xmlns:p14="http://schemas.microsoft.com/office/powerpoint/2010/main" val="3400764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27562"/>
            <a:ext cx="6834203"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8" y="136525"/>
            <a:ext cx="1857088" cy="17226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5</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3200" b="1" i="0" u="none" strike="noStrike" kern="1200" cap="none" spc="0" normalizeH="0" baseline="0" noProof="0" err="1">
                <a:ln>
                  <a:noFill/>
                </a:ln>
                <a:solidFill>
                  <a:schemeClr val="bg1"/>
                </a:solidFill>
                <a:effectLst/>
                <a:uLnTx/>
                <a:uFillTx/>
                <a:latin typeface="Garamond" panose="02020404030301010803" pitchFamily="18" charset="0"/>
              </a:rPr>
              <a:t>Partie</a:t>
            </a:r>
            <a:r>
              <a:rPr kumimoji="0" lang="en-GB" altLang="fr-FR" sz="3200" b="1" i="0" u="none" strike="noStrike" kern="1200" cap="none" spc="0" normalizeH="0" baseline="0" noProof="0">
                <a:ln>
                  <a:noFill/>
                </a:ln>
                <a:solidFill>
                  <a:schemeClr val="bg1"/>
                </a:solidFill>
                <a:effectLst/>
                <a:uLnTx/>
                <a:uFillTx/>
                <a:latin typeface="Garamond" panose="02020404030301010803" pitchFamily="18" charset="0"/>
              </a:rPr>
              <a:t> 5 La transmission du savoir</a:t>
            </a:r>
          </a:p>
        </p:txBody>
      </p:sp>
      <p:pic>
        <p:nvPicPr>
          <p:cNvPr id="2050" name="Picture 2" descr="Relay Race: Working Effectively in a Team">
            <a:extLst>
              <a:ext uri="{FF2B5EF4-FFF2-40B4-BE49-F238E27FC236}">
                <a16:creationId xmlns:a16="http://schemas.microsoft.com/office/drawing/2014/main" id="{C2789B62-0E0A-6DC7-783B-1C2ABA3ADB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8061" y="926611"/>
            <a:ext cx="1831071" cy="12614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1363C72-D290-3E5B-8568-B0AE94B0179F}"/>
              </a:ext>
            </a:extLst>
          </p:cNvPr>
          <p:cNvPicPr>
            <a:picLocks noChangeAspect="1"/>
          </p:cNvPicPr>
          <p:nvPr/>
        </p:nvPicPr>
        <p:blipFill>
          <a:blip r:embed="rId6"/>
          <a:stretch>
            <a:fillRect/>
          </a:stretch>
        </p:blipFill>
        <p:spPr>
          <a:xfrm>
            <a:off x="9024119" y="136525"/>
            <a:ext cx="3167881" cy="641350"/>
          </a:xfrm>
          <a:prstGeom prst="rect">
            <a:avLst/>
          </a:prstGeom>
        </p:spPr>
      </p:pic>
      <p:pic>
        <p:nvPicPr>
          <p:cNvPr id="6" name="Picture 5">
            <a:extLst>
              <a:ext uri="{FF2B5EF4-FFF2-40B4-BE49-F238E27FC236}">
                <a16:creationId xmlns:a16="http://schemas.microsoft.com/office/drawing/2014/main" id="{E3600902-6C16-4173-691D-9D8E8C575007}"/>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2315890" y="2062704"/>
            <a:ext cx="6573538" cy="865538"/>
          </a:xfrm>
          <a:prstGeom prst="rect">
            <a:avLst/>
          </a:prstGeom>
        </p:spPr>
      </p:pic>
      <p:sp>
        <p:nvSpPr>
          <p:cNvPr id="11" name="TextBox 10">
            <a:extLst>
              <a:ext uri="{FF2B5EF4-FFF2-40B4-BE49-F238E27FC236}">
                <a16:creationId xmlns:a16="http://schemas.microsoft.com/office/drawing/2014/main" id="{E7F2D7DE-865F-DB53-C04B-E9D500EEA3BE}"/>
              </a:ext>
            </a:extLst>
          </p:cNvPr>
          <p:cNvSpPr txBox="1"/>
          <p:nvPr/>
        </p:nvSpPr>
        <p:spPr>
          <a:xfrm>
            <a:off x="-112734" y="3145117"/>
            <a:ext cx="12304734" cy="2554545"/>
          </a:xfrm>
          <a:prstGeom prst="rect">
            <a:avLst/>
          </a:prstGeom>
          <a:solidFill>
            <a:schemeClr val="bg1"/>
          </a:solidFill>
        </p:spPr>
        <p:txBody>
          <a:bodyPr wrap="square">
            <a:spAutoFit/>
          </a:bodyPr>
          <a:lstStyle/>
          <a:p>
            <a:r>
              <a:rPr lang="fr-FR" sz="3200" b="0" i="0">
                <a:solidFill>
                  <a:srgbClr val="4D5156"/>
                </a:solidFill>
                <a:effectLst/>
                <a:highlight>
                  <a:srgbClr val="FFFFFF"/>
                </a:highlight>
                <a:latin typeface="Daytona" panose="020B0604030500040204" pitchFamily="34" charset="0"/>
              </a:rPr>
              <a:t>La transmission </a:t>
            </a:r>
            <a:r>
              <a:rPr lang="fr-FR" sz="3200" b="0" i="0">
                <a:solidFill>
                  <a:srgbClr val="040C28"/>
                </a:solidFill>
                <a:effectLst/>
                <a:highlight>
                  <a:srgbClr val="D3E3FD"/>
                </a:highlight>
                <a:latin typeface="Daytona" panose="020B0604030500040204" pitchFamily="34" charset="0"/>
              </a:rPr>
              <a:t>renvoie l'homme à son intelligibilité, à sa capacité à être libre dans ses pensées et ses actions</a:t>
            </a:r>
            <a:r>
              <a:rPr lang="fr-FR" sz="3200" b="0" i="0">
                <a:solidFill>
                  <a:srgbClr val="4D5156"/>
                </a:solidFill>
                <a:effectLst/>
                <a:highlight>
                  <a:srgbClr val="FFFFFF"/>
                </a:highlight>
                <a:latin typeface="Daytona" panose="020B0604030500040204" pitchFamily="34" charset="0"/>
              </a:rPr>
              <a:t>. Par ce processus fondé sur le souvenir, l'échange, la communication, les actions humaines prennent tout leur sens.</a:t>
            </a:r>
            <a:endParaRPr lang="fr-FR" sz="3200">
              <a:latin typeface="Daytona" panose="020B0604030500040204" pitchFamily="34" charset="0"/>
            </a:endParaRPr>
          </a:p>
        </p:txBody>
      </p:sp>
    </p:spTree>
    <p:extLst>
      <p:ext uri="{BB962C8B-B14F-4D97-AF65-F5344CB8AC3E}">
        <p14:creationId xmlns:p14="http://schemas.microsoft.com/office/powerpoint/2010/main" val="4157010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9AE97E-7CBC-2AEA-6795-34F550BF4CA0}"/>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D232D26D-8BFC-A3E0-4158-B95D82F5ED47}"/>
              </a:ext>
            </a:extLst>
          </p:cNvPr>
          <p:cNvSpPr>
            <a:spLocks noGrp="1"/>
          </p:cNvSpPr>
          <p:nvPr>
            <p:ph type="sldNum" sz="quarter" idx="12"/>
          </p:nvPr>
        </p:nvSpPr>
        <p:spPr/>
        <p:txBody>
          <a:bodyPr/>
          <a:lstStyle/>
          <a:p>
            <a:pPr>
              <a:defRPr/>
            </a:pPr>
            <a:fld id="{60956841-A5C9-48A9-9178-E8725E2324B8}" type="slidenum">
              <a:rPr lang="fr-FR" altLang="fr-FR" smtClean="0"/>
              <a:pPr>
                <a:defRPr/>
              </a:pPr>
              <a:t>96</a:t>
            </a:fld>
            <a:endParaRPr lang="fr-FR" altLang="fr-FR"/>
          </a:p>
        </p:txBody>
      </p:sp>
      <p:pic>
        <p:nvPicPr>
          <p:cNvPr id="4" name="Picture 3" descr="Colored organizers on shelves">
            <a:hlinkClick r:id="rId4" action="ppaction://hlinksldjump"/>
            <a:extLst>
              <a:ext uri="{FF2B5EF4-FFF2-40B4-BE49-F238E27FC236}">
                <a16:creationId xmlns:a16="http://schemas.microsoft.com/office/drawing/2014/main" id="{709D7688-F33E-1181-C51C-03F5D784CA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2" name="TextBox 1">
            <a:extLst>
              <a:ext uri="{FF2B5EF4-FFF2-40B4-BE49-F238E27FC236}">
                <a16:creationId xmlns:a16="http://schemas.microsoft.com/office/drawing/2014/main" id="{4AF9634F-074E-D362-D19C-B6785681E065}"/>
              </a:ext>
            </a:extLst>
          </p:cNvPr>
          <p:cNvSpPr txBox="1"/>
          <p:nvPr/>
        </p:nvSpPr>
        <p:spPr>
          <a:xfrm>
            <a:off x="3079683" y="1520496"/>
            <a:ext cx="8434538" cy="4198714"/>
          </a:xfrm>
          <a:prstGeom prst="rect">
            <a:avLst/>
          </a:prstGeom>
          <a:solidFill>
            <a:schemeClr val="accent6">
              <a:lumMod val="40000"/>
              <a:lumOff val="60000"/>
            </a:schemeClr>
          </a:solidFill>
        </p:spPr>
        <p:txBody>
          <a:bodyPr wrap="square" rtlCol="0">
            <a:spAutoFit/>
          </a:bodyPr>
          <a:lstStyle/>
          <a:p>
            <a:pPr>
              <a:lnSpc>
                <a:spcPct val="150000"/>
              </a:lnSpc>
            </a:pPr>
            <a:r>
              <a:rPr lang="fr-FR" sz="3200">
                <a:latin typeface="Abadi" panose="020F0502020204030204" pitchFamily="34" charset="0"/>
              </a:rPr>
              <a:t>	Evaluations :</a:t>
            </a:r>
          </a:p>
          <a:p>
            <a:pPr>
              <a:lnSpc>
                <a:spcPct val="150000"/>
              </a:lnSpc>
            </a:pPr>
            <a:r>
              <a:rPr lang="fr-FR" sz="3200">
                <a:latin typeface="Abadi" panose="020F0502020204030204" pitchFamily="34" charset="0"/>
              </a:rPr>
              <a:t>			- Test d’entrée</a:t>
            </a:r>
          </a:p>
          <a:p>
            <a:pPr>
              <a:lnSpc>
                <a:spcPct val="150000"/>
              </a:lnSpc>
            </a:pPr>
            <a:r>
              <a:rPr lang="fr-FR" sz="3200">
                <a:latin typeface="Abadi" panose="020F0502020204030204" pitchFamily="34" charset="0"/>
              </a:rPr>
              <a:t>			- Tests intermédiaires</a:t>
            </a:r>
          </a:p>
          <a:p>
            <a:pPr>
              <a:lnSpc>
                <a:spcPct val="150000"/>
              </a:lnSpc>
            </a:pPr>
            <a:r>
              <a:rPr lang="fr-FR" sz="3200">
                <a:latin typeface="Abadi" panose="020F0502020204030204" pitchFamily="34" charset="0"/>
              </a:rPr>
              <a:t>			- Test de fin (à chaud)</a:t>
            </a:r>
          </a:p>
          <a:p>
            <a:pPr>
              <a:lnSpc>
                <a:spcPct val="150000"/>
              </a:lnSpc>
            </a:pPr>
            <a:r>
              <a:rPr lang="fr-FR" sz="3200">
                <a:latin typeface="Abadi" panose="020F0502020204030204" pitchFamily="34" charset="0"/>
              </a:rPr>
              <a:t>			- Enquête de satisfaction</a:t>
            </a:r>
          </a:p>
          <a:p>
            <a:pPr>
              <a:lnSpc>
                <a:spcPct val="150000"/>
              </a:lnSpc>
            </a:pPr>
            <a:endParaRPr lang="fr-FR">
              <a:latin typeface="Abadi" panose="020F0502020204030204" pitchFamily="34" charset="0"/>
            </a:endParaRPr>
          </a:p>
        </p:txBody>
      </p:sp>
      <p:sp>
        <p:nvSpPr>
          <p:cNvPr id="7" name="Frame 6">
            <a:extLst>
              <a:ext uri="{FF2B5EF4-FFF2-40B4-BE49-F238E27FC236}">
                <a16:creationId xmlns:a16="http://schemas.microsoft.com/office/drawing/2014/main" id="{DA0C071B-6FE0-F4A7-41DE-80874BAB8B60}"/>
              </a:ext>
            </a:extLst>
          </p:cNvPr>
          <p:cNvSpPr/>
          <p:nvPr/>
        </p:nvSpPr>
        <p:spPr>
          <a:xfrm>
            <a:off x="5508057" y="3002345"/>
            <a:ext cx="5609122" cy="847764"/>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3" name="Picture 2" descr="Close-up of person writing">
            <a:extLst>
              <a:ext uri="{FF2B5EF4-FFF2-40B4-BE49-F238E27FC236}">
                <a16:creationId xmlns:a16="http://schemas.microsoft.com/office/drawing/2014/main" id="{A0BDC998-BC98-D036-A020-140563662E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779" y="2454056"/>
            <a:ext cx="4446789" cy="2965724"/>
          </a:xfrm>
          <a:prstGeom prst="rect">
            <a:avLst/>
          </a:prstGeom>
          <a:ln w="76200">
            <a:solidFill>
              <a:schemeClr val="bg1"/>
            </a:solidFill>
          </a:ln>
        </p:spPr>
      </p:pic>
    </p:spTree>
    <p:extLst>
      <p:ext uri="{BB962C8B-B14F-4D97-AF65-F5344CB8AC3E}">
        <p14:creationId xmlns:p14="http://schemas.microsoft.com/office/powerpoint/2010/main" val="27078277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a:extLst>
              <a:ext uri="{FF2B5EF4-FFF2-40B4-BE49-F238E27FC236}">
                <a16:creationId xmlns:a16="http://schemas.microsoft.com/office/drawing/2014/main" id="{94B861EA-272A-967B-9C6F-BA1442E3FE52}"/>
              </a:ext>
            </a:extLst>
          </p:cNvPr>
          <p:cNvSpPr>
            <a:spLocks noChangeArrowheads="1"/>
          </p:cNvSpPr>
          <p:nvPr/>
        </p:nvSpPr>
        <p:spPr bwMode="auto">
          <a:xfrm>
            <a:off x="2315890" y="642034"/>
            <a:ext cx="9876110" cy="6215965"/>
          </a:xfrm>
          <a:prstGeom prst="rect">
            <a:avLst/>
          </a:prstGeom>
          <a:solidFill>
            <a:srgbClr val="FA3262">
              <a:alpha val="83136"/>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GB" altLang="fr-FR"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12677" name="Text Box 5">
            <a:extLst>
              <a:ext uri="{FF2B5EF4-FFF2-40B4-BE49-F238E27FC236}">
                <a16:creationId xmlns:a16="http://schemas.microsoft.com/office/drawing/2014/main" id="{7508DA34-27AC-E477-CE8F-FC525F1A831A}"/>
              </a:ext>
            </a:extLst>
          </p:cNvPr>
          <p:cNvSpPr txBox="1">
            <a:spLocks noChangeArrowheads="1"/>
          </p:cNvSpPr>
          <p:nvPr/>
        </p:nvSpPr>
        <p:spPr bwMode="auto">
          <a:xfrm>
            <a:off x="2315889" y="666800"/>
            <a:ext cx="98761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lnSpc>
                <a:spcPct val="100000"/>
              </a:lnSpc>
              <a:spcBef>
                <a:spcPct val="50000"/>
              </a:spcBef>
              <a:spcAft>
                <a:spcPct val="0"/>
              </a:spcAft>
              <a:buClrTx/>
              <a:buSzTx/>
              <a:buFontTx/>
              <a:buNone/>
              <a:tabLst/>
              <a:defRPr/>
            </a:pPr>
            <a:r>
              <a:rPr kumimoji="0" lang="en-GB" altLang="fr-FR" sz="32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SOMMAIRE</a:t>
            </a: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3337559" y="1716723"/>
            <a:ext cx="7382829"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Partie</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1 Les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enjeux</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du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tutotat</a:t>
            </a:r>
            <a:endPar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endParaRPr>
          </a:p>
          <a:p>
            <a:pPr marL="0" marR="0" lvl="0" indent="0" defTabSz="457200" rtl="0" eaLnBrk="0" fontAlgn="base" latinLnBrk="0" hangingPunct="0">
              <a:spcBef>
                <a:spcPct val="50000"/>
              </a:spcBef>
              <a:spcAft>
                <a:spcPct val="0"/>
              </a:spcAft>
              <a:buClrTx/>
              <a:buSzTx/>
              <a:buFontTx/>
              <a:buNone/>
              <a:tabLst/>
              <a:defRPr/>
            </a:pPr>
            <a:r>
              <a:rPr lang="en-GB" altLang="fr-FR" sz="2800" b="1" err="1">
                <a:solidFill>
                  <a:prstClr val="white"/>
                </a:solidFill>
                <a:latin typeface="Garamond" panose="02020404030301010803" pitchFamily="18" charset="0"/>
              </a:rPr>
              <a:t>Partie</a:t>
            </a:r>
            <a:r>
              <a:rPr lang="en-GB" altLang="fr-FR" sz="2800" b="1">
                <a:solidFill>
                  <a:prstClr val="white"/>
                </a:solidFill>
                <a:latin typeface="Garamond" panose="02020404030301010803" pitchFamily="18" charset="0"/>
              </a:rPr>
              <a:t> 2 Les </a:t>
            </a:r>
            <a:r>
              <a:rPr lang="en-GB" altLang="fr-FR" sz="2800" b="1" err="1">
                <a:solidFill>
                  <a:prstClr val="white"/>
                </a:solidFill>
                <a:latin typeface="Garamond" panose="02020404030301010803" pitchFamily="18" charset="0"/>
              </a:rPr>
              <a:t>besoins</a:t>
            </a:r>
            <a:r>
              <a:rPr lang="en-GB" altLang="fr-FR" sz="2800" b="1">
                <a:solidFill>
                  <a:prstClr val="white"/>
                </a:solidFill>
                <a:latin typeface="Garamond" panose="02020404030301010803" pitchFamily="18" charset="0"/>
              </a:rPr>
              <a:t> et </a:t>
            </a:r>
            <a:r>
              <a:rPr lang="en-GB" altLang="fr-FR" sz="2800" b="1" err="1">
                <a:solidFill>
                  <a:prstClr val="white"/>
                </a:solidFill>
                <a:latin typeface="Garamond" panose="02020404030301010803" pitchFamily="18" charset="0"/>
              </a:rPr>
              <a:t>attentes</a:t>
            </a:r>
            <a:r>
              <a:rPr lang="en-GB" altLang="fr-FR" sz="2800" b="1">
                <a:solidFill>
                  <a:prstClr val="white"/>
                </a:solidFill>
                <a:latin typeface="Garamond" panose="02020404030301010803" pitchFamily="18" charset="0"/>
              </a:rPr>
              <a:t> des </a:t>
            </a:r>
            <a:r>
              <a:rPr lang="en-GB" altLang="fr-FR" sz="2800" b="1" err="1">
                <a:solidFill>
                  <a:prstClr val="white"/>
                </a:solidFill>
                <a:latin typeface="Garamond" panose="02020404030301010803" pitchFamily="18" charset="0"/>
              </a:rPr>
              <a:t>tutoré</a:t>
            </a:r>
            <a:r>
              <a:rPr lang="en-GB" altLang="fr-FR" sz="2800" b="1">
                <a:solidFill>
                  <a:prstClr val="white"/>
                </a:solidFill>
                <a:latin typeface="Garamond" panose="02020404030301010803" pitchFamily="18" charset="0"/>
              </a:rPr>
              <a:t>(e)s</a:t>
            </a:r>
          </a:p>
          <a:p>
            <a:pPr marL="0" marR="0" lvl="0" indent="0" defTabSz="457200" rtl="0" eaLnBrk="0" fontAlgn="base" latinLnBrk="0" hangingPunct="0">
              <a:spcBef>
                <a:spcPct val="50000"/>
              </a:spcBef>
              <a:spcAft>
                <a:spcPct val="0"/>
              </a:spcAft>
              <a:buClrTx/>
              <a:buSzTx/>
              <a:buFontTx/>
              <a:buNone/>
              <a:tabLst/>
              <a:defRPr/>
            </a:pP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Partie</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3 Assumer son role de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tuteur</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tutrice</a:t>
            </a:r>
            <a:endPar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endParaRPr>
          </a:p>
          <a:p>
            <a:pPr marL="0" marR="0" lvl="0" indent="0" defTabSz="457200" rtl="0" eaLnBrk="0" fontAlgn="base" latinLnBrk="0" hangingPunct="0">
              <a:spcBef>
                <a:spcPct val="50000"/>
              </a:spcBef>
              <a:spcAft>
                <a:spcPct val="0"/>
              </a:spcAft>
              <a:buClrTx/>
              <a:buSzTx/>
              <a:buFontTx/>
              <a:buNone/>
              <a:tabLst/>
              <a:defRPr/>
            </a:pPr>
            <a:r>
              <a:rPr lang="en-GB" altLang="fr-FR" sz="2800" b="1" err="1">
                <a:solidFill>
                  <a:prstClr val="white"/>
                </a:solidFill>
                <a:latin typeface="Garamond" panose="02020404030301010803" pitchFamily="18" charset="0"/>
              </a:rPr>
              <a:t>Partie</a:t>
            </a:r>
            <a:r>
              <a:rPr lang="en-GB" altLang="fr-FR" sz="2800" b="1">
                <a:solidFill>
                  <a:prstClr val="white"/>
                </a:solidFill>
                <a:latin typeface="Garamond" panose="02020404030301010803" pitchFamily="18" charset="0"/>
              </a:rPr>
              <a:t> 4 </a:t>
            </a:r>
            <a:r>
              <a:rPr lang="en-GB" altLang="fr-FR" sz="2800" b="1" err="1">
                <a:solidFill>
                  <a:prstClr val="white"/>
                </a:solidFill>
                <a:latin typeface="Garamond" panose="02020404030301010803" pitchFamily="18" charset="0"/>
              </a:rPr>
              <a:t>Accueillir</a:t>
            </a:r>
            <a:r>
              <a:rPr lang="en-GB" altLang="fr-FR" sz="2800" b="1">
                <a:solidFill>
                  <a:prstClr val="white"/>
                </a:solidFill>
                <a:latin typeface="Garamond" panose="02020404030301010803" pitchFamily="18" charset="0"/>
              </a:rPr>
              <a:t> un(e) </a:t>
            </a:r>
            <a:r>
              <a:rPr lang="en-GB" altLang="fr-FR" sz="2800" b="1" err="1">
                <a:solidFill>
                  <a:prstClr val="white"/>
                </a:solidFill>
                <a:latin typeface="Garamond" panose="02020404030301010803" pitchFamily="18" charset="0"/>
              </a:rPr>
              <a:t>tutoré</a:t>
            </a:r>
            <a:r>
              <a:rPr lang="en-GB" altLang="fr-FR" sz="2800" b="1">
                <a:solidFill>
                  <a:prstClr val="white"/>
                </a:solidFill>
                <a:latin typeface="Garamond" panose="02020404030301010803" pitchFamily="18" charset="0"/>
              </a:rPr>
              <a:t>(e)</a:t>
            </a:r>
          </a:p>
          <a:p>
            <a:pPr marL="0" marR="0" lvl="0" indent="0" defTabSz="457200" rtl="0" eaLnBrk="0" fontAlgn="base" latinLnBrk="0" hangingPunct="0">
              <a:spcBef>
                <a:spcPct val="50000"/>
              </a:spcBef>
              <a:spcAft>
                <a:spcPct val="0"/>
              </a:spcAft>
              <a:buClrTx/>
              <a:buSzTx/>
              <a:buFontTx/>
              <a:buNone/>
              <a:tabLst/>
              <a:defRPr/>
            </a:pP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Partie</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5 La transmission du savoir</a:t>
            </a:r>
          </a:p>
          <a:p>
            <a:pPr marL="0" marR="0" lvl="0" indent="0" defTabSz="457200" rtl="0" eaLnBrk="0" fontAlgn="base" latinLnBrk="0" hangingPunct="0">
              <a:spcBef>
                <a:spcPct val="50000"/>
              </a:spcBef>
              <a:spcAft>
                <a:spcPct val="0"/>
              </a:spcAft>
              <a:buClrTx/>
              <a:buSzTx/>
              <a:buFontTx/>
              <a:buNone/>
              <a:tabLst/>
              <a:defRPr/>
            </a:pPr>
            <a:r>
              <a:rPr lang="en-GB" altLang="fr-FR" sz="2800" b="1" err="1">
                <a:solidFill>
                  <a:prstClr val="white"/>
                </a:solidFill>
                <a:latin typeface="Garamond" panose="02020404030301010803" pitchFamily="18" charset="0"/>
              </a:rPr>
              <a:t>Partie</a:t>
            </a:r>
            <a:r>
              <a:rPr lang="en-GB" altLang="fr-FR" sz="2800" b="1">
                <a:solidFill>
                  <a:prstClr val="white"/>
                </a:solidFill>
                <a:latin typeface="Garamond" panose="02020404030301010803" pitchFamily="18" charset="0"/>
              </a:rPr>
              <a:t> 6 </a:t>
            </a:r>
            <a:r>
              <a:rPr lang="en-GB" altLang="fr-FR" sz="2800" b="1" err="1">
                <a:solidFill>
                  <a:prstClr val="white"/>
                </a:solidFill>
                <a:latin typeface="Garamond" panose="02020404030301010803" pitchFamily="18" charset="0"/>
              </a:rPr>
              <a:t>Jalonner</a:t>
            </a:r>
            <a:r>
              <a:rPr lang="en-GB" altLang="fr-FR" sz="2800" b="1">
                <a:solidFill>
                  <a:prstClr val="white"/>
                </a:solidFill>
                <a:latin typeface="Garamond" panose="02020404030301010803" pitchFamily="18" charset="0"/>
              </a:rPr>
              <a:t> le </a:t>
            </a:r>
            <a:r>
              <a:rPr lang="en-GB" altLang="fr-FR" sz="2800" b="1" err="1">
                <a:solidFill>
                  <a:prstClr val="white"/>
                </a:solidFill>
                <a:latin typeface="Garamond" panose="02020404030301010803" pitchFamily="18" charset="0"/>
              </a:rPr>
              <a:t>parcours</a:t>
            </a:r>
            <a:r>
              <a:rPr lang="en-GB" altLang="fr-FR" sz="2800" b="1">
                <a:solidFill>
                  <a:prstClr val="white"/>
                </a:solidFill>
                <a:latin typeface="Garamond" panose="02020404030301010803" pitchFamily="18" charset="0"/>
              </a:rPr>
              <a:t> du (de la) </a:t>
            </a:r>
            <a:r>
              <a:rPr lang="en-GB" altLang="fr-FR" sz="2800" b="1" err="1">
                <a:solidFill>
                  <a:prstClr val="white"/>
                </a:solidFill>
                <a:latin typeface="Garamond" panose="02020404030301010803" pitchFamily="18" charset="0"/>
              </a:rPr>
              <a:t>tutoré</a:t>
            </a:r>
            <a:r>
              <a:rPr lang="en-GB" altLang="fr-FR" sz="2800" b="1">
                <a:solidFill>
                  <a:prstClr val="white"/>
                </a:solidFill>
                <a:latin typeface="Garamond" panose="02020404030301010803" pitchFamily="18" charset="0"/>
              </a:rPr>
              <a:t>(e)</a:t>
            </a:r>
          </a:p>
          <a:p>
            <a:pPr marL="0" marR="0" lvl="0" indent="0" defTabSz="457200" rtl="0" eaLnBrk="0" fontAlgn="base" latinLnBrk="0" hangingPunct="0">
              <a:spcBef>
                <a:spcPct val="50000"/>
              </a:spcBef>
              <a:spcAft>
                <a:spcPct val="0"/>
              </a:spcAft>
              <a:buClrTx/>
              <a:buSzTx/>
              <a:buFontTx/>
              <a:buNone/>
              <a:tabLst/>
              <a:defRPr/>
            </a:pP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Partie</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7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Agir</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avant</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qu’il</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ne </a:t>
            </a:r>
            <a:r>
              <a:rPr kumimoji="0" lang="en-GB" altLang="fr-FR" sz="2800" b="1" i="0" u="none" strike="noStrike" kern="1200" cap="none" spc="0" normalizeH="0" baseline="0" noProof="0" err="1">
                <a:ln>
                  <a:noFill/>
                </a:ln>
                <a:solidFill>
                  <a:prstClr val="white"/>
                </a:solidFill>
                <a:effectLst/>
                <a:uLnTx/>
                <a:uFillTx/>
                <a:latin typeface="Garamond" panose="02020404030301010803" pitchFamily="18" charset="0"/>
                <a:ea typeface="+mn-ea"/>
                <a:cs typeface="+mn-cs"/>
              </a:rPr>
              <a:t>soit</a:t>
            </a:r>
            <a:r>
              <a:rPr kumimoji="0" lang="en-GB" altLang="fr-FR"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 trop tard</a:t>
            </a:r>
          </a:p>
        </p:txBody>
      </p:sp>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pic>
        <p:nvPicPr>
          <p:cNvPr id="5" name="Picture 4" descr="Colored organizers on shelves">
            <a:extLst>
              <a:ext uri="{FF2B5EF4-FFF2-40B4-BE49-F238E27FC236}">
                <a16:creationId xmlns:a16="http://schemas.microsoft.com/office/drawing/2014/main" id="{49E35A7E-84EC-8865-7948-E5D7E2A94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349262" y="2349261"/>
            <a:ext cx="7014415" cy="2315889"/>
          </a:xfrm>
          <a:prstGeom prst="rect">
            <a:avLst/>
          </a:prstGeom>
        </p:spPr>
      </p:pic>
      <p:sp>
        <p:nvSpPr>
          <p:cNvPr id="6" name="Slide Number Placeholder 5">
            <a:extLst>
              <a:ext uri="{FF2B5EF4-FFF2-40B4-BE49-F238E27FC236}">
                <a16:creationId xmlns:a16="http://schemas.microsoft.com/office/drawing/2014/main" id="{D232D26D-8BFC-A3E0-4158-B95D82F5ED47}"/>
              </a:ext>
            </a:extLst>
          </p:cNvPr>
          <p:cNvSpPr>
            <a:spLocks noGrp="1"/>
          </p:cNvSpPr>
          <p:nvPr>
            <p:ph type="sldNum" sz="quarter" idx="12"/>
          </p:nvPr>
        </p:nvSpPr>
        <p:spPr/>
        <p:txBody>
          <a:bodyPr/>
          <a:lstStyle/>
          <a:p>
            <a:pPr>
              <a:defRPr/>
            </a:pPr>
            <a:fld id="{60956841-A5C9-48A9-9178-E8725E2324B8}" type="slidenum">
              <a:rPr lang="fr-FR" altLang="fr-FR" smtClean="0"/>
              <a:pPr>
                <a:defRPr/>
              </a:pPr>
              <a:t>97</a:t>
            </a:fld>
            <a:endParaRPr lang="fr-FR" altLang="fr-FR"/>
          </a:p>
        </p:txBody>
      </p:sp>
      <p:sp>
        <p:nvSpPr>
          <p:cNvPr id="8" name="TextBox 7">
            <a:extLst>
              <a:ext uri="{FF2B5EF4-FFF2-40B4-BE49-F238E27FC236}">
                <a16:creationId xmlns:a16="http://schemas.microsoft.com/office/drawing/2014/main" id="{7B52C70E-9C06-DCD4-037E-6EC23F6646FB}"/>
              </a:ext>
            </a:extLst>
          </p:cNvPr>
          <p:cNvSpPr txBox="1"/>
          <p:nvPr/>
        </p:nvSpPr>
        <p:spPr>
          <a:xfrm>
            <a:off x="2315890" y="-4296"/>
            <a:ext cx="9876110" cy="646331"/>
          </a:xfrm>
          <a:prstGeom prst="rect">
            <a:avLst/>
          </a:prstGeom>
          <a:no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2" name="Frame 1">
            <a:extLst>
              <a:ext uri="{FF2B5EF4-FFF2-40B4-BE49-F238E27FC236}">
                <a16:creationId xmlns:a16="http://schemas.microsoft.com/office/drawing/2014/main" id="{656CDAE3-DF2F-8DB2-C2EA-30DCB5B3457C}"/>
              </a:ext>
            </a:extLst>
          </p:cNvPr>
          <p:cNvSpPr/>
          <p:nvPr/>
        </p:nvSpPr>
        <p:spPr>
          <a:xfrm>
            <a:off x="3215046" y="4853134"/>
            <a:ext cx="8275111"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TextBox 2">
            <a:extLst>
              <a:ext uri="{FF2B5EF4-FFF2-40B4-BE49-F238E27FC236}">
                <a16:creationId xmlns:a16="http://schemas.microsoft.com/office/drawing/2014/main" id="{06C689D1-3551-6C8E-AE7A-C5E40BDE4D3A}"/>
              </a:ext>
            </a:extLst>
          </p:cNvPr>
          <p:cNvSpPr txBox="1"/>
          <p:nvPr/>
        </p:nvSpPr>
        <p:spPr>
          <a:xfrm>
            <a:off x="11242391" y="80629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6</a:t>
            </a:r>
          </a:p>
        </p:txBody>
      </p:sp>
    </p:spTree>
    <p:extLst>
      <p:ext uri="{BB962C8B-B14F-4D97-AF65-F5344CB8AC3E}">
        <p14:creationId xmlns:p14="http://schemas.microsoft.com/office/powerpoint/2010/main" val="1073715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2677"/>
                                        </p:tgtEl>
                                        <p:attrNameLst>
                                          <p:attrName>style.visibility</p:attrName>
                                        </p:attrNameLst>
                                      </p:cBhvr>
                                      <p:to>
                                        <p:strVal val="visible"/>
                                      </p:to>
                                    </p:set>
                                    <p:animEffect transition="in" filter="fade">
                                      <p:cBhvr>
                                        <p:cTn id="11" dur="1000"/>
                                        <p:tgtEl>
                                          <p:spTgt spid="412677"/>
                                        </p:tgtEl>
                                      </p:cBhvr>
                                    </p:animEffect>
                                  </p:childTnLst>
                                </p:cTn>
                              </p:par>
                              <p:par>
                                <p:cTn id="12" presetID="10" presetClass="entr" presetSubtype="0" fill="hold" nodeType="withEffect">
                                  <p:stCondLst>
                                    <p:cond delay="0"/>
                                  </p:stCondLst>
                                  <p:childTnLst>
                                    <p:set>
                                      <p:cBhvr>
                                        <p:cTn id="13" dur="1" fill="hold">
                                          <p:stCondLst>
                                            <p:cond delay="0"/>
                                          </p:stCondLst>
                                        </p:cTn>
                                        <p:tgtEl>
                                          <p:spTgt spid="412674"/>
                                        </p:tgtEl>
                                        <p:attrNameLst>
                                          <p:attrName>style.visibility</p:attrName>
                                        </p:attrNameLst>
                                      </p:cBhvr>
                                      <p:to>
                                        <p:strVal val="visible"/>
                                      </p:to>
                                    </p:set>
                                    <p:animEffect transition="in" filter="fade">
                                      <p:cBhvr>
                                        <p:cTn id="14" dur="500"/>
                                        <p:tgtEl>
                                          <p:spTgt spid="412674"/>
                                        </p:tgtEl>
                                      </p:cBhvr>
                                    </p:animEffect>
                                  </p:childTnLst>
                                </p:cTn>
                              </p:par>
                              <p:par>
                                <p:cTn id="15" presetID="2" presetClass="entr" presetSubtype="8" fill="hold"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 calcmode="lin" valueType="num">
                                      <p:cBhvr additive="base">
                                        <p:cTn id="21"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7">
                                            <p:txEl>
                                              <p:pRg st="1" end="1"/>
                                            </p:txEl>
                                          </p:spTgt>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 calcmode="lin" valueType="num">
                                      <p:cBhvr additive="base">
                                        <p:cTn id="29"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7">
                                            <p:txEl>
                                              <p:pRg st="3" end="3"/>
                                            </p:txEl>
                                          </p:spTgt>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 calcmode="lin" valueType="num">
                                      <p:cBhvr additive="base">
                                        <p:cTn id="33"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7">
                                            <p:txEl>
                                              <p:pRg st="4" end="4"/>
                                            </p:txEl>
                                          </p:spTgt>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7">
                                            <p:txEl>
                                              <p:pRg st="6" end="6"/>
                                            </p:txEl>
                                          </p:spTgt>
                                        </p:tgtEl>
                                        <p:attrNameLst>
                                          <p:attrName>style.visibility</p:attrName>
                                        </p:attrNameLst>
                                      </p:cBhvr>
                                      <p:to>
                                        <p:strVal val="visible"/>
                                      </p:to>
                                    </p:set>
                                    <p:anim calcmode="lin" valueType="num">
                                      <p:cBhvr additive="base">
                                        <p:cTn id="41" dur="5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circle(in)">
                                      <p:cBhvr>
                                        <p:cTn id="47" dur="2000"/>
                                        <p:tgtEl>
                                          <p:spTgt spid="2"/>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heel(1)">
                                      <p:cBhvr>
                                        <p:cTn id="5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4" grpId="0" animBg="1"/>
      <p:bldP spid="412677" grpId="0"/>
      <p:bldP spid="7" grpId="0"/>
      <p:bldP spid="2" grpId="0" animBg="1"/>
      <p:bldP spid="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6</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lang="en-GB" altLang="fr-FR" sz="3200" b="1" err="1">
                <a:solidFill>
                  <a:schemeClr val="bg1"/>
                </a:solidFill>
                <a:latin typeface="Garamond" panose="02020404030301010803" pitchFamily="18" charset="0"/>
              </a:rPr>
              <a:t>Partie</a:t>
            </a:r>
            <a:r>
              <a:rPr lang="en-GB" altLang="fr-FR" sz="3200" b="1">
                <a:solidFill>
                  <a:schemeClr val="bg1"/>
                </a:solidFill>
                <a:latin typeface="Garamond" panose="02020404030301010803" pitchFamily="18" charset="0"/>
              </a:rPr>
              <a:t> 6 </a:t>
            </a:r>
            <a:r>
              <a:rPr lang="en-GB" altLang="fr-FR" sz="3200" b="1" err="1">
                <a:solidFill>
                  <a:schemeClr val="bg1"/>
                </a:solidFill>
                <a:latin typeface="Garamond" panose="02020404030301010803" pitchFamily="18" charset="0"/>
              </a:rPr>
              <a:t>Jalonner</a:t>
            </a:r>
            <a:r>
              <a:rPr lang="en-GB" altLang="fr-FR" sz="3200" b="1">
                <a:solidFill>
                  <a:schemeClr val="bg1"/>
                </a:solidFill>
                <a:latin typeface="Garamond" panose="02020404030301010803" pitchFamily="18" charset="0"/>
              </a:rPr>
              <a:t> le </a:t>
            </a:r>
            <a:r>
              <a:rPr lang="en-GB" altLang="fr-FR" sz="3200" b="1" err="1">
                <a:solidFill>
                  <a:schemeClr val="bg1"/>
                </a:solidFill>
                <a:latin typeface="Garamond" panose="02020404030301010803" pitchFamily="18" charset="0"/>
              </a:rPr>
              <a:t>parcours</a:t>
            </a:r>
            <a:r>
              <a:rPr lang="en-GB" altLang="fr-FR" sz="3200" b="1">
                <a:solidFill>
                  <a:schemeClr val="bg1"/>
                </a:solidFill>
                <a:latin typeface="Garamond" panose="02020404030301010803" pitchFamily="18" charset="0"/>
              </a:rPr>
              <a:t> du (de la) </a:t>
            </a:r>
            <a:r>
              <a:rPr lang="en-GB" altLang="fr-FR" sz="3200" b="1" err="1">
                <a:solidFill>
                  <a:schemeClr val="bg1"/>
                </a:solidFill>
                <a:latin typeface="Garamond" panose="02020404030301010803" pitchFamily="18" charset="0"/>
              </a:rPr>
              <a:t>tutoré</a:t>
            </a:r>
            <a:r>
              <a:rPr lang="en-GB" altLang="fr-FR" sz="3200" b="1">
                <a:solidFill>
                  <a:schemeClr val="bg1"/>
                </a:solidFill>
                <a:latin typeface="Garamond" panose="02020404030301010803" pitchFamily="18" charset="0"/>
              </a:rPr>
              <a:t>(e)</a:t>
            </a:r>
          </a:p>
        </p:txBody>
      </p:sp>
      <p:pic>
        <p:nvPicPr>
          <p:cNvPr id="10" name="Picture 9" descr="People doing teamwork illustration">
            <a:extLst>
              <a:ext uri="{FF2B5EF4-FFF2-40B4-BE49-F238E27FC236}">
                <a16:creationId xmlns:a16="http://schemas.microsoft.com/office/drawing/2014/main" id="{3B8A0E4B-0408-4BEB-7679-65A7833C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56" y="2769323"/>
            <a:ext cx="2739905" cy="1731138"/>
          </a:xfrm>
          <a:prstGeom prst="rect">
            <a:avLst/>
          </a:prstGeom>
        </p:spPr>
      </p:pic>
      <p:pic>
        <p:nvPicPr>
          <p:cNvPr id="14" name="Picture 13">
            <a:extLst>
              <a:ext uri="{FF2B5EF4-FFF2-40B4-BE49-F238E27FC236}">
                <a16:creationId xmlns:a16="http://schemas.microsoft.com/office/drawing/2014/main" id="{33FED7AF-9222-EF61-0484-27CD729F5E4F}"/>
              </a:ext>
            </a:extLst>
          </p:cNvPr>
          <p:cNvPicPr>
            <a:picLocks noChangeAspect="1"/>
          </p:cNvPicPr>
          <p:nvPr/>
        </p:nvPicPr>
        <p:blipFill>
          <a:blip r:embed="rId6"/>
          <a:stretch>
            <a:fillRect/>
          </a:stretch>
        </p:blipFill>
        <p:spPr>
          <a:xfrm>
            <a:off x="3544459" y="3184134"/>
            <a:ext cx="1814709" cy="1814709"/>
          </a:xfrm>
          <a:prstGeom prst="rect">
            <a:avLst/>
          </a:prstGeom>
        </p:spPr>
      </p:pic>
      <p:sp>
        <p:nvSpPr>
          <p:cNvPr id="16" name="TextBox 15">
            <a:extLst>
              <a:ext uri="{FF2B5EF4-FFF2-40B4-BE49-F238E27FC236}">
                <a16:creationId xmlns:a16="http://schemas.microsoft.com/office/drawing/2014/main" id="{E6C3E6AF-71FD-B2D4-21D5-DD37C0AAFBAA}"/>
              </a:ext>
            </a:extLst>
          </p:cNvPr>
          <p:cNvSpPr txBox="1"/>
          <p:nvPr/>
        </p:nvSpPr>
        <p:spPr>
          <a:xfrm>
            <a:off x="6178783" y="3184134"/>
            <a:ext cx="3091648" cy="1569660"/>
          </a:xfrm>
          <a:prstGeom prst="rect">
            <a:avLst/>
          </a:prstGeom>
          <a:noFill/>
        </p:spPr>
        <p:txBody>
          <a:bodyPr wrap="square">
            <a:spAutoFit/>
          </a:bodyPr>
          <a:lstStyle/>
          <a:p>
            <a:pPr algn="ctr"/>
            <a:r>
              <a:rPr lang="fr-FR" sz="3200" b="1" kern="0">
                <a:solidFill>
                  <a:schemeClr val="bg1"/>
                </a:solidFill>
                <a:effectLst/>
                <a:latin typeface="Arial" panose="020B0604020202020204" pitchFamily="34" charset="0"/>
                <a:ea typeface="Times New Roman" panose="02020603050405020304" pitchFamily="18" charset="0"/>
              </a:rPr>
              <a:t>Quelles sont les étapes du tutorat ?</a:t>
            </a:r>
            <a:endParaRPr lang="fr-FR" sz="3200">
              <a:solidFill>
                <a:schemeClr val="bg1"/>
              </a:solidFill>
            </a:endParaRPr>
          </a:p>
        </p:txBody>
      </p:sp>
      <p:sp>
        <p:nvSpPr>
          <p:cNvPr id="17" name="Rectangle 1">
            <a:extLst>
              <a:ext uri="{FF2B5EF4-FFF2-40B4-BE49-F238E27FC236}">
                <a16:creationId xmlns:a16="http://schemas.microsoft.com/office/drawing/2014/main" id="{8A4FFFCC-9548-8EBF-E833-A257B359909B}"/>
              </a:ext>
            </a:extLst>
          </p:cNvPr>
          <p:cNvSpPr>
            <a:spLocks noChangeArrowheads="1"/>
          </p:cNvSpPr>
          <p:nvPr/>
        </p:nvSpPr>
        <p:spPr bwMode="auto">
          <a:xfrm>
            <a:off x="10024942" y="2062704"/>
            <a:ext cx="2514600"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0" i="0" u="none" strike="noStrike" cap="none" normalizeH="0" baseline="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a:ln>
                  <a:noFill/>
                </a:ln>
                <a:solidFill>
                  <a:schemeClr val="bg1"/>
                </a:solidFill>
                <a:effectLst/>
                <a:latin typeface="Arial" panose="020B0604020202020204" pitchFamily="34" charset="0"/>
              </a:rPr>
              <a:t>Tutorat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a:ln>
                  <a:noFill/>
                </a:ln>
                <a:solidFill>
                  <a:schemeClr val="bg1"/>
                </a:solidFill>
                <a:effectLst/>
                <a:latin typeface="Arial" panose="020B0604020202020204" pitchFamily="34" charset="0"/>
              </a:rPr>
              <a:t>Accompagnement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a:ln>
                  <a:noFill/>
                </a:ln>
                <a:solidFill>
                  <a:schemeClr val="bg1"/>
                </a:solidFill>
                <a:effectLst/>
                <a:latin typeface="Arial" panose="020B0604020202020204" pitchFamily="34" charset="0"/>
              </a:rPr>
              <a:t>Apprentissage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a:ln>
                  <a:noFill/>
                </a:ln>
                <a:solidFill>
                  <a:schemeClr val="bg1"/>
                </a:solidFill>
                <a:effectLst/>
                <a:latin typeface="Arial" panose="020B0604020202020204" pitchFamily="34" charset="0"/>
              </a:rPr>
              <a:t>Étapes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a:ln>
                  <a:noFill/>
                </a:ln>
                <a:solidFill>
                  <a:schemeClr val="bg1"/>
                </a:solidFill>
                <a:effectLst/>
                <a:latin typeface="Arial" panose="020B0604020202020204" pitchFamily="34" charset="0"/>
              </a:rPr>
              <a:t>Réussite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a:ln>
                  <a:noFill/>
                </a:ln>
                <a:solidFill>
                  <a:schemeClr val="bg1"/>
                </a:solidFill>
                <a:effectLst/>
                <a:latin typeface="Arial" panose="020B0604020202020204" pitchFamily="34" charset="0"/>
              </a:rPr>
              <a:t>Compétences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a:ln>
                  <a:noFill/>
                </a:ln>
                <a:solidFill>
                  <a:schemeClr val="bg1"/>
                </a:solidFill>
                <a:effectLst/>
                <a:latin typeface="Arial" panose="020B0604020202020204" pitchFamily="34" charset="0"/>
              </a:rPr>
              <a:t>Accueil</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a:ln>
                  <a:noFill/>
                </a:ln>
                <a:solidFill>
                  <a:schemeClr val="bg1"/>
                </a:solidFill>
                <a:effectLst/>
                <a:latin typeface="Arial" panose="020B0604020202020204" pitchFamily="34" charset="0"/>
              </a:rPr>
              <a:t>Intégration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a:ln>
                  <a:noFill/>
                </a:ln>
                <a:solidFill>
                  <a:schemeClr val="bg1"/>
                </a:solidFill>
                <a:effectLst/>
                <a:latin typeface="Arial" panose="020B0604020202020204" pitchFamily="34" charset="0"/>
              </a:rPr>
              <a:t>Savoirs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a:ln>
                  <a:noFill/>
                </a:ln>
                <a:solidFill>
                  <a:schemeClr val="bg1"/>
                </a:solidFill>
                <a:effectLst/>
                <a:latin typeface="Arial" panose="020B0604020202020204" pitchFamily="34" charset="0"/>
              </a:rPr>
              <a:t>Savoir-faire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a:ln>
                  <a:noFill/>
                </a:ln>
                <a:solidFill>
                  <a:schemeClr val="bg1"/>
                </a:solidFill>
                <a:effectLst/>
                <a:latin typeface="Arial" panose="020B0604020202020204" pitchFamily="34" charset="0"/>
              </a:rPr>
              <a:t>Savoir-être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a:ln>
                  <a:noFill/>
                </a:ln>
                <a:solidFill>
                  <a:schemeClr val="bg1"/>
                </a:solidFill>
                <a:effectLst/>
                <a:latin typeface="Arial" panose="020B0604020202020204" pitchFamily="34" charset="0"/>
              </a:rPr>
              <a:t>Préparation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a:ln>
                  <a:noFill/>
                </a:ln>
                <a:solidFill>
                  <a:schemeClr val="bg1"/>
                </a:solidFill>
                <a:effectLst/>
                <a:latin typeface="Arial" panose="020B0604020202020204" pitchFamily="34" charset="0"/>
              </a:rPr>
              <a:t>Organisation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a:ln>
                  <a:noFill/>
                </a:ln>
                <a:solidFill>
                  <a:schemeClr val="bg1"/>
                </a:solidFill>
                <a:effectLst/>
                <a:latin typeface="Arial" panose="020B0604020202020204" pitchFamily="34" charset="0"/>
              </a:rPr>
              <a:t>Confiance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a:ln>
                  <a:noFill/>
                </a:ln>
                <a:solidFill>
                  <a:schemeClr val="bg1"/>
                </a:solidFill>
                <a:effectLst/>
                <a:latin typeface="Arial" panose="020B0604020202020204" pitchFamily="34" charset="0"/>
              </a:rPr>
              <a:t>Évaluation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a:ln>
                  <a:noFill/>
                </a:ln>
                <a:solidFill>
                  <a:schemeClr val="bg1"/>
                </a:solidFill>
                <a:effectLst/>
                <a:latin typeface="Arial" panose="020B0604020202020204" pitchFamily="34" charset="0"/>
              </a:rPr>
              <a:t>Relation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a:ln>
                  <a:noFill/>
                </a:ln>
                <a:solidFill>
                  <a:schemeClr val="bg1"/>
                </a:solidFill>
                <a:effectLst/>
                <a:latin typeface="Arial" panose="020B0604020202020204" pitchFamily="34" charset="0"/>
              </a:rPr>
              <a:t>Conclure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a:ln>
                  <a:noFill/>
                </a:ln>
                <a:solidFill>
                  <a:schemeClr val="bg1"/>
                </a:solidFill>
                <a:effectLst/>
                <a:latin typeface="Arial" panose="020B0604020202020204" pitchFamily="34" charset="0"/>
              </a:rPr>
              <a:t>Formation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a:ln>
                  <a:noFill/>
                </a:ln>
                <a:solidFill>
                  <a:schemeClr val="bg1"/>
                </a:solidFill>
                <a:effectLst/>
                <a:latin typeface="Arial" panose="020B0604020202020204" pitchFamily="34" charset="0"/>
              </a:rPr>
              <a:t>Ateliers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a:ln>
                  <a:noFill/>
                </a:ln>
                <a:solidFill>
                  <a:schemeClr val="bg1"/>
                </a:solidFill>
                <a:effectLst/>
                <a:latin typeface="Arial" panose="020B0604020202020204" pitchFamily="34" charset="0"/>
              </a:rPr>
              <a:t>Boite à outil </a:t>
            </a:r>
          </a:p>
        </p:txBody>
      </p:sp>
    </p:spTree>
    <p:extLst>
      <p:ext uri="{BB962C8B-B14F-4D97-AF65-F5344CB8AC3E}">
        <p14:creationId xmlns:p14="http://schemas.microsoft.com/office/powerpoint/2010/main" val="3590651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heel(1)">
                                      <p:cBhvr>
                                        <p:cTn id="29" dur="2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randombar(horizont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up)">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2" grpId="0" animBg="1"/>
      <p:bldP spid="7" grpId="0"/>
      <p:bldP spid="7" grpId="1"/>
      <p:bldP spid="16" grpId="0"/>
      <p:bldP spid="17"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olored organizers on shelves">
            <a:extLst>
              <a:ext uri="{FF2B5EF4-FFF2-40B4-BE49-F238E27FC236}">
                <a16:creationId xmlns:a16="http://schemas.microsoft.com/office/drawing/2014/main" id="{709D7688-F33E-1181-C51C-03F5D784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391" y="6202363"/>
            <a:ext cx="949609" cy="641350"/>
          </a:xfrm>
          <a:prstGeom prst="rect">
            <a:avLst/>
          </a:prstGeom>
        </p:spPr>
      </p:pic>
      <p:sp>
        <p:nvSpPr>
          <p:cNvPr id="8" name="TextBox 7">
            <a:extLst>
              <a:ext uri="{FF2B5EF4-FFF2-40B4-BE49-F238E27FC236}">
                <a16:creationId xmlns:a16="http://schemas.microsoft.com/office/drawing/2014/main" id="{7B52C70E-9C06-DCD4-037E-6EC23F6646FB}"/>
              </a:ext>
            </a:extLst>
          </p:cNvPr>
          <p:cNvSpPr txBox="1"/>
          <p:nvPr/>
        </p:nvSpPr>
        <p:spPr>
          <a:xfrm>
            <a:off x="2303858" y="140088"/>
            <a:ext cx="9771285" cy="646331"/>
          </a:xfrm>
          <a:prstGeom prst="rect">
            <a:avLst/>
          </a:prstGeom>
          <a:solidFill>
            <a:srgbClr val="FFFFFF"/>
          </a:solidFill>
        </p:spPr>
        <p:txBody>
          <a:bodyPr wrap="square">
            <a:spAutoFit/>
          </a:bodyPr>
          <a:lstStyle/>
          <a:p>
            <a:pPr algn="ctr"/>
            <a:r>
              <a:rPr lang="fr-FR" sz="3600" b="1"/>
              <a:t>FORMATION TUTEUR</a:t>
            </a:r>
            <a:endParaRPr lang="fr-FR" sz="3600"/>
          </a:p>
        </p:txBody>
      </p:sp>
      <p:pic>
        <p:nvPicPr>
          <p:cNvPr id="9" name="Picture 4" descr="No photo description available.">
            <a:extLst>
              <a:ext uri="{FF2B5EF4-FFF2-40B4-BE49-F238E27FC236}">
                <a16:creationId xmlns:a16="http://schemas.microsoft.com/office/drawing/2014/main" id="{F5ACC7AC-BEDF-9123-D3F4-6CB1AEB8E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6857" y="136525"/>
            <a:ext cx="2076521" cy="1926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4D9EE-DDE2-7B6F-3D39-B838E35DCABE}"/>
              </a:ext>
            </a:extLst>
          </p:cNvPr>
          <p:cNvSpPr txBox="1"/>
          <p:nvPr/>
        </p:nvSpPr>
        <p:spPr>
          <a:xfrm>
            <a:off x="11254423" y="926611"/>
            <a:ext cx="785048" cy="1200329"/>
          </a:xfrm>
          <a:prstGeom prst="rect">
            <a:avLst/>
          </a:prstGeom>
          <a:solidFill>
            <a:srgbClr val="FFFF00"/>
          </a:solidFill>
          <a:ln w="76200">
            <a:solidFill>
              <a:srgbClr val="FF0000"/>
            </a:solidFill>
          </a:ln>
        </p:spPr>
        <p:txBody>
          <a:bodyPr wrap="square" rtlCol="0">
            <a:spAutoFit/>
          </a:bodyPr>
          <a:lstStyle/>
          <a:p>
            <a:pPr algn="ctr"/>
            <a:r>
              <a:rPr lang="fr-FR" sz="7200">
                <a:latin typeface="Abadi" panose="020B0604020104020204" pitchFamily="34" charset="0"/>
              </a:rPr>
              <a:t>6</a:t>
            </a:r>
          </a:p>
        </p:txBody>
      </p:sp>
      <p:sp>
        <p:nvSpPr>
          <p:cNvPr id="2" name="Frame 1">
            <a:extLst>
              <a:ext uri="{FF2B5EF4-FFF2-40B4-BE49-F238E27FC236}">
                <a16:creationId xmlns:a16="http://schemas.microsoft.com/office/drawing/2014/main" id="{656CDAE3-DF2F-8DB2-C2EA-30DCB5B3457C}"/>
              </a:ext>
            </a:extLst>
          </p:cNvPr>
          <p:cNvSpPr/>
          <p:nvPr/>
        </p:nvSpPr>
        <p:spPr>
          <a:xfrm>
            <a:off x="2315890" y="1159408"/>
            <a:ext cx="8825352" cy="69975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Text Box 6">
            <a:extLst>
              <a:ext uri="{FF2B5EF4-FFF2-40B4-BE49-F238E27FC236}">
                <a16:creationId xmlns:a16="http://schemas.microsoft.com/office/drawing/2014/main" id="{7AA5476D-E1EF-EA81-9448-6AE660AB08B2}"/>
              </a:ext>
            </a:extLst>
          </p:cNvPr>
          <p:cNvSpPr txBox="1">
            <a:spLocks noChangeArrowheads="1"/>
          </p:cNvSpPr>
          <p:nvPr/>
        </p:nvSpPr>
        <p:spPr bwMode="auto">
          <a:xfrm>
            <a:off x="2315890" y="1207537"/>
            <a:ext cx="88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457200" rtl="0" eaLnBrk="0" fontAlgn="base" latinLnBrk="0" hangingPunct="0">
              <a:spcBef>
                <a:spcPct val="50000"/>
              </a:spcBef>
              <a:spcAft>
                <a:spcPct val="0"/>
              </a:spcAft>
              <a:buClrTx/>
              <a:buSzTx/>
              <a:buFontTx/>
              <a:buNone/>
              <a:tabLst/>
              <a:defRPr/>
            </a:pPr>
            <a:r>
              <a:rPr lang="en-GB" altLang="fr-FR" sz="3200" b="1" err="1">
                <a:solidFill>
                  <a:schemeClr val="bg1"/>
                </a:solidFill>
                <a:latin typeface="Garamond" panose="02020404030301010803" pitchFamily="18" charset="0"/>
              </a:rPr>
              <a:t>Partie</a:t>
            </a:r>
            <a:r>
              <a:rPr lang="en-GB" altLang="fr-FR" sz="3200" b="1">
                <a:solidFill>
                  <a:schemeClr val="bg1"/>
                </a:solidFill>
                <a:latin typeface="Garamond" panose="02020404030301010803" pitchFamily="18" charset="0"/>
              </a:rPr>
              <a:t> 6 </a:t>
            </a:r>
            <a:r>
              <a:rPr lang="en-GB" altLang="fr-FR" sz="3200" b="1" err="1">
                <a:solidFill>
                  <a:schemeClr val="bg1"/>
                </a:solidFill>
                <a:latin typeface="Garamond" panose="02020404030301010803" pitchFamily="18" charset="0"/>
              </a:rPr>
              <a:t>Jalonner</a:t>
            </a:r>
            <a:r>
              <a:rPr lang="en-GB" altLang="fr-FR" sz="3200" b="1">
                <a:solidFill>
                  <a:schemeClr val="bg1"/>
                </a:solidFill>
                <a:latin typeface="Garamond" panose="02020404030301010803" pitchFamily="18" charset="0"/>
              </a:rPr>
              <a:t> le </a:t>
            </a:r>
            <a:r>
              <a:rPr lang="en-GB" altLang="fr-FR" sz="3200" b="1" err="1">
                <a:solidFill>
                  <a:schemeClr val="bg1"/>
                </a:solidFill>
                <a:latin typeface="Garamond" panose="02020404030301010803" pitchFamily="18" charset="0"/>
              </a:rPr>
              <a:t>parcours</a:t>
            </a:r>
            <a:r>
              <a:rPr lang="en-GB" altLang="fr-FR" sz="3200" b="1">
                <a:solidFill>
                  <a:schemeClr val="bg1"/>
                </a:solidFill>
                <a:latin typeface="Garamond" panose="02020404030301010803" pitchFamily="18" charset="0"/>
              </a:rPr>
              <a:t> du (de la) </a:t>
            </a:r>
            <a:r>
              <a:rPr lang="en-GB" altLang="fr-FR" sz="3200" b="1" err="1">
                <a:solidFill>
                  <a:schemeClr val="bg1"/>
                </a:solidFill>
                <a:latin typeface="Garamond" panose="02020404030301010803" pitchFamily="18" charset="0"/>
              </a:rPr>
              <a:t>tutoré</a:t>
            </a:r>
            <a:r>
              <a:rPr lang="en-GB" altLang="fr-FR" sz="3200" b="1">
                <a:solidFill>
                  <a:schemeClr val="bg1"/>
                </a:solidFill>
                <a:latin typeface="Garamond" panose="02020404030301010803" pitchFamily="18" charset="0"/>
              </a:rPr>
              <a:t>(e)</a:t>
            </a:r>
          </a:p>
        </p:txBody>
      </p:sp>
      <p:pic>
        <p:nvPicPr>
          <p:cNvPr id="10" name="Picture 9" descr="People doing teamwork illustration">
            <a:extLst>
              <a:ext uri="{FF2B5EF4-FFF2-40B4-BE49-F238E27FC236}">
                <a16:creationId xmlns:a16="http://schemas.microsoft.com/office/drawing/2014/main" id="{3B8A0E4B-0408-4BEB-7679-65A7833C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57" y="2769323"/>
            <a:ext cx="2076522" cy="1311997"/>
          </a:xfrm>
          <a:prstGeom prst="rect">
            <a:avLst/>
          </a:prstGeom>
        </p:spPr>
      </p:pic>
      <p:pic>
        <p:nvPicPr>
          <p:cNvPr id="14" name="Picture 13">
            <a:extLst>
              <a:ext uri="{FF2B5EF4-FFF2-40B4-BE49-F238E27FC236}">
                <a16:creationId xmlns:a16="http://schemas.microsoft.com/office/drawing/2014/main" id="{33FED7AF-9222-EF61-0484-27CD729F5E4F}"/>
              </a:ext>
            </a:extLst>
          </p:cNvPr>
          <p:cNvPicPr>
            <a:picLocks noChangeAspect="1"/>
          </p:cNvPicPr>
          <p:nvPr/>
        </p:nvPicPr>
        <p:blipFill>
          <a:blip r:embed="rId6"/>
          <a:stretch>
            <a:fillRect/>
          </a:stretch>
        </p:blipFill>
        <p:spPr>
          <a:xfrm>
            <a:off x="247762" y="4521458"/>
            <a:ext cx="1814709" cy="1814709"/>
          </a:xfrm>
          <a:prstGeom prst="rect">
            <a:avLst/>
          </a:prstGeom>
        </p:spPr>
      </p:pic>
      <p:sp>
        <p:nvSpPr>
          <p:cNvPr id="16" name="TextBox 15">
            <a:extLst>
              <a:ext uri="{FF2B5EF4-FFF2-40B4-BE49-F238E27FC236}">
                <a16:creationId xmlns:a16="http://schemas.microsoft.com/office/drawing/2014/main" id="{E6C3E6AF-71FD-B2D4-21D5-DD37C0AAFBAA}"/>
              </a:ext>
            </a:extLst>
          </p:cNvPr>
          <p:cNvSpPr txBox="1"/>
          <p:nvPr/>
        </p:nvSpPr>
        <p:spPr>
          <a:xfrm>
            <a:off x="2303858" y="1939759"/>
            <a:ext cx="8086913" cy="584775"/>
          </a:xfrm>
          <a:prstGeom prst="rect">
            <a:avLst/>
          </a:prstGeom>
          <a:noFill/>
        </p:spPr>
        <p:txBody>
          <a:bodyPr wrap="square">
            <a:spAutoFit/>
          </a:bodyPr>
          <a:lstStyle/>
          <a:p>
            <a:pPr algn="ctr"/>
            <a:r>
              <a:rPr lang="fr-FR" sz="3200" b="1" kern="0">
                <a:solidFill>
                  <a:schemeClr val="bg1"/>
                </a:solidFill>
                <a:effectLst/>
                <a:latin typeface="Arial" panose="020B0604020202020204" pitchFamily="34" charset="0"/>
                <a:ea typeface="Times New Roman" panose="02020603050405020304" pitchFamily="18" charset="0"/>
              </a:rPr>
              <a:t>Quelles sont les étapes du tutorat ?</a:t>
            </a:r>
            <a:endParaRPr lang="fr-FR" sz="3200">
              <a:solidFill>
                <a:schemeClr val="bg1"/>
              </a:solidFill>
            </a:endParaRPr>
          </a:p>
        </p:txBody>
      </p:sp>
      <p:pic>
        <p:nvPicPr>
          <p:cNvPr id="6" name="Picture 5">
            <a:extLst>
              <a:ext uri="{FF2B5EF4-FFF2-40B4-BE49-F238E27FC236}">
                <a16:creationId xmlns:a16="http://schemas.microsoft.com/office/drawing/2014/main" id="{0BE5D852-2CA4-E8F8-445C-1A913FCFACD8}"/>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2877544" y="2605135"/>
            <a:ext cx="7811590" cy="4058216"/>
          </a:xfrm>
          <a:prstGeom prst="rect">
            <a:avLst/>
          </a:prstGeom>
        </p:spPr>
      </p:pic>
    </p:spTree>
    <p:extLst>
      <p:ext uri="{BB962C8B-B14F-4D97-AF65-F5344CB8AC3E}">
        <p14:creationId xmlns:p14="http://schemas.microsoft.com/office/powerpoint/2010/main" val="1572697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82f09e3-0f61-4330-a147-8b02ce558f32">
      <Terms xmlns="http://schemas.microsoft.com/office/infopath/2007/PartnerControls"/>
    </lcf76f155ced4ddcb4097134ff3c332f>
    <TaxCatchAll xmlns="39680239-21f8-4728-9e8b-33164076b10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49F784967CD5342BB6448E7F5A5AC64" ma:contentTypeVersion="16" ma:contentTypeDescription="Crée un document." ma:contentTypeScope="" ma:versionID="eb1fc58e32a04c2b5640c2be5e8a3690">
  <xsd:schema xmlns:xsd="http://www.w3.org/2001/XMLSchema" xmlns:xs="http://www.w3.org/2001/XMLSchema" xmlns:p="http://schemas.microsoft.com/office/2006/metadata/properties" xmlns:ns2="c82f09e3-0f61-4330-a147-8b02ce558f32" xmlns:ns3="39680239-21f8-4728-9e8b-33164076b10d" targetNamespace="http://schemas.microsoft.com/office/2006/metadata/properties" ma:root="true" ma:fieldsID="d3824f214d0a86e60f23936f71407bd8" ns2:_="" ns3:_="">
    <xsd:import namespace="c82f09e3-0f61-4330-a147-8b02ce558f32"/>
    <xsd:import namespace="39680239-21f8-4728-9e8b-33164076b10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ObjectDetectorVersions"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2f09e3-0f61-4330-a147-8b02ce558f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Location" ma:index="11" nillable="true" ma:displayName="Location" ma:indexed="true"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Balises d’images" ma:readOnly="false" ma:fieldId="{5cf76f15-5ced-4ddc-b409-7134ff3c332f}" ma:taxonomyMulti="true" ma:sspId="9da709ef-7203-4b88-9727-1c0bf1f89c56"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9680239-21f8-4728-9e8b-33164076b10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4ab11049-72d8-4c6d-b31a-9080ec04dc14}" ma:internalName="TaxCatchAll" ma:showField="CatchAllData" ma:web="39680239-21f8-4728-9e8b-33164076b10d">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546C30-AD74-428B-BEB4-CBDFC5431E7F}">
  <ds:schemaRefs>
    <ds:schemaRef ds:uri="39680239-21f8-4728-9e8b-33164076b10d"/>
    <ds:schemaRef ds:uri="c82f09e3-0f61-4330-a147-8b02ce558f32"/>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4FA2C35-D0A6-4AA7-8B4C-9FAFE6C210F8}">
  <ds:schemaRefs>
    <ds:schemaRef ds:uri="http://schemas.microsoft.com/sharepoint/v3/contenttype/forms"/>
  </ds:schemaRefs>
</ds:datastoreItem>
</file>

<file path=customXml/itemProps3.xml><?xml version="1.0" encoding="utf-8"?>
<ds:datastoreItem xmlns:ds="http://schemas.openxmlformats.org/officeDocument/2006/customXml" ds:itemID="{4C486BCE-30E8-4CBF-9012-0B5D9FA86C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2f09e3-0f61-4330-a147-8b02ce558f32"/>
    <ds:schemaRef ds:uri="39680239-21f8-4728-9e8b-33164076b1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22653</Words>
  <Application>Microsoft Office PowerPoint</Application>
  <PresentationFormat>Grand écran</PresentationFormat>
  <Paragraphs>2150</Paragraphs>
  <Slides>114</Slides>
  <Notes>113</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114</vt:i4>
      </vt:variant>
    </vt:vector>
  </HeadingPairs>
  <TitlesOfParts>
    <vt:vector size="124" baseType="lpstr">
      <vt:lpstr>Abadi</vt:lpstr>
      <vt:lpstr>Aptos</vt:lpstr>
      <vt:lpstr>Arial</vt:lpstr>
      <vt:lpstr>Calibri</vt:lpstr>
      <vt:lpstr>Calibri Light</vt:lpstr>
      <vt:lpstr>Daytona</vt:lpstr>
      <vt:lpstr>Garamond</vt:lpstr>
      <vt:lpstr>Poppins</vt:lpstr>
      <vt:lpstr>Times New Roman</vt:lpstr>
      <vt:lpstr>Office 2013 - 2022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Les obligations</dc:title>
  <dc:creator>Veekash CALLEEA - ISOLAB (OIM) LTD - (M)259 8906</dc:creator>
  <cp:lastModifiedBy>Audrey VANNEREUX</cp:lastModifiedBy>
  <cp:revision>2</cp:revision>
  <cp:lastPrinted>2024-05-31T05:32:50Z</cp:lastPrinted>
  <dcterms:created xsi:type="dcterms:W3CDTF">2019-08-26T13:34:50Z</dcterms:created>
  <dcterms:modified xsi:type="dcterms:W3CDTF">2026-03-10T14:37:39Z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0x010100649F784967CD5342BB6448E7F5A5AC64</vt:lpwstr>
  </property>
  <property fmtid="{D5CDD505-2E9C-101B-9397-08002B2CF9AE}" pid="3" name="MediaServiceImageTags">
    <vt:lpwstr/>
  </property>
</Properties>
</file>